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8" r:id="rId3"/>
    <p:sldId id="260" r:id="rId4"/>
    <p:sldId id="288" r:id="rId5"/>
    <p:sldId id="289" r:id="rId6"/>
    <p:sldId id="290" r:id="rId7"/>
    <p:sldId id="291" r:id="rId8"/>
    <p:sldId id="292" r:id="rId9"/>
    <p:sldId id="293" r:id="rId10"/>
    <p:sldId id="294" r:id="rId11"/>
    <p:sldId id="295" r:id="rId12"/>
    <p:sldId id="296" r:id="rId13"/>
    <p:sldId id="303" r:id="rId14"/>
    <p:sldId id="304" r:id="rId15"/>
    <p:sldId id="305" r:id="rId16"/>
    <p:sldId id="307" r:id="rId17"/>
    <p:sldId id="306" r:id="rId18"/>
    <p:sldId id="297" r:id="rId19"/>
    <p:sldId id="298" r:id="rId20"/>
    <p:sldId id="299" r:id="rId21"/>
    <p:sldId id="300" r:id="rId22"/>
    <p:sldId id="301" r:id="rId23"/>
    <p:sldId id="302" r:id="rId24"/>
    <p:sldId id="264" r:id="rId25"/>
    <p:sldId id="280" r:id="rId26"/>
    <p:sldId id="281" r:id="rId27"/>
    <p:sldId id="279" r:id="rId28"/>
    <p:sldId id="278" r:id="rId29"/>
    <p:sldId id="266" r:id="rId30"/>
    <p:sldId id="273" r:id="rId31"/>
    <p:sldId id="283" r:id="rId32"/>
    <p:sldId id="267" r:id="rId33"/>
    <p:sldId id="272" r:id="rId34"/>
    <p:sldId id="274" r:id="rId35"/>
    <p:sldId id="276" r:id="rId36"/>
    <p:sldId id="282" r:id="rId37"/>
    <p:sldId id="275" r:id="rId3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5" autoAdjust="0"/>
    <p:restoredTop sz="85355" autoAdjust="0"/>
  </p:normalViewPr>
  <p:slideViewPr>
    <p:cSldViewPr snapToGrid="0">
      <p:cViewPr varScale="1">
        <p:scale>
          <a:sx n="130" d="100"/>
          <a:sy n="130" d="100"/>
        </p:scale>
        <p:origin x="73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806149-7F40-4BF3-BAB9-82B121244C3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CO"/>
        </a:p>
      </dgm:t>
    </dgm:pt>
    <dgm:pt modelId="{14091922-F33E-49B2-A202-47C269CB493B}">
      <dgm:prSet phldrT="[Text]"/>
      <dgm:spPr/>
      <dgm:t>
        <a:bodyPr/>
        <a:lstStyle/>
        <a:p>
          <a:r>
            <a:rPr lang="en-US" dirty="0" smtClean="0"/>
            <a:t>Universe of 1,800 firms in 60 blocks</a:t>
          </a:r>
          <a:endParaRPr lang="es-CO" dirty="0"/>
        </a:p>
      </dgm:t>
    </dgm:pt>
    <dgm:pt modelId="{E2C1F84A-2550-43D6-BBAD-4FE3C025B8B7}" type="parTrans" cxnId="{513CE53B-5A9E-4F78-BC8B-BC299A71A245}">
      <dgm:prSet/>
      <dgm:spPr/>
      <dgm:t>
        <a:bodyPr/>
        <a:lstStyle/>
        <a:p>
          <a:endParaRPr lang="es-CO"/>
        </a:p>
      </dgm:t>
    </dgm:pt>
    <dgm:pt modelId="{71810C17-07C8-45D1-80EC-8DEAFE52445E}" type="sibTrans" cxnId="{513CE53B-5A9E-4F78-BC8B-BC299A71A245}">
      <dgm:prSet/>
      <dgm:spPr/>
      <dgm:t>
        <a:bodyPr/>
        <a:lstStyle/>
        <a:p>
          <a:endParaRPr lang="es-CO"/>
        </a:p>
      </dgm:t>
    </dgm:pt>
    <dgm:pt modelId="{680777AF-C888-484A-B63D-C5CF0018C165}">
      <dgm:prSet phldrT="[Text]"/>
      <dgm:spPr/>
      <dgm:t>
        <a:bodyPr/>
        <a:lstStyle/>
        <a:p>
          <a:r>
            <a:rPr lang="en-US" dirty="0" smtClean="0"/>
            <a:t>30 T Blocks</a:t>
          </a:r>
          <a:endParaRPr lang="es-CO" dirty="0"/>
        </a:p>
      </dgm:t>
    </dgm:pt>
    <dgm:pt modelId="{309E3FFB-6140-4C0D-90AC-4CFD6B81C4D9}" type="parTrans" cxnId="{6B57198C-D7D2-4C2A-8570-52ABCD4DCD74}">
      <dgm:prSet/>
      <dgm:spPr/>
      <dgm:t>
        <a:bodyPr/>
        <a:lstStyle/>
        <a:p>
          <a:endParaRPr lang="es-CO"/>
        </a:p>
      </dgm:t>
    </dgm:pt>
    <dgm:pt modelId="{C3D12D9D-69FC-4CF8-883F-685C709F8A19}" type="sibTrans" cxnId="{6B57198C-D7D2-4C2A-8570-52ABCD4DCD74}">
      <dgm:prSet/>
      <dgm:spPr/>
      <dgm:t>
        <a:bodyPr/>
        <a:lstStyle/>
        <a:p>
          <a:endParaRPr lang="es-CO"/>
        </a:p>
      </dgm:t>
    </dgm:pt>
    <dgm:pt modelId="{5BCE847D-0006-4F96-A25B-621AD3D563C3}">
      <dgm:prSet phldrT="[Text]"/>
      <dgm:spPr/>
      <dgm:t>
        <a:bodyPr/>
        <a:lstStyle/>
        <a:p>
          <a:r>
            <a:rPr lang="en-US" dirty="0" smtClean="0"/>
            <a:t>Group B:</a:t>
          </a:r>
        </a:p>
        <a:p>
          <a:r>
            <a:rPr lang="en-US" dirty="0" smtClean="0"/>
            <a:t>15 interested</a:t>
          </a:r>
          <a:endParaRPr lang="es-CO" dirty="0"/>
        </a:p>
      </dgm:t>
    </dgm:pt>
    <dgm:pt modelId="{4707DA32-2D08-41D6-BCDB-9DA962A068A4}" type="parTrans" cxnId="{AF78A29E-7876-4586-8A47-5DE235537428}">
      <dgm:prSet/>
      <dgm:spPr/>
      <dgm:t>
        <a:bodyPr/>
        <a:lstStyle/>
        <a:p>
          <a:endParaRPr lang="es-CO"/>
        </a:p>
      </dgm:t>
    </dgm:pt>
    <dgm:pt modelId="{40084F19-1CC7-45BB-9554-895848459F67}" type="sibTrans" cxnId="{AF78A29E-7876-4586-8A47-5DE235537428}">
      <dgm:prSet/>
      <dgm:spPr/>
      <dgm:t>
        <a:bodyPr/>
        <a:lstStyle/>
        <a:p>
          <a:endParaRPr lang="es-CO"/>
        </a:p>
      </dgm:t>
    </dgm:pt>
    <dgm:pt modelId="{B01C9671-CF88-43DA-A8C2-89600F71A06E}">
      <dgm:prSet phldrT="[Text]"/>
      <dgm:spPr/>
      <dgm:t>
        <a:bodyPr/>
        <a:lstStyle/>
        <a:p>
          <a:r>
            <a:rPr lang="en-US" dirty="0" smtClean="0"/>
            <a:t>30 C Blocks</a:t>
          </a:r>
          <a:endParaRPr lang="es-CO" dirty="0"/>
        </a:p>
      </dgm:t>
    </dgm:pt>
    <dgm:pt modelId="{17AD502E-47A3-4A3B-8A63-8F978243F2FF}" type="parTrans" cxnId="{D30EE76D-06FF-4F9E-91F2-FAC224D99E6A}">
      <dgm:prSet/>
      <dgm:spPr/>
      <dgm:t>
        <a:bodyPr/>
        <a:lstStyle/>
        <a:p>
          <a:endParaRPr lang="es-CO"/>
        </a:p>
      </dgm:t>
    </dgm:pt>
    <dgm:pt modelId="{23FB6610-5AAE-4926-BD58-F300ECA753A8}" type="sibTrans" cxnId="{D30EE76D-06FF-4F9E-91F2-FAC224D99E6A}">
      <dgm:prSet/>
      <dgm:spPr/>
      <dgm:t>
        <a:bodyPr/>
        <a:lstStyle/>
        <a:p>
          <a:endParaRPr lang="es-CO"/>
        </a:p>
      </dgm:t>
    </dgm:pt>
    <dgm:pt modelId="{E38F2EF1-0C1B-42EA-8844-DC69333BE2C6}">
      <dgm:prSet phldrT="[Text]"/>
      <dgm:spPr/>
      <dgm:t>
        <a:bodyPr/>
        <a:lstStyle/>
        <a:p>
          <a:r>
            <a:rPr lang="en-US" dirty="0" smtClean="0"/>
            <a:t>Group D:</a:t>
          </a:r>
        </a:p>
        <a:p>
          <a:r>
            <a:rPr lang="en-US" dirty="0" smtClean="0"/>
            <a:t>15 uninterested</a:t>
          </a:r>
          <a:endParaRPr lang="es-CO" dirty="0"/>
        </a:p>
      </dgm:t>
    </dgm:pt>
    <dgm:pt modelId="{F0F1B531-3EFD-40AF-90CA-ED58030A6245}" type="parTrans" cxnId="{F58FF5BB-0B8D-48FA-A888-F6B45653D983}">
      <dgm:prSet/>
      <dgm:spPr/>
      <dgm:t>
        <a:bodyPr/>
        <a:lstStyle/>
        <a:p>
          <a:endParaRPr lang="es-CO"/>
        </a:p>
      </dgm:t>
    </dgm:pt>
    <dgm:pt modelId="{520C461D-F9FF-4AB1-8E79-E113F39F96A9}" type="sibTrans" cxnId="{F58FF5BB-0B8D-48FA-A888-F6B45653D983}">
      <dgm:prSet/>
      <dgm:spPr/>
      <dgm:t>
        <a:bodyPr/>
        <a:lstStyle/>
        <a:p>
          <a:endParaRPr lang="es-CO"/>
        </a:p>
      </dgm:t>
    </dgm:pt>
    <dgm:pt modelId="{02DFF895-31B5-4B74-969E-713DBEDA64BD}">
      <dgm:prSet phldrT="[Text]"/>
      <dgm:spPr/>
      <dgm:t>
        <a:bodyPr/>
        <a:lstStyle/>
        <a:p>
          <a:r>
            <a:rPr lang="en-US" dirty="0" smtClean="0"/>
            <a:t>Group A: </a:t>
          </a:r>
        </a:p>
        <a:p>
          <a:r>
            <a:rPr lang="en-US" dirty="0" smtClean="0"/>
            <a:t>15 interested</a:t>
          </a:r>
          <a:endParaRPr lang="es-CO" dirty="0"/>
        </a:p>
      </dgm:t>
    </dgm:pt>
    <dgm:pt modelId="{DAEAAFD3-1EAF-45A5-A5CF-F41CDF570958}" type="parTrans" cxnId="{0CACED59-073F-48EE-AAC2-C2054DF71B3E}">
      <dgm:prSet/>
      <dgm:spPr/>
      <dgm:t>
        <a:bodyPr/>
        <a:lstStyle/>
        <a:p>
          <a:endParaRPr lang="es-CO"/>
        </a:p>
      </dgm:t>
    </dgm:pt>
    <dgm:pt modelId="{883B62D8-1C0D-4CC6-90FA-4EE37793DE49}" type="sibTrans" cxnId="{0CACED59-073F-48EE-AAC2-C2054DF71B3E}">
      <dgm:prSet/>
      <dgm:spPr/>
      <dgm:t>
        <a:bodyPr/>
        <a:lstStyle/>
        <a:p>
          <a:endParaRPr lang="es-CO"/>
        </a:p>
      </dgm:t>
    </dgm:pt>
    <dgm:pt modelId="{C67F9B4B-24E0-42E9-BDDA-687CB0972734}">
      <dgm:prSet phldrT="[Text]"/>
      <dgm:spPr/>
      <dgm:t>
        <a:bodyPr/>
        <a:lstStyle/>
        <a:p>
          <a:r>
            <a:rPr lang="en-US" dirty="0" smtClean="0"/>
            <a:t>Group C:</a:t>
          </a:r>
        </a:p>
        <a:p>
          <a:r>
            <a:rPr lang="en-US" dirty="0" smtClean="0"/>
            <a:t>15 uninterested</a:t>
          </a:r>
          <a:endParaRPr lang="es-CO" dirty="0"/>
        </a:p>
      </dgm:t>
    </dgm:pt>
    <dgm:pt modelId="{B6BDD02D-C784-4005-854A-2A76E869E766}" type="parTrans" cxnId="{F81C2A29-5CB8-4B7E-B508-0E99ABD194D9}">
      <dgm:prSet/>
      <dgm:spPr/>
      <dgm:t>
        <a:bodyPr/>
        <a:lstStyle/>
        <a:p>
          <a:endParaRPr lang="es-CO"/>
        </a:p>
      </dgm:t>
    </dgm:pt>
    <dgm:pt modelId="{18583D28-43B8-42E1-ABA1-B928CE0610C8}" type="sibTrans" cxnId="{F81C2A29-5CB8-4B7E-B508-0E99ABD194D9}">
      <dgm:prSet/>
      <dgm:spPr/>
      <dgm:t>
        <a:bodyPr/>
        <a:lstStyle/>
        <a:p>
          <a:endParaRPr lang="es-CO"/>
        </a:p>
      </dgm:t>
    </dgm:pt>
    <dgm:pt modelId="{3B91E179-8278-48B5-B226-9EFBA4D11CDC}" type="pres">
      <dgm:prSet presAssocID="{7F806149-7F40-4BF3-BAB9-82B121244C3E}" presName="hierChild1" presStyleCnt="0">
        <dgm:presLayoutVars>
          <dgm:orgChart val="1"/>
          <dgm:chPref val="1"/>
          <dgm:dir/>
          <dgm:animOne val="branch"/>
          <dgm:animLvl val="lvl"/>
          <dgm:resizeHandles/>
        </dgm:presLayoutVars>
      </dgm:prSet>
      <dgm:spPr/>
      <dgm:t>
        <a:bodyPr/>
        <a:lstStyle/>
        <a:p>
          <a:endParaRPr lang="en-US"/>
        </a:p>
      </dgm:t>
    </dgm:pt>
    <dgm:pt modelId="{EEBB16D1-9E07-4EDD-987E-B62D471F0CDA}" type="pres">
      <dgm:prSet presAssocID="{14091922-F33E-49B2-A202-47C269CB493B}" presName="hierRoot1" presStyleCnt="0">
        <dgm:presLayoutVars>
          <dgm:hierBranch val="init"/>
        </dgm:presLayoutVars>
      </dgm:prSet>
      <dgm:spPr/>
    </dgm:pt>
    <dgm:pt modelId="{9B78CFD2-7C64-467B-992F-C5B25ED51954}" type="pres">
      <dgm:prSet presAssocID="{14091922-F33E-49B2-A202-47C269CB493B}" presName="rootComposite1" presStyleCnt="0"/>
      <dgm:spPr/>
    </dgm:pt>
    <dgm:pt modelId="{BB90A59B-BF5F-4F93-A270-CE8BB6C8158B}" type="pres">
      <dgm:prSet presAssocID="{14091922-F33E-49B2-A202-47C269CB493B}" presName="rootText1" presStyleLbl="node0" presStyleIdx="0" presStyleCnt="1">
        <dgm:presLayoutVars>
          <dgm:chPref val="3"/>
        </dgm:presLayoutVars>
      </dgm:prSet>
      <dgm:spPr/>
      <dgm:t>
        <a:bodyPr/>
        <a:lstStyle/>
        <a:p>
          <a:endParaRPr lang="es-CO"/>
        </a:p>
      </dgm:t>
    </dgm:pt>
    <dgm:pt modelId="{8BB85F06-4617-4AD7-8E2E-DB70747E2749}" type="pres">
      <dgm:prSet presAssocID="{14091922-F33E-49B2-A202-47C269CB493B}" presName="rootConnector1" presStyleLbl="node1" presStyleIdx="0" presStyleCnt="0"/>
      <dgm:spPr/>
      <dgm:t>
        <a:bodyPr/>
        <a:lstStyle/>
        <a:p>
          <a:endParaRPr lang="en-US"/>
        </a:p>
      </dgm:t>
    </dgm:pt>
    <dgm:pt modelId="{F3A65AF1-A993-4D89-9778-D8EDF73BA4C3}" type="pres">
      <dgm:prSet presAssocID="{14091922-F33E-49B2-A202-47C269CB493B}" presName="hierChild2" presStyleCnt="0"/>
      <dgm:spPr/>
    </dgm:pt>
    <dgm:pt modelId="{F8ACACB5-9310-496A-BB34-EC4CE5301EF9}" type="pres">
      <dgm:prSet presAssocID="{309E3FFB-6140-4C0D-90AC-4CFD6B81C4D9}" presName="Name37" presStyleLbl="parChTrans1D2" presStyleIdx="0" presStyleCnt="2"/>
      <dgm:spPr/>
      <dgm:t>
        <a:bodyPr/>
        <a:lstStyle/>
        <a:p>
          <a:endParaRPr lang="en-US"/>
        </a:p>
      </dgm:t>
    </dgm:pt>
    <dgm:pt modelId="{87E60F2E-7AC9-4406-A001-C4B4BF4B6858}" type="pres">
      <dgm:prSet presAssocID="{680777AF-C888-484A-B63D-C5CF0018C165}" presName="hierRoot2" presStyleCnt="0">
        <dgm:presLayoutVars>
          <dgm:hierBranch val="init"/>
        </dgm:presLayoutVars>
      </dgm:prSet>
      <dgm:spPr/>
    </dgm:pt>
    <dgm:pt modelId="{CE3E1A2E-AAFA-463D-ACE8-F0998450C3DF}" type="pres">
      <dgm:prSet presAssocID="{680777AF-C888-484A-B63D-C5CF0018C165}" presName="rootComposite" presStyleCnt="0"/>
      <dgm:spPr/>
    </dgm:pt>
    <dgm:pt modelId="{4B536930-0A07-4D48-AC67-6C74460C576C}" type="pres">
      <dgm:prSet presAssocID="{680777AF-C888-484A-B63D-C5CF0018C165}" presName="rootText" presStyleLbl="node2" presStyleIdx="0" presStyleCnt="2">
        <dgm:presLayoutVars>
          <dgm:chPref val="3"/>
        </dgm:presLayoutVars>
      </dgm:prSet>
      <dgm:spPr/>
      <dgm:t>
        <a:bodyPr/>
        <a:lstStyle/>
        <a:p>
          <a:endParaRPr lang="es-CO"/>
        </a:p>
      </dgm:t>
    </dgm:pt>
    <dgm:pt modelId="{8BA21653-BA85-477D-8874-CC15093B3B78}" type="pres">
      <dgm:prSet presAssocID="{680777AF-C888-484A-B63D-C5CF0018C165}" presName="rootConnector" presStyleLbl="node2" presStyleIdx="0" presStyleCnt="2"/>
      <dgm:spPr/>
      <dgm:t>
        <a:bodyPr/>
        <a:lstStyle/>
        <a:p>
          <a:endParaRPr lang="en-US"/>
        </a:p>
      </dgm:t>
    </dgm:pt>
    <dgm:pt modelId="{FB84B30F-2CCC-46C4-B265-B9C272019871}" type="pres">
      <dgm:prSet presAssocID="{680777AF-C888-484A-B63D-C5CF0018C165}" presName="hierChild4" presStyleCnt="0"/>
      <dgm:spPr/>
    </dgm:pt>
    <dgm:pt modelId="{A5FB63B0-50BB-4EA1-8E75-8B9B593D8CB4}" type="pres">
      <dgm:prSet presAssocID="{DAEAAFD3-1EAF-45A5-A5CF-F41CDF570958}" presName="Name37" presStyleLbl="parChTrans1D3" presStyleIdx="0" presStyleCnt="4"/>
      <dgm:spPr/>
      <dgm:t>
        <a:bodyPr/>
        <a:lstStyle/>
        <a:p>
          <a:endParaRPr lang="en-US"/>
        </a:p>
      </dgm:t>
    </dgm:pt>
    <dgm:pt modelId="{37731E32-3EBD-4F8A-8E5E-84B231D0B43A}" type="pres">
      <dgm:prSet presAssocID="{02DFF895-31B5-4B74-969E-713DBEDA64BD}" presName="hierRoot2" presStyleCnt="0">
        <dgm:presLayoutVars>
          <dgm:hierBranch val="init"/>
        </dgm:presLayoutVars>
      </dgm:prSet>
      <dgm:spPr/>
    </dgm:pt>
    <dgm:pt modelId="{0111F042-911F-4E72-A9DC-8BD906FA7AF6}" type="pres">
      <dgm:prSet presAssocID="{02DFF895-31B5-4B74-969E-713DBEDA64BD}" presName="rootComposite" presStyleCnt="0"/>
      <dgm:spPr/>
    </dgm:pt>
    <dgm:pt modelId="{CE334B24-185F-4F37-9606-B6E37CB891B9}" type="pres">
      <dgm:prSet presAssocID="{02DFF895-31B5-4B74-969E-713DBEDA64BD}" presName="rootText" presStyleLbl="node3" presStyleIdx="0" presStyleCnt="4">
        <dgm:presLayoutVars>
          <dgm:chPref val="3"/>
        </dgm:presLayoutVars>
      </dgm:prSet>
      <dgm:spPr/>
      <dgm:t>
        <a:bodyPr/>
        <a:lstStyle/>
        <a:p>
          <a:endParaRPr lang="es-CO"/>
        </a:p>
      </dgm:t>
    </dgm:pt>
    <dgm:pt modelId="{6D2ADD46-5980-40AA-8ED2-AF209F29CA65}" type="pres">
      <dgm:prSet presAssocID="{02DFF895-31B5-4B74-969E-713DBEDA64BD}" presName="rootConnector" presStyleLbl="node3" presStyleIdx="0" presStyleCnt="4"/>
      <dgm:spPr/>
      <dgm:t>
        <a:bodyPr/>
        <a:lstStyle/>
        <a:p>
          <a:endParaRPr lang="en-US"/>
        </a:p>
      </dgm:t>
    </dgm:pt>
    <dgm:pt modelId="{17E31E9A-9422-4071-BE12-626E53B2E92A}" type="pres">
      <dgm:prSet presAssocID="{02DFF895-31B5-4B74-969E-713DBEDA64BD}" presName="hierChild4" presStyleCnt="0"/>
      <dgm:spPr/>
    </dgm:pt>
    <dgm:pt modelId="{3E9DA5F1-1A14-4629-8918-A4D9A07BCD9E}" type="pres">
      <dgm:prSet presAssocID="{02DFF895-31B5-4B74-969E-713DBEDA64BD}" presName="hierChild5" presStyleCnt="0"/>
      <dgm:spPr/>
    </dgm:pt>
    <dgm:pt modelId="{50C42117-63E2-4D5B-A4AA-1E198A06B38A}" type="pres">
      <dgm:prSet presAssocID="{B6BDD02D-C784-4005-854A-2A76E869E766}" presName="Name37" presStyleLbl="parChTrans1D3" presStyleIdx="1" presStyleCnt="4"/>
      <dgm:spPr/>
      <dgm:t>
        <a:bodyPr/>
        <a:lstStyle/>
        <a:p>
          <a:endParaRPr lang="en-US"/>
        </a:p>
      </dgm:t>
    </dgm:pt>
    <dgm:pt modelId="{6CA7713E-4AD3-49E3-A2FB-82542F16D6F4}" type="pres">
      <dgm:prSet presAssocID="{C67F9B4B-24E0-42E9-BDDA-687CB0972734}" presName="hierRoot2" presStyleCnt="0">
        <dgm:presLayoutVars>
          <dgm:hierBranch val="init"/>
        </dgm:presLayoutVars>
      </dgm:prSet>
      <dgm:spPr/>
    </dgm:pt>
    <dgm:pt modelId="{A61679EC-00BE-4CE1-940B-98A8EDAB4A52}" type="pres">
      <dgm:prSet presAssocID="{C67F9B4B-24E0-42E9-BDDA-687CB0972734}" presName="rootComposite" presStyleCnt="0"/>
      <dgm:spPr/>
    </dgm:pt>
    <dgm:pt modelId="{3E794B85-C67A-4DB9-90E9-57CFC4DAFDA3}" type="pres">
      <dgm:prSet presAssocID="{C67F9B4B-24E0-42E9-BDDA-687CB0972734}" presName="rootText" presStyleLbl="node3" presStyleIdx="1" presStyleCnt="4">
        <dgm:presLayoutVars>
          <dgm:chPref val="3"/>
        </dgm:presLayoutVars>
      </dgm:prSet>
      <dgm:spPr/>
      <dgm:t>
        <a:bodyPr/>
        <a:lstStyle/>
        <a:p>
          <a:endParaRPr lang="es-CO"/>
        </a:p>
      </dgm:t>
    </dgm:pt>
    <dgm:pt modelId="{2AF791B6-7A15-4DE2-B9C4-8ED6F59655F1}" type="pres">
      <dgm:prSet presAssocID="{C67F9B4B-24E0-42E9-BDDA-687CB0972734}" presName="rootConnector" presStyleLbl="node3" presStyleIdx="1" presStyleCnt="4"/>
      <dgm:spPr/>
      <dgm:t>
        <a:bodyPr/>
        <a:lstStyle/>
        <a:p>
          <a:endParaRPr lang="en-US"/>
        </a:p>
      </dgm:t>
    </dgm:pt>
    <dgm:pt modelId="{F7EB3D9A-CDFC-4EDB-9159-B8E012CA0ACD}" type="pres">
      <dgm:prSet presAssocID="{C67F9B4B-24E0-42E9-BDDA-687CB0972734}" presName="hierChild4" presStyleCnt="0"/>
      <dgm:spPr/>
    </dgm:pt>
    <dgm:pt modelId="{DF601B9C-3B8F-4F31-8389-2AA320F1AED2}" type="pres">
      <dgm:prSet presAssocID="{C67F9B4B-24E0-42E9-BDDA-687CB0972734}" presName="hierChild5" presStyleCnt="0"/>
      <dgm:spPr/>
    </dgm:pt>
    <dgm:pt modelId="{CD51761E-7ECC-45EF-8A71-84A1A4E96C07}" type="pres">
      <dgm:prSet presAssocID="{680777AF-C888-484A-B63D-C5CF0018C165}" presName="hierChild5" presStyleCnt="0"/>
      <dgm:spPr/>
    </dgm:pt>
    <dgm:pt modelId="{DF79DB1C-F9E3-4FFB-8AF3-7842418E624D}" type="pres">
      <dgm:prSet presAssocID="{17AD502E-47A3-4A3B-8A63-8F978243F2FF}" presName="Name37" presStyleLbl="parChTrans1D2" presStyleIdx="1" presStyleCnt="2"/>
      <dgm:spPr/>
      <dgm:t>
        <a:bodyPr/>
        <a:lstStyle/>
        <a:p>
          <a:endParaRPr lang="en-US"/>
        </a:p>
      </dgm:t>
    </dgm:pt>
    <dgm:pt modelId="{C5139399-84B6-446F-8639-C1656455E3C0}" type="pres">
      <dgm:prSet presAssocID="{B01C9671-CF88-43DA-A8C2-89600F71A06E}" presName="hierRoot2" presStyleCnt="0">
        <dgm:presLayoutVars>
          <dgm:hierBranch val="init"/>
        </dgm:presLayoutVars>
      </dgm:prSet>
      <dgm:spPr/>
    </dgm:pt>
    <dgm:pt modelId="{C01F32C4-DD1B-4BF0-9C8A-CC148384C62B}" type="pres">
      <dgm:prSet presAssocID="{B01C9671-CF88-43DA-A8C2-89600F71A06E}" presName="rootComposite" presStyleCnt="0"/>
      <dgm:spPr/>
    </dgm:pt>
    <dgm:pt modelId="{4A954BFD-8A09-4627-9884-03BFEB9F6C50}" type="pres">
      <dgm:prSet presAssocID="{B01C9671-CF88-43DA-A8C2-89600F71A06E}" presName="rootText" presStyleLbl="node2" presStyleIdx="1" presStyleCnt="2">
        <dgm:presLayoutVars>
          <dgm:chPref val="3"/>
        </dgm:presLayoutVars>
      </dgm:prSet>
      <dgm:spPr/>
      <dgm:t>
        <a:bodyPr/>
        <a:lstStyle/>
        <a:p>
          <a:endParaRPr lang="es-CO"/>
        </a:p>
      </dgm:t>
    </dgm:pt>
    <dgm:pt modelId="{9F714CC5-C01B-420E-B9E2-707C90F99855}" type="pres">
      <dgm:prSet presAssocID="{B01C9671-CF88-43DA-A8C2-89600F71A06E}" presName="rootConnector" presStyleLbl="node2" presStyleIdx="1" presStyleCnt="2"/>
      <dgm:spPr/>
      <dgm:t>
        <a:bodyPr/>
        <a:lstStyle/>
        <a:p>
          <a:endParaRPr lang="en-US"/>
        </a:p>
      </dgm:t>
    </dgm:pt>
    <dgm:pt modelId="{3543F5E3-528E-4116-B638-E28D52DBF7B5}" type="pres">
      <dgm:prSet presAssocID="{B01C9671-CF88-43DA-A8C2-89600F71A06E}" presName="hierChild4" presStyleCnt="0"/>
      <dgm:spPr/>
    </dgm:pt>
    <dgm:pt modelId="{9225FC29-859B-4EF3-8B84-683ED9D1A9EB}" type="pres">
      <dgm:prSet presAssocID="{4707DA32-2D08-41D6-BCDB-9DA962A068A4}" presName="Name37" presStyleLbl="parChTrans1D3" presStyleIdx="2" presStyleCnt="4"/>
      <dgm:spPr/>
      <dgm:t>
        <a:bodyPr/>
        <a:lstStyle/>
        <a:p>
          <a:endParaRPr lang="en-US"/>
        </a:p>
      </dgm:t>
    </dgm:pt>
    <dgm:pt modelId="{7DA88C48-3A51-40C8-82F8-9A3AFE4BDFA1}" type="pres">
      <dgm:prSet presAssocID="{5BCE847D-0006-4F96-A25B-621AD3D563C3}" presName="hierRoot2" presStyleCnt="0">
        <dgm:presLayoutVars>
          <dgm:hierBranch val="init"/>
        </dgm:presLayoutVars>
      </dgm:prSet>
      <dgm:spPr/>
    </dgm:pt>
    <dgm:pt modelId="{CDB58757-CD9E-42D6-B41D-D4CD25662510}" type="pres">
      <dgm:prSet presAssocID="{5BCE847D-0006-4F96-A25B-621AD3D563C3}" presName="rootComposite" presStyleCnt="0"/>
      <dgm:spPr/>
    </dgm:pt>
    <dgm:pt modelId="{4CA71B11-D53A-4528-8363-946894B48A7F}" type="pres">
      <dgm:prSet presAssocID="{5BCE847D-0006-4F96-A25B-621AD3D563C3}" presName="rootText" presStyleLbl="node3" presStyleIdx="2" presStyleCnt="4">
        <dgm:presLayoutVars>
          <dgm:chPref val="3"/>
        </dgm:presLayoutVars>
      </dgm:prSet>
      <dgm:spPr/>
      <dgm:t>
        <a:bodyPr/>
        <a:lstStyle/>
        <a:p>
          <a:endParaRPr lang="es-CO"/>
        </a:p>
      </dgm:t>
    </dgm:pt>
    <dgm:pt modelId="{C9C33D63-245F-45CB-9BEF-69FF3D4C5C32}" type="pres">
      <dgm:prSet presAssocID="{5BCE847D-0006-4F96-A25B-621AD3D563C3}" presName="rootConnector" presStyleLbl="node3" presStyleIdx="2" presStyleCnt="4"/>
      <dgm:spPr/>
      <dgm:t>
        <a:bodyPr/>
        <a:lstStyle/>
        <a:p>
          <a:endParaRPr lang="en-US"/>
        </a:p>
      </dgm:t>
    </dgm:pt>
    <dgm:pt modelId="{FDE6497E-C6D5-4597-96C1-952A010A843C}" type="pres">
      <dgm:prSet presAssocID="{5BCE847D-0006-4F96-A25B-621AD3D563C3}" presName="hierChild4" presStyleCnt="0"/>
      <dgm:spPr/>
    </dgm:pt>
    <dgm:pt modelId="{CFE2F02C-505D-49D6-A4DE-36E2AFAD8EE7}" type="pres">
      <dgm:prSet presAssocID="{5BCE847D-0006-4F96-A25B-621AD3D563C3}" presName="hierChild5" presStyleCnt="0"/>
      <dgm:spPr/>
    </dgm:pt>
    <dgm:pt modelId="{37EED363-DA3D-4D39-AA37-FAE009E97CB6}" type="pres">
      <dgm:prSet presAssocID="{F0F1B531-3EFD-40AF-90CA-ED58030A6245}" presName="Name37" presStyleLbl="parChTrans1D3" presStyleIdx="3" presStyleCnt="4"/>
      <dgm:spPr/>
      <dgm:t>
        <a:bodyPr/>
        <a:lstStyle/>
        <a:p>
          <a:endParaRPr lang="en-US"/>
        </a:p>
      </dgm:t>
    </dgm:pt>
    <dgm:pt modelId="{92061B1F-14F8-458E-A0DA-4843D4920C05}" type="pres">
      <dgm:prSet presAssocID="{E38F2EF1-0C1B-42EA-8844-DC69333BE2C6}" presName="hierRoot2" presStyleCnt="0">
        <dgm:presLayoutVars>
          <dgm:hierBranch val="init"/>
        </dgm:presLayoutVars>
      </dgm:prSet>
      <dgm:spPr/>
    </dgm:pt>
    <dgm:pt modelId="{42033801-1FBE-4014-9F25-AF333D828386}" type="pres">
      <dgm:prSet presAssocID="{E38F2EF1-0C1B-42EA-8844-DC69333BE2C6}" presName="rootComposite" presStyleCnt="0"/>
      <dgm:spPr/>
    </dgm:pt>
    <dgm:pt modelId="{D2D27FAC-68CC-4A16-9E1C-31051D1F78E2}" type="pres">
      <dgm:prSet presAssocID="{E38F2EF1-0C1B-42EA-8844-DC69333BE2C6}" presName="rootText" presStyleLbl="node3" presStyleIdx="3" presStyleCnt="4">
        <dgm:presLayoutVars>
          <dgm:chPref val="3"/>
        </dgm:presLayoutVars>
      </dgm:prSet>
      <dgm:spPr/>
      <dgm:t>
        <a:bodyPr/>
        <a:lstStyle/>
        <a:p>
          <a:endParaRPr lang="es-CO"/>
        </a:p>
      </dgm:t>
    </dgm:pt>
    <dgm:pt modelId="{EF003ADA-D739-41A3-82BF-E0FDEDCA1469}" type="pres">
      <dgm:prSet presAssocID="{E38F2EF1-0C1B-42EA-8844-DC69333BE2C6}" presName="rootConnector" presStyleLbl="node3" presStyleIdx="3" presStyleCnt="4"/>
      <dgm:spPr/>
      <dgm:t>
        <a:bodyPr/>
        <a:lstStyle/>
        <a:p>
          <a:endParaRPr lang="en-US"/>
        </a:p>
      </dgm:t>
    </dgm:pt>
    <dgm:pt modelId="{6D586814-AB59-4BED-B1C3-29309C4A2578}" type="pres">
      <dgm:prSet presAssocID="{E38F2EF1-0C1B-42EA-8844-DC69333BE2C6}" presName="hierChild4" presStyleCnt="0"/>
      <dgm:spPr/>
    </dgm:pt>
    <dgm:pt modelId="{D7B85E9B-5A83-47A7-8509-A3914B6615F4}" type="pres">
      <dgm:prSet presAssocID="{E38F2EF1-0C1B-42EA-8844-DC69333BE2C6}" presName="hierChild5" presStyleCnt="0"/>
      <dgm:spPr/>
    </dgm:pt>
    <dgm:pt modelId="{67DEEC85-F04F-4683-ABBA-8D3FE5B9B916}" type="pres">
      <dgm:prSet presAssocID="{B01C9671-CF88-43DA-A8C2-89600F71A06E}" presName="hierChild5" presStyleCnt="0"/>
      <dgm:spPr/>
    </dgm:pt>
    <dgm:pt modelId="{B8E38068-27AC-4A3E-A086-C02C0BA805CF}" type="pres">
      <dgm:prSet presAssocID="{14091922-F33E-49B2-A202-47C269CB493B}" presName="hierChild3" presStyleCnt="0"/>
      <dgm:spPr/>
    </dgm:pt>
  </dgm:ptLst>
  <dgm:cxnLst>
    <dgm:cxn modelId="{D17FA39B-C5F0-465E-B80F-010C8A0F6B40}" type="presOf" srcId="{E38F2EF1-0C1B-42EA-8844-DC69333BE2C6}" destId="{EF003ADA-D739-41A3-82BF-E0FDEDCA1469}" srcOrd="1" destOrd="0" presId="urn:microsoft.com/office/officeart/2005/8/layout/orgChart1"/>
    <dgm:cxn modelId="{AB1F8D29-FB43-4304-886F-874194C9EB15}" type="presOf" srcId="{680777AF-C888-484A-B63D-C5CF0018C165}" destId="{4B536930-0A07-4D48-AC67-6C74460C576C}" srcOrd="0" destOrd="0" presId="urn:microsoft.com/office/officeart/2005/8/layout/orgChart1"/>
    <dgm:cxn modelId="{F58FF5BB-0B8D-48FA-A888-F6B45653D983}" srcId="{B01C9671-CF88-43DA-A8C2-89600F71A06E}" destId="{E38F2EF1-0C1B-42EA-8844-DC69333BE2C6}" srcOrd="1" destOrd="0" parTransId="{F0F1B531-3EFD-40AF-90CA-ED58030A6245}" sibTransId="{520C461D-F9FF-4AB1-8E79-E113F39F96A9}"/>
    <dgm:cxn modelId="{0A6151EA-2F67-421B-8412-1D06C31ADB9E}" type="presOf" srcId="{17AD502E-47A3-4A3B-8A63-8F978243F2FF}" destId="{DF79DB1C-F9E3-4FFB-8AF3-7842418E624D}" srcOrd="0" destOrd="0" presId="urn:microsoft.com/office/officeart/2005/8/layout/orgChart1"/>
    <dgm:cxn modelId="{D30EE76D-06FF-4F9E-91F2-FAC224D99E6A}" srcId="{14091922-F33E-49B2-A202-47C269CB493B}" destId="{B01C9671-CF88-43DA-A8C2-89600F71A06E}" srcOrd="1" destOrd="0" parTransId="{17AD502E-47A3-4A3B-8A63-8F978243F2FF}" sibTransId="{23FB6610-5AAE-4926-BD58-F300ECA753A8}"/>
    <dgm:cxn modelId="{193D53BF-E4E5-4C95-ABAB-61CCD115372E}" type="presOf" srcId="{B01C9671-CF88-43DA-A8C2-89600F71A06E}" destId="{4A954BFD-8A09-4627-9884-03BFEB9F6C50}" srcOrd="0" destOrd="0" presId="urn:microsoft.com/office/officeart/2005/8/layout/orgChart1"/>
    <dgm:cxn modelId="{AF78A29E-7876-4586-8A47-5DE235537428}" srcId="{B01C9671-CF88-43DA-A8C2-89600F71A06E}" destId="{5BCE847D-0006-4F96-A25B-621AD3D563C3}" srcOrd="0" destOrd="0" parTransId="{4707DA32-2D08-41D6-BCDB-9DA962A068A4}" sibTransId="{40084F19-1CC7-45BB-9554-895848459F67}"/>
    <dgm:cxn modelId="{E3EB8EDC-1D7E-47B1-B651-2E78FC8A5F00}" type="presOf" srcId="{14091922-F33E-49B2-A202-47C269CB493B}" destId="{8BB85F06-4617-4AD7-8E2E-DB70747E2749}" srcOrd="1" destOrd="0" presId="urn:microsoft.com/office/officeart/2005/8/layout/orgChart1"/>
    <dgm:cxn modelId="{B1031205-5648-437D-A6E7-0A5B15D2E098}" type="presOf" srcId="{B6BDD02D-C784-4005-854A-2A76E869E766}" destId="{50C42117-63E2-4D5B-A4AA-1E198A06B38A}" srcOrd="0" destOrd="0" presId="urn:microsoft.com/office/officeart/2005/8/layout/orgChart1"/>
    <dgm:cxn modelId="{2DC63056-1D30-4202-86AF-AF5F30E90B85}" type="presOf" srcId="{02DFF895-31B5-4B74-969E-713DBEDA64BD}" destId="{6D2ADD46-5980-40AA-8ED2-AF209F29CA65}" srcOrd="1" destOrd="0" presId="urn:microsoft.com/office/officeart/2005/8/layout/orgChart1"/>
    <dgm:cxn modelId="{0CACED59-073F-48EE-AAC2-C2054DF71B3E}" srcId="{680777AF-C888-484A-B63D-C5CF0018C165}" destId="{02DFF895-31B5-4B74-969E-713DBEDA64BD}" srcOrd="0" destOrd="0" parTransId="{DAEAAFD3-1EAF-45A5-A5CF-F41CDF570958}" sibTransId="{883B62D8-1C0D-4CC6-90FA-4EE37793DE49}"/>
    <dgm:cxn modelId="{6B57198C-D7D2-4C2A-8570-52ABCD4DCD74}" srcId="{14091922-F33E-49B2-A202-47C269CB493B}" destId="{680777AF-C888-484A-B63D-C5CF0018C165}" srcOrd="0" destOrd="0" parTransId="{309E3FFB-6140-4C0D-90AC-4CFD6B81C4D9}" sibTransId="{C3D12D9D-69FC-4CF8-883F-685C709F8A19}"/>
    <dgm:cxn modelId="{3C38299A-D1FA-417F-B980-E8D53EE2544E}" type="presOf" srcId="{C67F9B4B-24E0-42E9-BDDA-687CB0972734}" destId="{2AF791B6-7A15-4DE2-B9C4-8ED6F59655F1}" srcOrd="1" destOrd="0" presId="urn:microsoft.com/office/officeart/2005/8/layout/orgChart1"/>
    <dgm:cxn modelId="{F81C2A29-5CB8-4B7E-B508-0E99ABD194D9}" srcId="{680777AF-C888-484A-B63D-C5CF0018C165}" destId="{C67F9B4B-24E0-42E9-BDDA-687CB0972734}" srcOrd="1" destOrd="0" parTransId="{B6BDD02D-C784-4005-854A-2A76E869E766}" sibTransId="{18583D28-43B8-42E1-ABA1-B928CE0610C8}"/>
    <dgm:cxn modelId="{63496623-D0DF-480C-B55C-E53B2D996BB8}" type="presOf" srcId="{F0F1B531-3EFD-40AF-90CA-ED58030A6245}" destId="{37EED363-DA3D-4D39-AA37-FAE009E97CB6}" srcOrd="0" destOrd="0" presId="urn:microsoft.com/office/officeart/2005/8/layout/orgChart1"/>
    <dgm:cxn modelId="{DD748653-8C40-4381-9531-B20EBCA603A1}" type="presOf" srcId="{DAEAAFD3-1EAF-45A5-A5CF-F41CDF570958}" destId="{A5FB63B0-50BB-4EA1-8E75-8B9B593D8CB4}" srcOrd="0" destOrd="0" presId="urn:microsoft.com/office/officeart/2005/8/layout/orgChart1"/>
    <dgm:cxn modelId="{CEDABAD4-F4EF-4A8B-A081-5F6CF090E5A7}" type="presOf" srcId="{4707DA32-2D08-41D6-BCDB-9DA962A068A4}" destId="{9225FC29-859B-4EF3-8B84-683ED9D1A9EB}" srcOrd="0" destOrd="0" presId="urn:microsoft.com/office/officeart/2005/8/layout/orgChart1"/>
    <dgm:cxn modelId="{99D7345A-6370-4E08-8F7E-07ACB9818969}" type="presOf" srcId="{E38F2EF1-0C1B-42EA-8844-DC69333BE2C6}" destId="{D2D27FAC-68CC-4A16-9E1C-31051D1F78E2}" srcOrd="0" destOrd="0" presId="urn:microsoft.com/office/officeart/2005/8/layout/orgChart1"/>
    <dgm:cxn modelId="{B3A35F42-6E6F-498F-A628-3B8A9DAD08D4}" type="presOf" srcId="{5BCE847D-0006-4F96-A25B-621AD3D563C3}" destId="{C9C33D63-245F-45CB-9BEF-69FF3D4C5C32}" srcOrd="1" destOrd="0" presId="urn:microsoft.com/office/officeart/2005/8/layout/orgChart1"/>
    <dgm:cxn modelId="{5DF84D50-7C6D-425E-9786-8CC034C7A03A}" type="presOf" srcId="{C67F9B4B-24E0-42E9-BDDA-687CB0972734}" destId="{3E794B85-C67A-4DB9-90E9-57CFC4DAFDA3}" srcOrd="0" destOrd="0" presId="urn:microsoft.com/office/officeart/2005/8/layout/orgChart1"/>
    <dgm:cxn modelId="{C14F9FA9-6F89-4FA8-9F8E-5DE830FF8986}" type="presOf" srcId="{5BCE847D-0006-4F96-A25B-621AD3D563C3}" destId="{4CA71B11-D53A-4528-8363-946894B48A7F}" srcOrd="0" destOrd="0" presId="urn:microsoft.com/office/officeart/2005/8/layout/orgChart1"/>
    <dgm:cxn modelId="{CCB37994-A217-44E6-8492-FEFD376147F2}" type="presOf" srcId="{309E3FFB-6140-4C0D-90AC-4CFD6B81C4D9}" destId="{F8ACACB5-9310-496A-BB34-EC4CE5301EF9}" srcOrd="0" destOrd="0" presId="urn:microsoft.com/office/officeart/2005/8/layout/orgChart1"/>
    <dgm:cxn modelId="{1DF6BD76-38B2-43DE-9963-19B73F5ED74B}" type="presOf" srcId="{680777AF-C888-484A-B63D-C5CF0018C165}" destId="{8BA21653-BA85-477D-8874-CC15093B3B78}" srcOrd="1" destOrd="0" presId="urn:microsoft.com/office/officeart/2005/8/layout/orgChart1"/>
    <dgm:cxn modelId="{FF96E945-0B30-4CAF-92B7-848A0BACF302}" type="presOf" srcId="{7F806149-7F40-4BF3-BAB9-82B121244C3E}" destId="{3B91E179-8278-48B5-B226-9EFBA4D11CDC}" srcOrd="0" destOrd="0" presId="urn:microsoft.com/office/officeart/2005/8/layout/orgChart1"/>
    <dgm:cxn modelId="{DDA6577E-2BCE-4544-8503-7971D466F694}" type="presOf" srcId="{14091922-F33E-49B2-A202-47C269CB493B}" destId="{BB90A59B-BF5F-4F93-A270-CE8BB6C8158B}" srcOrd="0" destOrd="0" presId="urn:microsoft.com/office/officeart/2005/8/layout/orgChart1"/>
    <dgm:cxn modelId="{513CE53B-5A9E-4F78-BC8B-BC299A71A245}" srcId="{7F806149-7F40-4BF3-BAB9-82B121244C3E}" destId="{14091922-F33E-49B2-A202-47C269CB493B}" srcOrd="0" destOrd="0" parTransId="{E2C1F84A-2550-43D6-BBAD-4FE3C025B8B7}" sibTransId="{71810C17-07C8-45D1-80EC-8DEAFE52445E}"/>
    <dgm:cxn modelId="{12FD206B-BADF-4D09-AF11-2AAA7DC822BC}" type="presOf" srcId="{B01C9671-CF88-43DA-A8C2-89600F71A06E}" destId="{9F714CC5-C01B-420E-B9E2-707C90F99855}" srcOrd="1" destOrd="0" presId="urn:microsoft.com/office/officeart/2005/8/layout/orgChart1"/>
    <dgm:cxn modelId="{97975A0F-5C1C-4791-B456-D24383DB8A64}" type="presOf" srcId="{02DFF895-31B5-4B74-969E-713DBEDA64BD}" destId="{CE334B24-185F-4F37-9606-B6E37CB891B9}" srcOrd="0" destOrd="0" presId="urn:microsoft.com/office/officeart/2005/8/layout/orgChart1"/>
    <dgm:cxn modelId="{42CF4F76-8611-4512-AC2C-A957EC583F7E}" type="presParOf" srcId="{3B91E179-8278-48B5-B226-9EFBA4D11CDC}" destId="{EEBB16D1-9E07-4EDD-987E-B62D471F0CDA}" srcOrd="0" destOrd="0" presId="urn:microsoft.com/office/officeart/2005/8/layout/orgChart1"/>
    <dgm:cxn modelId="{7DC1953B-0B65-4750-8055-EAC3FC0406D2}" type="presParOf" srcId="{EEBB16D1-9E07-4EDD-987E-B62D471F0CDA}" destId="{9B78CFD2-7C64-467B-992F-C5B25ED51954}" srcOrd="0" destOrd="0" presId="urn:microsoft.com/office/officeart/2005/8/layout/orgChart1"/>
    <dgm:cxn modelId="{E4B18EF2-3B5B-42BD-8AE4-FA3E4ADD4EC7}" type="presParOf" srcId="{9B78CFD2-7C64-467B-992F-C5B25ED51954}" destId="{BB90A59B-BF5F-4F93-A270-CE8BB6C8158B}" srcOrd="0" destOrd="0" presId="urn:microsoft.com/office/officeart/2005/8/layout/orgChart1"/>
    <dgm:cxn modelId="{4A7E5D59-DDE9-437F-99F7-314F7A43BA63}" type="presParOf" srcId="{9B78CFD2-7C64-467B-992F-C5B25ED51954}" destId="{8BB85F06-4617-4AD7-8E2E-DB70747E2749}" srcOrd="1" destOrd="0" presId="urn:microsoft.com/office/officeart/2005/8/layout/orgChart1"/>
    <dgm:cxn modelId="{3CDD1E37-8A71-4B4F-9E9A-673A308031B7}" type="presParOf" srcId="{EEBB16D1-9E07-4EDD-987E-B62D471F0CDA}" destId="{F3A65AF1-A993-4D89-9778-D8EDF73BA4C3}" srcOrd="1" destOrd="0" presId="urn:microsoft.com/office/officeart/2005/8/layout/orgChart1"/>
    <dgm:cxn modelId="{99761524-579A-44DD-B101-FE188750804A}" type="presParOf" srcId="{F3A65AF1-A993-4D89-9778-D8EDF73BA4C3}" destId="{F8ACACB5-9310-496A-BB34-EC4CE5301EF9}" srcOrd="0" destOrd="0" presId="urn:microsoft.com/office/officeart/2005/8/layout/orgChart1"/>
    <dgm:cxn modelId="{ED201D25-15AB-49AD-9B2C-0E38DFC06656}" type="presParOf" srcId="{F3A65AF1-A993-4D89-9778-D8EDF73BA4C3}" destId="{87E60F2E-7AC9-4406-A001-C4B4BF4B6858}" srcOrd="1" destOrd="0" presId="urn:microsoft.com/office/officeart/2005/8/layout/orgChart1"/>
    <dgm:cxn modelId="{03CD1F9A-49F4-4EAF-A568-3A856BF3598D}" type="presParOf" srcId="{87E60F2E-7AC9-4406-A001-C4B4BF4B6858}" destId="{CE3E1A2E-AAFA-463D-ACE8-F0998450C3DF}" srcOrd="0" destOrd="0" presId="urn:microsoft.com/office/officeart/2005/8/layout/orgChart1"/>
    <dgm:cxn modelId="{879B56BF-3C4A-4E70-9831-445A02B6DAB7}" type="presParOf" srcId="{CE3E1A2E-AAFA-463D-ACE8-F0998450C3DF}" destId="{4B536930-0A07-4D48-AC67-6C74460C576C}" srcOrd="0" destOrd="0" presId="urn:microsoft.com/office/officeart/2005/8/layout/orgChart1"/>
    <dgm:cxn modelId="{A4684448-AAF4-49F7-94C1-70CCFD86E5E5}" type="presParOf" srcId="{CE3E1A2E-AAFA-463D-ACE8-F0998450C3DF}" destId="{8BA21653-BA85-477D-8874-CC15093B3B78}" srcOrd="1" destOrd="0" presId="urn:microsoft.com/office/officeart/2005/8/layout/orgChart1"/>
    <dgm:cxn modelId="{4CE63474-F9C6-4F7C-A749-FC3C7450214A}" type="presParOf" srcId="{87E60F2E-7AC9-4406-A001-C4B4BF4B6858}" destId="{FB84B30F-2CCC-46C4-B265-B9C272019871}" srcOrd="1" destOrd="0" presId="urn:microsoft.com/office/officeart/2005/8/layout/orgChart1"/>
    <dgm:cxn modelId="{D9136697-45F7-4D59-A825-BA89B42F48B9}" type="presParOf" srcId="{FB84B30F-2CCC-46C4-B265-B9C272019871}" destId="{A5FB63B0-50BB-4EA1-8E75-8B9B593D8CB4}" srcOrd="0" destOrd="0" presId="urn:microsoft.com/office/officeart/2005/8/layout/orgChart1"/>
    <dgm:cxn modelId="{B2367614-7487-4A21-8FE2-CF52AC771BC7}" type="presParOf" srcId="{FB84B30F-2CCC-46C4-B265-B9C272019871}" destId="{37731E32-3EBD-4F8A-8E5E-84B231D0B43A}" srcOrd="1" destOrd="0" presId="urn:microsoft.com/office/officeart/2005/8/layout/orgChart1"/>
    <dgm:cxn modelId="{7A50C29C-8451-432E-9DA9-384AB318C41B}" type="presParOf" srcId="{37731E32-3EBD-4F8A-8E5E-84B231D0B43A}" destId="{0111F042-911F-4E72-A9DC-8BD906FA7AF6}" srcOrd="0" destOrd="0" presId="urn:microsoft.com/office/officeart/2005/8/layout/orgChart1"/>
    <dgm:cxn modelId="{53141FF3-CCC0-410E-984A-E780176DA0A6}" type="presParOf" srcId="{0111F042-911F-4E72-A9DC-8BD906FA7AF6}" destId="{CE334B24-185F-4F37-9606-B6E37CB891B9}" srcOrd="0" destOrd="0" presId="urn:microsoft.com/office/officeart/2005/8/layout/orgChart1"/>
    <dgm:cxn modelId="{0BECFDF5-118A-48CB-A304-FFF21E4430BC}" type="presParOf" srcId="{0111F042-911F-4E72-A9DC-8BD906FA7AF6}" destId="{6D2ADD46-5980-40AA-8ED2-AF209F29CA65}" srcOrd="1" destOrd="0" presId="urn:microsoft.com/office/officeart/2005/8/layout/orgChart1"/>
    <dgm:cxn modelId="{85396824-D371-4437-BC54-B4FA68CB8614}" type="presParOf" srcId="{37731E32-3EBD-4F8A-8E5E-84B231D0B43A}" destId="{17E31E9A-9422-4071-BE12-626E53B2E92A}" srcOrd="1" destOrd="0" presId="urn:microsoft.com/office/officeart/2005/8/layout/orgChart1"/>
    <dgm:cxn modelId="{A8996E63-E88A-463F-A4E9-9BB3D67E0104}" type="presParOf" srcId="{37731E32-3EBD-4F8A-8E5E-84B231D0B43A}" destId="{3E9DA5F1-1A14-4629-8918-A4D9A07BCD9E}" srcOrd="2" destOrd="0" presId="urn:microsoft.com/office/officeart/2005/8/layout/orgChart1"/>
    <dgm:cxn modelId="{2AC11BC7-4189-4F35-8F6C-BC15488CFD41}" type="presParOf" srcId="{FB84B30F-2CCC-46C4-B265-B9C272019871}" destId="{50C42117-63E2-4D5B-A4AA-1E198A06B38A}" srcOrd="2" destOrd="0" presId="urn:microsoft.com/office/officeart/2005/8/layout/orgChart1"/>
    <dgm:cxn modelId="{A9C72BC5-BE60-4E34-8661-28AD36C60004}" type="presParOf" srcId="{FB84B30F-2CCC-46C4-B265-B9C272019871}" destId="{6CA7713E-4AD3-49E3-A2FB-82542F16D6F4}" srcOrd="3" destOrd="0" presId="urn:microsoft.com/office/officeart/2005/8/layout/orgChart1"/>
    <dgm:cxn modelId="{BC4F4DFA-F044-4525-8E25-F39CCA8EACFB}" type="presParOf" srcId="{6CA7713E-4AD3-49E3-A2FB-82542F16D6F4}" destId="{A61679EC-00BE-4CE1-940B-98A8EDAB4A52}" srcOrd="0" destOrd="0" presId="urn:microsoft.com/office/officeart/2005/8/layout/orgChart1"/>
    <dgm:cxn modelId="{23A68300-0B39-43B1-A8C3-B6E7D7B4647E}" type="presParOf" srcId="{A61679EC-00BE-4CE1-940B-98A8EDAB4A52}" destId="{3E794B85-C67A-4DB9-90E9-57CFC4DAFDA3}" srcOrd="0" destOrd="0" presId="urn:microsoft.com/office/officeart/2005/8/layout/orgChart1"/>
    <dgm:cxn modelId="{416410BD-4129-4201-9184-9F6059E89420}" type="presParOf" srcId="{A61679EC-00BE-4CE1-940B-98A8EDAB4A52}" destId="{2AF791B6-7A15-4DE2-B9C4-8ED6F59655F1}" srcOrd="1" destOrd="0" presId="urn:microsoft.com/office/officeart/2005/8/layout/orgChart1"/>
    <dgm:cxn modelId="{370EB4F6-C3F7-4B39-9A47-FDFC854F8D94}" type="presParOf" srcId="{6CA7713E-4AD3-49E3-A2FB-82542F16D6F4}" destId="{F7EB3D9A-CDFC-4EDB-9159-B8E012CA0ACD}" srcOrd="1" destOrd="0" presId="urn:microsoft.com/office/officeart/2005/8/layout/orgChart1"/>
    <dgm:cxn modelId="{21655F37-5C9A-4F8E-B16D-5DE09A553CEE}" type="presParOf" srcId="{6CA7713E-4AD3-49E3-A2FB-82542F16D6F4}" destId="{DF601B9C-3B8F-4F31-8389-2AA320F1AED2}" srcOrd="2" destOrd="0" presId="urn:microsoft.com/office/officeart/2005/8/layout/orgChart1"/>
    <dgm:cxn modelId="{1F234FF9-BC56-4022-9F66-CED02A9F29F6}" type="presParOf" srcId="{87E60F2E-7AC9-4406-A001-C4B4BF4B6858}" destId="{CD51761E-7ECC-45EF-8A71-84A1A4E96C07}" srcOrd="2" destOrd="0" presId="urn:microsoft.com/office/officeart/2005/8/layout/orgChart1"/>
    <dgm:cxn modelId="{780CF9B5-7D6B-40F2-8529-F2B2D9DB56D5}" type="presParOf" srcId="{F3A65AF1-A993-4D89-9778-D8EDF73BA4C3}" destId="{DF79DB1C-F9E3-4FFB-8AF3-7842418E624D}" srcOrd="2" destOrd="0" presId="urn:microsoft.com/office/officeart/2005/8/layout/orgChart1"/>
    <dgm:cxn modelId="{CC57DF1E-3AE4-45AE-9F4F-D04453392148}" type="presParOf" srcId="{F3A65AF1-A993-4D89-9778-D8EDF73BA4C3}" destId="{C5139399-84B6-446F-8639-C1656455E3C0}" srcOrd="3" destOrd="0" presId="urn:microsoft.com/office/officeart/2005/8/layout/orgChart1"/>
    <dgm:cxn modelId="{2AC7E937-1FB4-459A-9D2F-BDC710E945B7}" type="presParOf" srcId="{C5139399-84B6-446F-8639-C1656455E3C0}" destId="{C01F32C4-DD1B-4BF0-9C8A-CC148384C62B}" srcOrd="0" destOrd="0" presId="urn:microsoft.com/office/officeart/2005/8/layout/orgChart1"/>
    <dgm:cxn modelId="{517FB0FF-F372-4753-A4A6-E65C211C7D4D}" type="presParOf" srcId="{C01F32C4-DD1B-4BF0-9C8A-CC148384C62B}" destId="{4A954BFD-8A09-4627-9884-03BFEB9F6C50}" srcOrd="0" destOrd="0" presId="urn:microsoft.com/office/officeart/2005/8/layout/orgChart1"/>
    <dgm:cxn modelId="{FB9DB21A-E649-46B3-9398-43C7EE68AD46}" type="presParOf" srcId="{C01F32C4-DD1B-4BF0-9C8A-CC148384C62B}" destId="{9F714CC5-C01B-420E-B9E2-707C90F99855}" srcOrd="1" destOrd="0" presId="urn:microsoft.com/office/officeart/2005/8/layout/orgChart1"/>
    <dgm:cxn modelId="{53AAAA15-0EAC-4E21-9844-88A14191A778}" type="presParOf" srcId="{C5139399-84B6-446F-8639-C1656455E3C0}" destId="{3543F5E3-528E-4116-B638-E28D52DBF7B5}" srcOrd="1" destOrd="0" presId="urn:microsoft.com/office/officeart/2005/8/layout/orgChart1"/>
    <dgm:cxn modelId="{9993A24B-3162-46B5-A1BA-A6A5C238E1AD}" type="presParOf" srcId="{3543F5E3-528E-4116-B638-E28D52DBF7B5}" destId="{9225FC29-859B-4EF3-8B84-683ED9D1A9EB}" srcOrd="0" destOrd="0" presId="urn:microsoft.com/office/officeart/2005/8/layout/orgChart1"/>
    <dgm:cxn modelId="{C9C07780-64C3-4E3F-9625-54833BFB36F6}" type="presParOf" srcId="{3543F5E3-528E-4116-B638-E28D52DBF7B5}" destId="{7DA88C48-3A51-40C8-82F8-9A3AFE4BDFA1}" srcOrd="1" destOrd="0" presId="urn:microsoft.com/office/officeart/2005/8/layout/orgChart1"/>
    <dgm:cxn modelId="{13572223-89F1-4204-90B8-6F734330B197}" type="presParOf" srcId="{7DA88C48-3A51-40C8-82F8-9A3AFE4BDFA1}" destId="{CDB58757-CD9E-42D6-B41D-D4CD25662510}" srcOrd="0" destOrd="0" presId="urn:microsoft.com/office/officeart/2005/8/layout/orgChart1"/>
    <dgm:cxn modelId="{971F656C-34DF-4D50-9063-87677EDF6369}" type="presParOf" srcId="{CDB58757-CD9E-42D6-B41D-D4CD25662510}" destId="{4CA71B11-D53A-4528-8363-946894B48A7F}" srcOrd="0" destOrd="0" presId="urn:microsoft.com/office/officeart/2005/8/layout/orgChart1"/>
    <dgm:cxn modelId="{263833A4-CE21-418C-9E3A-E6A8777393B8}" type="presParOf" srcId="{CDB58757-CD9E-42D6-B41D-D4CD25662510}" destId="{C9C33D63-245F-45CB-9BEF-69FF3D4C5C32}" srcOrd="1" destOrd="0" presId="urn:microsoft.com/office/officeart/2005/8/layout/orgChart1"/>
    <dgm:cxn modelId="{8B52051D-2AE7-45FA-932B-6C06CFBE3BDF}" type="presParOf" srcId="{7DA88C48-3A51-40C8-82F8-9A3AFE4BDFA1}" destId="{FDE6497E-C6D5-4597-96C1-952A010A843C}" srcOrd="1" destOrd="0" presId="urn:microsoft.com/office/officeart/2005/8/layout/orgChart1"/>
    <dgm:cxn modelId="{E535BD0E-26B3-4605-87FA-F583683BD612}" type="presParOf" srcId="{7DA88C48-3A51-40C8-82F8-9A3AFE4BDFA1}" destId="{CFE2F02C-505D-49D6-A4DE-36E2AFAD8EE7}" srcOrd="2" destOrd="0" presId="urn:microsoft.com/office/officeart/2005/8/layout/orgChart1"/>
    <dgm:cxn modelId="{37E1D602-75D6-480E-AFD3-C8B2B2FEBD11}" type="presParOf" srcId="{3543F5E3-528E-4116-B638-E28D52DBF7B5}" destId="{37EED363-DA3D-4D39-AA37-FAE009E97CB6}" srcOrd="2" destOrd="0" presId="urn:microsoft.com/office/officeart/2005/8/layout/orgChart1"/>
    <dgm:cxn modelId="{75123DC8-F9C7-4187-9AF7-20AB77C9C9DA}" type="presParOf" srcId="{3543F5E3-528E-4116-B638-E28D52DBF7B5}" destId="{92061B1F-14F8-458E-A0DA-4843D4920C05}" srcOrd="3" destOrd="0" presId="urn:microsoft.com/office/officeart/2005/8/layout/orgChart1"/>
    <dgm:cxn modelId="{256ADE42-5996-40BF-B15A-FF2BEC0C6461}" type="presParOf" srcId="{92061B1F-14F8-458E-A0DA-4843D4920C05}" destId="{42033801-1FBE-4014-9F25-AF333D828386}" srcOrd="0" destOrd="0" presId="urn:microsoft.com/office/officeart/2005/8/layout/orgChart1"/>
    <dgm:cxn modelId="{A014950E-1301-477B-981C-D690247A56AD}" type="presParOf" srcId="{42033801-1FBE-4014-9F25-AF333D828386}" destId="{D2D27FAC-68CC-4A16-9E1C-31051D1F78E2}" srcOrd="0" destOrd="0" presId="urn:microsoft.com/office/officeart/2005/8/layout/orgChart1"/>
    <dgm:cxn modelId="{0D068010-721F-4BA9-940E-3D92FC237F79}" type="presParOf" srcId="{42033801-1FBE-4014-9F25-AF333D828386}" destId="{EF003ADA-D739-41A3-82BF-E0FDEDCA1469}" srcOrd="1" destOrd="0" presId="urn:microsoft.com/office/officeart/2005/8/layout/orgChart1"/>
    <dgm:cxn modelId="{487CF11B-BCF5-436A-93DE-7DA81203A0F7}" type="presParOf" srcId="{92061B1F-14F8-458E-A0DA-4843D4920C05}" destId="{6D586814-AB59-4BED-B1C3-29309C4A2578}" srcOrd="1" destOrd="0" presId="urn:microsoft.com/office/officeart/2005/8/layout/orgChart1"/>
    <dgm:cxn modelId="{494C3F9C-CB9D-4CF5-A72A-2FC14A9DBEAA}" type="presParOf" srcId="{92061B1F-14F8-458E-A0DA-4843D4920C05}" destId="{D7B85E9B-5A83-47A7-8509-A3914B6615F4}" srcOrd="2" destOrd="0" presId="urn:microsoft.com/office/officeart/2005/8/layout/orgChart1"/>
    <dgm:cxn modelId="{E145EF42-2830-4B1F-B79D-B91CF9ABE2B1}" type="presParOf" srcId="{C5139399-84B6-446F-8639-C1656455E3C0}" destId="{67DEEC85-F04F-4683-ABBA-8D3FE5B9B916}" srcOrd="2" destOrd="0" presId="urn:microsoft.com/office/officeart/2005/8/layout/orgChart1"/>
    <dgm:cxn modelId="{335E55FD-AC4B-49B2-844A-F8F3536769AE}" type="presParOf" srcId="{EEBB16D1-9E07-4EDD-987E-B62D471F0CDA}" destId="{B8E38068-27AC-4A3E-A086-C02C0BA805C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ED363-DA3D-4D39-AA37-FAE009E97CB6}">
      <dsp:nvSpPr>
        <dsp:cNvPr id="0" name=""/>
        <dsp:cNvSpPr/>
      </dsp:nvSpPr>
      <dsp:spPr>
        <a:xfrm>
          <a:off x="4228703" y="2493160"/>
          <a:ext cx="308818" cy="2408783"/>
        </a:xfrm>
        <a:custGeom>
          <a:avLst/>
          <a:gdLst/>
          <a:ahLst/>
          <a:cxnLst/>
          <a:rect l="0" t="0" r="0" b="0"/>
          <a:pathLst>
            <a:path>
              <a:moveTo>
                <a:pt x="0" y="0"/>
              </a:moveTo>
              <a:lnTo>
                <a:pt x="0" y="2408783"/>
              </a:lnTo>
              <a:lnTo>
                <a:pt x="308818" y="24087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25FC29-859B-4EF3-8B84-683ED9D1A9EB}">
      <dsp:nvSpPr>
        <dsp:cNvPr id="0" name=""/>
        <dsp:cNvSpPr/>
      </dsp:nvSpPr>
      <dsp:spPr>
        <a:xfrm>
          <a:off x="4228703" y="2493160"/>
          <a:ext cx="308818" cy="947042"/>
        </a:xfrm>
        <a:custGeom>
          <a:avLst/>
          <a:gdLst/>
          <a:ahLst/>
          <a:cxnLst/>
          <a:rect l="0" t="0" r="0" b="0"/>
          <a:pathLst>
            <a:path>
              <a:moveTo>
                <a:pt x="0" y="0"/>
              </a:moveTo>
              <a:lnTo>
                <a:pt x="0" y="947042"/>
              </a:lnTo>
              <a:lnTo>
                <a:pt x="308818" y="9470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79DB1C-F9E3-4FFB-8AF3-7842418E624D}">
      <dsp:nvSpPr>
        <dsp:cNvPr id="0" name=""/>
        <dsp:cNvSpPr/>
      </dsp:nvSpPr>
      <dsp:spPr>
        <a:xfrm>
          <a:off x="3806651" y="1031420"/>
          <a:ext cx="1245567" cy="432345"/>
        </a:xfrm>
        <a:custGeom>
          <a:avLst/>
          <a:gdLst/>
          <a:ahLst/>
          <a:cxnLst/>
          <a:rect l="0" t="0" r="0" b="0"/>
          <a:pathLst>
            <a:path>
              <a:moveTo>
                <a:pt x="0" y="0"/>
              </a:moveTo>
              <a:lnTo>
                <a:pt x="0" y="216172"/>
              </a:lnTo>
              <a:lnTo>
                <a:pt x="1245567" y="216172"/>
              </a:lnTo>
              <a:lnTo>
                <a:pt x="1245567" y="4323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C42117-63E2-4D5B-A4AA-1E198A06B38A}">
      <dsp:nvSpPr>
        <dsp:cNvPr id="0" name=""/>
        <dsp:cNvSpPr/>
      </dsp:nvSpPr>
      <dsp:spPr>
        <a:xfrm>
          <a:off x="1737568" y="2493160"/>
          <a:ext cx="308818" cy="2408783"/>
        </a:xfrm>
        <a:custGeom>
          <a:avLst/>
          <a:gdLst/>
          <a:ahLst/>
          <a:cxnLst/>
          <a:rect l="0" t="0" r="0" b="0"/>
          <a:pathLst>
            <a:path>
              <a:moveTo>
                <a:pt x="0" y="0"/>
              </a:moveTo>
              <a:lnTo>
                <a:pt x="0" y="2408783"/>
              </a:lnTo>
              <a:lnTo>
                <a:pt x="308818" y="24087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FB63B0-50BB-4EA1-8E75-8B9B593D8CB4}">
      <dsp:nvSpPr>
        <dsp:cNvPr id="0" name=""/>
        <dsp:cNvSpPr/>
      </dsp:nvSpPr>
      <dsp:spPr>
        <a:xfrm>
          <a:off x="1737568" y="2493160"/>
          <a:ext cx="308818" cy="947042"/>
        </a:xfrm>
        <a:custGeom>
          <a:avLst/>
          <a:gdLst/>
          <a:ahLst/>
          <a:cxnLst/>
          <a:rect l="0" t="0" r="0" b="0"/>
          <a:pathLst>
            <a:path>
              <a:moveTo>
                <a:pt x="0" y="0"/>
              </a:moveTo>
              <a:lnTo>
                <a:pt x="0" y="947042"/>
              </a:lnTo>
              <a:lnTo>
                <a:pt x="308818" y="9470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ACACB5-9310-496A-BB34-EC4CE5301EF9}">
      <dsp:nvSpPr>
        <dsp:cNvPr id="0" name=""/>
        <dsp:cNvSpPr/>
      </dsp:nvSpPr>
      <dsp:spPr>
        <a:xfrm>
          <a:off x="2561083" y="1031420"/>
          <a:ext cx="1245567" cy="432345"/>
        </a:xfrm>
        <a:custGeom>
          <a:avLst/>
          <a:gdLst/>
          <a:ahLst/>
          <a:cxnLst/>
          <a:rect l="0" t="0" r="0" b="0"/>
          <a:pathLst>
            <a:path>
              <a:moveTo>
                <a:pt x="1245567" y="0"/>
              </a:moveTo>
              <a:lnTo>
                <a:pt x="1245567" y="216172"/>
              </a:lnTo>
              <a:lnTo>
                <a:pt x="0" y="216172"/>
              </a:lnTo>
              <a:lnTo>
                <a:pt x="0" y="4323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90A59B-BF5F-4F93-A270-CE8BB6C8158B}">
      <dsp:nvSpPr>
        <dsp:cNvPr id="0" name=""/>
        <dsp:cNvSpPr/>
      </dsp:nvSpPr>
      <dsp:spPr>
        <a:xfrm>
          <a:off x="2777256" y="2025"/>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Universe of 1,800 firms in 60 blocks</a:t>
          </a:r>
          <a:endParaRPr lang="es-CO" sz="2300" kern="1200" dirty="0"/>
        </a:p>
      </dsp:txBody>
      <dsp:txXfrm>
        <a:off x="2777256" y="2025"/>
        <a:ext cx="2058789" cy="1029394"/>
      </dsp:txXfrm>
    </dsp:sp>
    <dsp:sp modelId="{4B536930-0A07-4D48-AC67-6C74460C576C}">
      <dsp:nvSpPr>
        <dsp:cNvPr id="0" name=""/>
        <dsp:cNvSpPr/>
      </dsp:nvSpPr>
      <dsp:spPr>
        <a:xfrm>
          <a:off x="1531689" y="146376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30 T Blocks</a:t>
          </a:r>
          <a:endParaRPr lang="es-CO" sz="2300" kern="1200" dirty="0"/>
        </a:p>
      </dsp:txBody>
      <dsp:txXfrm>
        <a:off x="1531689" y="1463766"/>
        <a:ext cx="2058789" cy="1029394"/>
      </dsp:txXfrm>
    </dsp:sp>
    <dsp:sp modelId="{CE334B24-185F-4F37-9606-B6E37CB891B9}">
      <dsp:nvSpPr>
        <dsp:cNvPr id="0" name=""/>
        <dsp:cNvSpPr/>
      </dsp:nvSpPr>
      <dsp:spPr>
        <a:xfrm>
          <a:off x="2046386" y="292550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Group A: </a:t>
          </a:r>
        </a:p>
        <a:p>
          <a:pPr lvl="0" algn="ctr" defTabSz="1022350">
            <a:lnSpc>
              <a:spcPct val="90000"/>
            </a:lnSpc>
            <a:spcBef>
              <a:spcPct val="0"/>
            </a:spcBef>
            <a:spcAft>
              <a:spcPct val="35000"/>
            </a:spcAft>
          </a:pPr>
          <a:r>
            <a:rPr lang="en-US" sz="2300" kern="1200" dirty="0" smtClean="0"/>
            <a:t>15 interested</a:t>
          </a:r>
          <a:endParaRPr lang="es-CO" sz="2300" kern="1200" dirty="0"/>
        </a:p>
      </dsp:txBody>
      <dsp:txXfrm>
        <a:off x="2046386" y="2925506"/>
        <a:ext cx="2058789" cy="1029394"/>
      </dsp:txXfrm>
    </dsp:sp>
    <dsp:sp modelId="{3E794B85-C67A-4DB9-90E9-57CFC4DAFDA3}">
      <dsp:nvSpPr>
        <dsp:cNvPr id="0" name=""/>
        <dsp:cNvSpPr/>
      </dsp:nvSpPr>
      <dsp:spPr>
        <a:xfrm>
          <a:off x="2046386" y="438724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Group C:</a:t>
          </a:r>
        </a:p>
        <a:p>
          <a:pPr lvl="0" algn="ctr" defTabSz="1022350">
            <a:lnSpc>
              <a:spcPct val="90000"/>
            </a:lnSpc>
            <a:spcBef>
              <a:spcPct val="0"/>
            </a:spcBef>
            <a:spcAft>
              <a:spcPct val="35000"/>
            </a:spcAft>
          </a:pPr>
          <a:r>
            <a:rPr lang="en-US" sz="2300" kern="1200" dirty="0" smtClean="0"/>
            <a:t>15 uninterested</a:t>
          </a:r>
          <a:endParaRPr lang="es-CO" sz="2300" kern="1200" dirty="0"/>
        </a:p>
      </dsp:txBody>
      <dsp:txXfrm>
        <a:off x="2046386" y="4387246"/>
        <a:ext cx="2058789" cy="1029394"/>
      </dsp:txXfrm>
    </dsp:sp>
    <dsp:sp modelId="{4A954BFD-8A09-4627-9884-03BFEB9F6C50}">
      <dsp:nvSpPr>
        <dsp:cNvPr id="0" name=""/>
        <dsp:cNvSpPr/>
      </dsp:nvSpPr>
      <dsp:spPr>
        <a:xfrm>
          <a:off x="4022824" y="146376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30 C Blocks</a:t>
          </a:r>
          <a:endParaRPr lang="es-CO" sz="2300" kern="1200" dirty="0"/>
        </a:p>
      </dsp:txBody>
      <dsp:txXfrm>
        <a:off x="4022824" y="1463766"/>
        <a:ext cx="2058789" cy="1029394"/>
      </dsp:txXfrm>
    </dsp:sp>
    <dsp:sp modelId="{4CA71B11-D53A-4528-8363-946894B48A7F}">
      <dsp:nvSpPr>
        <dsp:cNvPr id="0" name=""/>
        <dsp:cNvSpPr/>
      </dsp:nvSpPr>
      <dsp:spPr>
        <a:xfrm>
          <a:off x="4537521" y="292550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Group B:</a:t>
          </a:r>
        </a:p>
        <a:p>
          <a:pPr lvl="0" algn="ctr" defTabSz="1022350">
            <a:lnSpc>
              <a:spcPct val="90000"/>
            </a:lnSpc>
            <a:spcBef>
              <a:spcPct val="0"/>
            </a:spcBef>
            <a:spcAft>
              <a:spcPct val="35000"/>
            </a:spcAft>
          </a:pPr>
          <a:r>
            <a:rPr lang="en-US" sz="2300" kern="1200" dirty="0" smtClean="0"/>
            <a:t>15 interested</a:t>
          </a:r>
          <a:endParaRPr lang="es-CO" sz="2300" kern="1200" dirty="0"/>
        </a:p>
      </dsp:txBody>
      <dsp:txXfrm>
        <a:off x="4537521" y="2925506"/>
        <a:ext cx="2058789" cy="1029394"/>
      </dsp:txXfrm>
    </dsp:sp>
    <dsp:sp modelId="{D2D27FAC-68CC-4A16-9E1C-31051D1F78E2}">
      <dsp:nvSpPr>
        <dsp:cNvPr id="0" name=""/>
        <dsp:cNvSpPr/>
      </dsp:nvSpPr>
      <dsp:spPr>
        <a:xfrm>
          <a:off x="4537521" y="438724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Group D:</a:t>
          </a:r>
        </a:p>
        <a:p>
          <a:pPr lvl="0" algn="ctr" defTabSz="1022350">
            <a:lnSpc>
              <a:spcPct val="90000"/>
            </a:lnSpc>
            <a:spcBef>
              <a:spcPct val="0"/>
            </a:spcBef>
            <a:spcAft>
              <a:spcPct val="35000"/>
            </a:spcAft>
          </a:pPr>
          <a:r>
            <a:rPr lang="en-US" sz="2300" kern="1200" dirty="0" smtClean="0"/>
            <a:t>15 uninterested</a:t>
          </a:r>
          <a:endParaRPr lang="es-CO" sz="2300" kern="1200" dirty="0"/>
        </a:p>
      </dsp:txBody>
      <dsp:txXfrm>
        <a:off x="4537521" y="4387246"/>
        <a:ext cx="2058789" cy="102939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528E86-931C-4C18-BD8F-B3DB53E30A0F}" type="datetimeFigureOut">
              <a:rPr lang="es-CO" smtClean="0"/>
              <a:t>27/10/16</a:t>
            </a:fld>
            <a:endParaRPr lang="es-C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9FD748-BF6E-42FD-9D5F-B65329621C48}" type="slidenum">
              <a:rPr lang="es-CO" smtClean="0"/>
              <a:t>‹#›</a:t>
            </a:fld>
            <a:endParaRPr lang="es-CO"/>
          </a:p>
        </p:txBody>
      </p:sp>
    </p:spTree>
    <p:extLst>
      <p:ext uri="{BB962C8B-B14F-4D97-AF65-F5344CB8AC3E}">
        <p14:creationId xmlns:p14="http://schemas.microsoft.com/office/powerpoint/2010/main" val="634618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Los </a:t>
            </a:r>
            <a:r>
              <a:rPr lang="en-US" dirty="0" err="1" smtClean="0"/>
              <a:t>retos</a:t>
            </a:r>
            <a:r>
              <a:rPr lang="en-US" dirty="0" smtClean="0"/>
              <a:t> a </a:t>
            </a:r>
            <a:r>
              <a:rPr lang="en-US" dirty="0" err="1" smtClean="0"/>
              <a:t>los</a:t>
            </a:r>
            <a:r>
              <a:rPr lang="en-US" dirty="0" smtClean="0"/>
              <a:t> que </a:t>
            </a:r>
            <a:r>
              <a:rPr lang="en-US" dirty="0" err="1" smtClean="0"/>
              <a:t>uno</a:t>
            </a:r>
            <a:r>
              <a:rPr lang="en-US" dirty="0" smtClean="0"/>
              <a:t> se </a:t>
            </a:r>
            <a:r>
              <a:rPr lang="en-US" dirty="0" err="1" smtClean="0"/>
              <a:t>enfrenta</a:t>
            </a:r>
            <a:r>
              <a:rPr lang="en-US" dirty="0" smtClean="0"/>
              <a:t> </a:t>
            </a:r>
            <a:r>
              <a:rPr lang="en-US" dirty="0" err="1" smtClean="0"/>
              <a:t>cuando</a:t>
            </a:r>
            <a:r>
              <a:rPr lang="en-US" dirty="0" smtClean="0"/>
              <a:t> no </a:t>
            </a:r>
            <a:r>
              <a:rPr lang="en-US" dirty="0" err="1" smtClean="0"/>
              <a:t>est</a:t>
            </a:r>
            <a:r>
              <a:rPr lang="es-CO" dirty="0" smtClean="0"/>
              <a:t>á</a:t>
            </a:r>
            <a:r>
              <a:rPr lang="es-CO" baseline="0" dirty="0" smtClean="0"/>
              <a:t> institucionalizado el aprendizaje</a:t>
            </a:r>
          </a:p>
          <a:p>
            <a:r>
              <a:rPr lang="es-CO" baseline="0" dirty="0" smtClean="0"/>
              <a:t>Estamos en una conferencia para ver que funciona, un estudio no nos dice q funciona. </a:t>
            </a:r>
          </a:p>
          <a:p>
            <a:r>
              <a:rPr lang="es-CO" baseline="0" dirty="0" smtClean="0"/>
              <a:t>Explotar al máximo posible relaciones con </a:t>
            </a:r>
            <a:r>
              <a:rPr lang="es-CO" baseline="0" dirty="0" err="1" smtClean="0"/>
              <a:t>policymakers</a:t>
            </a:r>
            <a:r>
              <a:rPr lang="es-CO" baseline="0" dirty="0" smtClean="0"/>
              <a:t> e implementadores.</a:t>
            </a:r>
          </a:p>
          <a:p>
            <a:r>
              <a:rPr lang="es-CO" baseline="0" dirty="0" smtClean="0"/>
              <a:t>Reflexión es la importancia del trabajo de síntesis que se puede hacer posteriormente.</a:t>
            </a:r>
          </a:p>
          <a:p>
            <a:r>
              <a:rPr lang="es-CO" baseline="0" dirty="0" smtClean="0"/>
              <a:t>Las especificidades del lugar son muy </a:t>
            </a:r>
            <a:r>
              <a:rPr lang="es-CO" baseline="0" dirty="0" err="1" smtClean="0"/>
              <a:t>grandres</a:t>
            </a:r>
            <a:r>
              <a:rPr lang="es-CO" baseline="0" dirty="0" smtClean="0"/>
              <a:t>.</a:t>
            </a:r>
          </a:p>
          <a:p>
            <a:r>
              <a:rPr lang="es-CO" baseline="0" dirty="0" err="1" smtClean="0"/>
              <a:t>Primary</a:t>
            </a:r>
            <a:r>
              <a:rPr lang="es-CO" baseline="0" dirty="0" smtClean="0"/>
              <a:t> </a:t>
            </a:r>
            <a:r>
              <a:rPr lang="es-CO" baseline="0" dirty="0" err="1" smtClean="0"/>
              <a:t>study</a:t>
            </a:r>
            <a:r>
              <a:rPr lang="es-CO" baseline="0" dirty="0" smtClean="0"/>
              <a:t> tiene importancia vital en </a:t>
            </a:r>
            <a:r>
              <a:rPr lang="es-CO" baseline="0" dirty="0" err="1" smtClean="0"/>
              <a:t>acostrumbrar</a:t>
            </a:r>
            <a:r>
              <a:rPr lang="es-CO" baseline="0" dirty="0" smtClean="0"/>
              <a:t> a las instituciones a hacer esto. </a:t>
            </a:r>
          </a:p>
          <a:p>
            <a:r>
              <a:rPr lang="es-CO" baseline="0" dirty="0" smtClean="0"/>
              <a:t>Este es un aporte a una </a:t>
            </a:r>
            <a:r>
              <a:rPr lang="es-CO" baseline="0" dirty="0" err="1" smtClean="0"/>
              <a:t>discusiónmás</a:t>
            </a:r>
            <a:r>
              <a:rPr lang="es-CO" baseline="0" dirty="0" smtClean="0"/>
              <a:t> amplia sobre la efectividad. </a:t>
            </a:r>
          </a:p>
          <a:p>
            <a:r>
              <a:rPr lang="es-CO" baseline="0" dirty="0" smtClean="0"/>
              <a:t>Tenemos q estar preparados </a:t>
            </a:r>
            <a:r>
              <a:rPr lang="es-CO" baseline="0" dirty="0" err="1" smtClean="0"/>
              <a:t>maybe</a:t>
            </a:r>
            <a:r>
              <a:rPr lang="es-CO" baseline="0" dirty="0" smtClean="0"/>
              <a:t> </a:t>
            </a:r>
            <a:r>
              <a:rPr lang="es-CO" baseline="0" dirty="0" err="1" smtClean="0"/>
              <a:t>varies</a:t>
            </a:r>
            <a:r>
              <a:rPr lang="es-CO" baseline="0" dirty="0" smtClean="0"/>
              <a:t> </a:t>
            </a:r>
            <a:r>
              <a:rPr lang="es-CO" baseline="0" dirty="0" err="1" smtClean="0"/>
              <a:t>across</a:t>
            </a:r>
            <a:r>
              <a:rPr lang="es-CO" baseline="0" dirty="0" smtClean="0"/>
              <a:t> places. </a:t>
            </a:r>
          </a:p>
          <a:p>
            <a:r>
              <a:rPr lang="es-CO" baseline="0" dirty="0" smtClean="0"/>
              <a:t>IPA es global. </a:t>
            </a:r>
          </a:p>
          <a:p>
            <a:r>
              <a:rPr lang="es-CO" baseline="0" dirty="0" err="1" smtClean="0"/>
              <a:t>Getting</a:t>
            </a:r>
            <a:r>
              <a:rPr lang="es-CO" baseline="0" dirty="0" smtClean="0"/>
              <a:t> </a:t>
            </a:r>
            <a:r>
              <a:rPr lang="es-CO" baseline="0" dirty="0" err="1" smtClean="0"/>
              <a:t>beyond</a:t>
            </a:r>
            <a:r>
              <a:rPr lang="es-CO" baseline="0" dirty="0" smtClean="0"/>
              <a:t> </a:t>
            </a:r>
            <a:r>
              <a:rPr lang="es-CO" baseline="0" dirty="0" err="1" smtClean="0"/>
              <a:t>the</a:t>
            </a:r>
            <a:r>
              <a:rPr lang="es-CO" baseline="0" dirty="0" smtClean="0"/>
              <a:t> </a:t>
            </a:r>
            <a:r>
              <a:rPr lang="es-CO" baseline="0" dirty="0" err="1" smtClean="0"/>
              <a:t>academic</a:t>
            </a:r>
            <a:r>
              <a:rPr lang="es-CO" baseline="0" dirty="0" smtClean="0"/>
              <a:t> </a:t>
            </a:r>
            <a:r>
              <a:rPr lang="es-CO" baseline="0" dirty="0" err="1" smtClean="0"/>
              <a:t>importance</a:t>
            </a:r>
            <a:r>
              <a:rPr lang="es-CO" baseline="0" dirty="0" smtClean="0"/>
              <a:t>. Local incentives. </a:t>
            </a:r>
          </a:p>
          <a:p>
            <a:endParaRPr lang="es-CO" dirty="0"/>
          </a:p>
        </p:txBody>
      </p:sp>
      <p:sp>
        <p:nvSpPr>
          <p:cNvPr id="4" name="Slide Number Placeholder 3"/>
          <p:cNvSpPr>
            <a:spLocks noGrp="1"/>
          </p:cNvSpPr>
          <p:nvPr>
            <p:ph type="sldNum" sz="quarter" idx="10"/>
          </p:nvPr>
        </p:nvSpPr>
        <p:spPr/>
        <p:txBody>
          <a:bodyPr/>
          <a:lstStyle/>
          <a:p>
            <a:fld id="{889FD748-BF6E-42FD-9D5F-B65329621C48}" type="slidenum">
              <a:rPr lang="es-CO" smtClean="0"/>
              <a:t>1</a:t>
            </a:fld>
            <a:endParaRPr lang="es-CO"/>
          </a:p>
        </p:txBody>
      </p:sp>
    </p:spTree>
    <p:extLst>
      <p:ext uri="{BB962C8B-B14F-4D97-AF65-F5344CB8AC3E}">
        <p14:creationId xmlns:p14="http://schemas.microsoft.com/office/powerpoint/2010/main" val="2413331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dirty="0" smtClean="0"/>
              <a:t>Carolina:</a:t>
            </a:r>
            <a:r>
              <a:rPr lang="es-CO" baseline="0" dirty="0" smtClean="0"/>
              <a:t> La palabra vuelve a Carolina para que describa su experiencia siendo parte de una evaluación de impacto. </a:t>
            </a:r>
            <a:endParaRPr lang="es-CO" dirty="0" smtClean="0"/>
          </a:p>
          <a:p>
            <a:endParaRPr lang="es-CO" dirty="0"/>
          </a:p>
        </p:txBody>
      </p:sp>
      <p:sp>
        <p:nvSpPr>
          <p:cNvPr id="4" name="Slide Number Placeholder 3"/>
          <p:cNvSpPr>
            <a:spLocks noGrp="1"/>
          </p:cNvSpPr>
          <p:nvPr>
            <p:ph type="sldNum" sz="quarter" idx="10"/>
          </p:nvPr>
        </p:nvSpPr>
        <p:spPr/>
        <p:txBody>
          <a:bodyPr/>
          <a:lstStyle/>
          <a:p>
            <a:fld id="{889FD748-BF6E-42FD-9D5F-B65329621C48}" type="slidenum">
              <a:rPr lang="es-CO" smtClean="0"/>
              <a:t>18</a:t>
            </a:fld>
            <a:endParaRPr lang="es-CO"/>
          </a:p>
        </p:txBody>
      </p:sp>
    </p:spTree>
    <p:extLst>
      <p:ext uri="{BB962C8B-B14F-4D97-AF65-F5344CB8AC3E}">
        <p14:creationId xmlns:p14="http://schemas.microsoft.com/office/powerpoint/2010/main" val="364672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want to talk about a different project in which IPA is collaborating with CAF. It is a hotspot policing RCT in Bogota which builds not only from a long research tradition in the US and the U.K., but also on a special circumstance that has allowed the development of a broader agenda</a:t>
            </a:r>
            <a:endParaRPr lang="es-CO" dirty="0"/>
          </a:p>
        </p:txBody>
      </p:sp>
      <p:sp>
        <p:nvSpPr>
          <p:cNvPr id="4" name="Slide Number Placeholder 3"/>
          <p:cNvSpPr>
            <a:spLocks noGrp="1"/>
          </p:cNvSpPr>
          <p:nvPr>
            <p:ph type="sldNum" sz="quarter" idx="10"/>
          </p:nvPr>
        </p:nvSpPr>
        <p:spPr/>
        <p:txBody>
          <a:bodyPr/>
          <a:lstStyle/>
          <a:p>
            <a:fld id="{889FD748-BF6E-42FD-9D5F-B65329621C48}" type="slidenum">
              <a:rPr lang="es-CO" smtClean="0"/>
              <a:t>24</a:t>
            </a:fld>
            <a:endParaRPr lang="es-CO"/>
          </a:p>
        </p:txBody>
      </p:sp>
    </p:spTree>
    <p:extLst>
      <p:ext uri="{BB962C8B-B14F-4D97-AF65-F5344CB8AC3E}">
        <p14:creationId xmlns:p14="http://schemas.microsoft.com/office/powerpoint/2010/main" val="2789680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The starting point is the election of a new mayor in</a:t>
            </a:r>
            <a:r>
              <a:rPr lang="en-US" baseline="0" dirty="0" smtClean="0"/>
              <a:t> Bogota, and the priority given to crime in response to the levels of perceived insecurity in the city</a:t>
            </a:r>
            <a:r>
              <a:rPr lang="en-US" dirty="0" smtClean="0"/>
              <a:t>  </a:t>
            </a:r>
            <a:endParaRPr lang="es-ES_tradnl" dirty="0"/>
          </a:p>
        </p:txBody>
      </p:sp>
      <p:sp>
        <p:nvSpPr>
          <p:cNvPr id="4" name="Marcador de número de diapositiva 3"/>
          <p:cNvSpPr>
            <a:spLocks noGrp="1"/>
          </p:cNvSpPr>
          <p:nvPr>
            <p:ph type="sldNum" sz="quarter" idx="10"/>
          </p:nvPr>
        </p:nvSpPr>
        <p:spPr/>
        <p:txBody>
          <a:bodyPr/>
          <a:lstStyle/>
          <a:p>
            <a:fld id="{889FD748-BF6E-42FD-9D5F-B65329621C48}" type="slidenum">
              <a:rPr lang="es-CO" smtClean="0"/>
              <a:t>25</a:t>
            </a:fld>
            <a:endParaRPr lang="es-CO"/>
          </a:p>
        </p:txBody>
      </p:sp>
    </p:spTree>
    <p:extLst>
      <p:ext uri="{BB962C8B-B14F-4D97-AF65-F5344CB8AC3E}">
        <p14:creationId xmlns:p14="http://schemas.microsoft.com/office/powerpoint/2010/main" val="1684106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The new mayor appointed an academic to lead the </a:t>
            </a:r>
            <a:r>
              <a:rPr lang="en-US" baseline="0" dirty="0" smtClean="0"/>
              <a:t>administration's security strategy. We had already been working on a hotspot evaluation in the city of Medellin which was the backdrop of this new policy learning experience, and we hope the first of many experiments that we will be able to run in Bogota in the area of crime prevention </a:t>
            </a:r>
            <a:endParaRPr lang="es-ES_tradnl" dirty="0"/>
          </a:p>
        </p:txBody>
      </p:sp>
      <p:sp>
        <p:nvSpPr>
          <p:cNvPr id="4" name="Marcador de número de diapositiva 3"/>
          <p:cNvSpPr>
            <a:spLocks noGrp="1"/>
          </p:cNvSpPr>
          <p:nvPr>
            <p:ph type="sldNum" sz="quarter" idx="10"/>
          </p:nvPr>
        </p:nvSpPr>
        <p:spPr/>
        <p:txBody>
          <a:bodyPr/>
          <a:lstStyle/>
          <a:p>
            <a:fld id="{889FD748-BF6E-42FD-9D5F-B65329621C48}" type="slidenum">
              <a:rPr lang="es-CO" smtClean="0"/>
              <a:t>26</a:t>
            </a:fld>
            <a:endParaRPr lang="es-CO"/>
          </a:p>
        </p:txBody>
      </p:sp>
    </p:spTree>
    <p:extLst>
      <p:ext uri="{BB962C8B-B14F-4D97-AF65-F5344CB8AC3E}">
        <p14:creationId xmlns:p14="http://schemas.microsoft.com/office/powerpoint/2010/main" val="1222160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So let me tell you a little bit about the intervention, it had a broken windows component and the regular hotspot patrol component          </a:t>
            </a:r>
            <a:endParaRPr lang="es-ES_tradnl" dirty="0"/>
          </a:p>
        </p:txBody>
      </p:sp>
      <p:sp>
        <p:nvSpPr>
          <p:cNvPr id="4" name="Marcador de número de diapositiva 3"/>
          <p:cNvSpPr>
            <a:spLocks noGrp="1"/>
          </p:cNvSpPr>
          <p:nvPr>
            <p:ph type="sldNum" sz="quarter" idx="10"/>
          </p:nvPr>
        </p:nvSpPr>
        <p:spPr/>
        <p:txBody>
          <a:bodyPr/>
          <a:lstStyle/>
          <a:p>
            <a:fld id="{889FD748-BF6E-42FD-9D5F-B65329621C48}" type="slidenum">
              <a:rPr lang="es-CO" smtClean="0"/>
              <a:t>27</a:t>
            </a:fld>
            <a:endParaRPr lang="es-CO"/>
          </a:p>
        </p:txBody>
      </p:sp>
    </p:spTree>
    <p:extLst>
      <p:ext uri="{BB962C8B-B14F-4D97-AF65-F5344CB8AC3E}">
        <p14:creationId xmlns:p14="http://schemas.microsoft.com/office/powerpoint/2010/main" val="1281762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We first identified over 1900 hot spots throughout the city and randomized them across four groups</a:t>
            </a:r>
            <a:endParaRPr lang="es-ES_tradnl" dirty="0"/>
          </a:p>
        </p:txBody>
      </p:sp>
      <p:sp>
        <p:nvSpPr>
          <p:cNvPr id="4" name="Marcador de número de diapositiva 3"/>
          <p:cNvSpPr>
            <a:spLocks noGrp="1"/>
          </p:cNvSpPr>
          <p:nvPr>
            <p:ph type="sldNum" sz="quarter" idx="10"/>
          </p:nvPr>
        </p:nvSpPr>
        <p:spPr/>
        <p:txBody>
          <a:bodyPr/>
          <a:lstStyle/>
          <a:p>
            <a:fld id="{889FD748-BF6E-42FD-9D5F-B65329621C48}" type="slidenum">
              <a:rPr lang="es-CO" smtClean="0"/>
              <a:t>29</a:t>
            </a:fld>
            <a:endParaRPr lang="es-CO"/>
          </a:p>
        </p:txBody>
      </p:sp>
    </p:spTree>
    <p:extLst>
      <p:ext uri="{BB962C8B-B14F-4D97-AF65-F5344CB8AC3E}">
        <p14:creationId xmlns:p14="http://schemas.microsoft.com/office/powerpoint/2010/main" val="907963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This is what the map of these hotspots looks like</a:t>
            </a:r>
            <a:endParaRPr lang="es-ES_tradnl" dirty="0"/>
          </a:p>
        </p:txBody>
      </p:sp>
      <p:sp>
        <p:nvSpPr>
          <p:cNvPr id="4" name="Marcador de número de diapositiva 3"/>
          <p:cNvSpPr>
            <a:spLocks noGrp="1"/>
          </p:cNvSpPr>
          <p:nvPr>
            <p:ph type="sldNum" sz="quarter" idx="10"/>
          </p:nvPr>
        </p:nvSpPr>
        <p:spPr/>
        <p:txBody>
          <a:bodyPr/>
          <a:lstStyle/>
          <a:p>
            <a:fld id="{889FD748-BF6E-42FD-9D5F-B65329621C48}" type="slidenum">
              <a:rPr lang="es-CO" smtClean="0"/>
              <a:t>30</a:t>
            </a:fld>
            <a:endParaRPr lang="es-CO"/>
          </a:p>
        </p:txBody>
      </p:sp>
    </p:spTree>
    <p:extLst>
      <p:ext uri="{BB962C8B-B14F-4D97-AF65-F5344CB8AC3E}">
        <p14:creationId xmlns:p14="http://schemas.microsoft.com/office/powerpoint/2010/main" val="1267621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And this is an example of a zoom into a particular area of the city with a couple of illustrations of events</a:t>
            </a:r>
            <a:endParaRPr lang="es-ES_tradnl" dirty="0"/>
          </a:p>
        </p:txBody>
      </p:sp>
      <p:sp>
        <p:nvSpPr>
          <p:cNvPr id="4" name="Marcador de número de diapositiva 3"/>
          <p:cNvSpPr>
            <a:spLocks noGrp="1"/>
          </p:cNvSpPr>
          <p:nvPr>
            <p:ph type="sldNum" sz="quarter" idx="10"/>
          </p:nvPr>
        </p:nvSpPr>
        <p:spPr/>
        <p:txBody>
          <a:bodyPr/>
          <a:lstStyle/>
          <a:p>
            <a:fld id="{889FD748-BF6E-42FD-9D5F-B65329621C48}" type="slidenum">
              <a:rPr lang="es-CO" smtClean="0"/>
              <a:t>31</a:t>
            </a:fld>
            <a:endParaRPr lang="es-CO"/>
          </a:p>
        </p:txBody>
      </p:sp>
    </p:spTree>
    <p:extLst>
      <p:ext uri="{BB962C8B-B14F-4D97-AF65-F5344CB8AC3E}">
        <p14:creationId xmlns:p14="http://schemas.microsoft.com/office/powerpoint/2010/main" val="1881915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A good part of the data that we use for this project comes from administrative records. On the monitoring side it comes from GPS locations of each patrol at each moment in time throughout the project, also the number of background checks that each police officer does and in addition official reports of garbage cleaning and graffiti cleaning throughout the city</a:t>
            </a:r>
            <a:endParaRPr lang="es-ES_tradnl" dirty="0"/>
          </a:p>
        </p:txBody>
      </p:sp>
      <p:sp>
        <p:nvSpPr>
          <p:cNvPr id="4" name="Marcador de número de diapositiva 3"/>
          <p:cNvSpPr>
            <a:spLocks noGrp="1"/>
          </p:cNvSpPr>
          <p:nvPr>
            <p:ph type="sldNum" sz="quarter" idx="10"/>
          </p:nvPr>
        </p:nvSpPr>
        <p:spPr/>
        <p:txBody>
          <a:bodyPr/>
          <a:lstStyle/>
          <a:p>
            <a:fld id="{889FD748-BF6E-42FD-9D5F-B65329621C48}" type="slidenum">
              <a:rPr lang="es-CO" smtClean="0"/>
              <a:t>32</a:t>
            </a:fld>
            <a:endParaRPr lang="es-CO"/>
          </a:p>
        </p:txBody>
      </p:sp>
    </p:spTree>
    <p:extLst>
      <p:ext uri="{BB962C8B-B14F-4D97-AF65-F5344CB8AC3E}">
        <p14:creationId xmlns:p14="http://schemas.microsoft.com/office/powerpoint/2010/main" val="636866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We also use administrative data for measuring outcomes so official crime reports calls for service and registered arrests</a:t>
            </a:r>
            <a:endParaRPr lang="es-ES_tradnl" dirty="0"/>
          </a:p>
        </p:txBody>
      </p:sp>
      <p:sp>
        <p:nvSpPr>
          <p:cNvPr id="4" name="Marcador de número de diapositiva 3"/>
          <p:cNvSpPr>
            <a:spLocks noGrp="1"/>
          </p:cNvSpPr>
          <p:nvPr>
            <p:ph type="sldNum" sz="quarter" idx="10"/>
          </p:nvPr>
        </p:nvSpPr>
        <p:spPr/>
        <p:txBody>
          <a:bodyPr/>
          <a:lstStyle/>
          <a:p>
            <a:fld id="{889FD748-BF6E-42FD-9D5F-B65329621C48}" type="slidenum">
              <a:rPr lang="es-CO" smtClean="0"/>
              <a:t>33</a:t>
            </a:fld>
            <a:endParaRPr lang="es-CO"/>
          </a:p>
        </p:txBody>
      </p:sp>
    </p:spTree>
    <p:extLst>
      <p:ext uri="{BB962C8B-B14F-4D97-AF65-F5344CB8AC3E}">
        <p14:creationId xmlns:p14="http://schemas.microsoft.com/office/powerpoint/2010/main" val="1247275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smtClean="0"/>
              <a:t>In</a:t>
            </a:r>
            <a:r>
              <a:rPr lang="es-CO" baseline="0" dirty="0" smtClean="0"/>
              <a:t> </a:t>
            </a:r>
            <a:r>
              <a:rPr lang="es-CO" baseline="0" dirty="0" err="1" smtClean="0"/>
              <a:t>this</a:t>
            </a:r>
            <a:r>
              <a:rPr lang="es-CO" baseline="0" dirty="0" smtClean="0"/>
              <a:t> </a:t>
            </a:r>
            <a:r>
              <a:rPr lang="es-CO" baseline="0" dirty="0" err="1" smtClean="0"/>
              <a:t>slide</a:t>
            </a:r>
            <a:r>
              <a:rPr lang="es-CO" baseline="0" dirty="0" smtClean="0"/>
              <a:t>, </a:t>
            </a:r>
            <a:r>
              <a:rPr lang="es-CO" baseline="0" dirty="0" err="1" smtClean="0"/>
              <a:t>Sebastian</a:t>
            </a:r>
            <a:r>
              <a:rPr lang="es-CO" baseline="0" dirty="0" smtClean="0"/>
              <a:t> </a:t>
            </a:r>
            <a:r>
              <a:rPr lang="es-CO" baseline="0" dirty="0" err="1" smtClean="0"/>
              <a:t>will</a:t>
            </a:r>
            <a:r>
              <a:rPr lang="es-CO" baseline="0" dirty="0" smtClean="0"/>
              <a:t> </a:t>
            </a:r>
            <a:r>
              <a:rPr lang="es-CO" baseline="0" dirty="0" err="1" smtClean="0"/>
              <a:t>brieflly</a:t>
            </a:r>
            <a:r>
              <a:rPr lang="es-CO" baseline="0" dirty="0" smtClean="0"/>
              <a:t> </a:t>
            </a:r>
            <a:r>
              <a:rPr lang="es-CO" baseline="0" dirty="0" err="1" smtClean="0"/>
              <a:t>talk</a:t>
            </a:r>
            <a:r>
              <a:rPr lang="es-CO" baseline="0" dirty="0" smtClean="0"/>
              <a:t> </a:t>
            </a:r>
            <a:r>
              <a:rPr lang="es-CO" baseline="0" dirty="0" err="1" smtClean="0"/>
              <a:t>about</a:t>
            </a:r>
            <a:r>
              <a:rPr lang="es-CO" baseline="0" dirty="0" smtClean="0"/>
              <a:t> </a:t>
            </a:r>
            <a:r>
              <a:rPr lang="es-CO" baseline="0" dirty="0" err="1" smtClean="0"/>
              <a:t>IPA’s</a:t>
            </a:r>
            <a:r>
              <a:rPr lang="es-CO" baseline="0" dirty="0" smtClean="0"/>
              <a:t> </a:t>
            </a:r>
            <a:r>
              <a:rPr lang="es-CO" baseline="0" dirty="0" err="1" smtClean="0"/>
              <a:t>work</a:t>
            </a:r>
            <a:r>
              <a:rPr lang="es-CO" baseline="0" dirty="0" smtClean="0"/>
              <a:t> </a:t>
            </a:r>
            <a:r>
              <a:rPr lang="es-CO" baseline="0" dirty="0" err="1" smtClean="0"/>
              <a:t>around</a:t>
            </a:r>
            <a:r>
              <a:rPr lang="es-CO" baseline="0" dirty="0" smtClean="0"/>
              <a:t> </a:t>
            </a:r>
            <a:r>
              <a:rPr lang="es-CO" baseline="0" dirty="0" err="1" smtClean="0"/>
              <a:t>the</a:t>
            </a:r>
            <a:r>
              <a:rPr lang="es-CO" baseline="0" dirty="0" smtClean="0"/>
              <a:t> </a:t>
            </a:r>
            <a:r>
              <a:rPr lang="es-CO" baseline="0" dirty="0" err="1" smtClean="0"/>
              <a:t>world</a:t>
            </a:r>
            <a:r>
              <a:rPr lang="es-CO" baseline="0" dirty="0" smtClean="0"/>
              <a:t> and </a:t>
            </a:r>
            <a:r>
              <a:rPr lang="es-CO" baseline="0" dirty="0" err="1" smtClean="0"/>
              <a:t>what</a:t>
            </a:r>
            <a:r>
              <a:rPr lang="es-CO" baseline="0" dirty="0" smtClean="0"/>
              <a:t> </a:t>
            </a:r>
            <a:r>
              <a:rPr lang="es-CO" baseline="0" dirty="0" err="1" smtClean="0"/>
              <a:t>we</a:t>
            </a:r>
            <a:r>
              <a:rPr lang="es-CO" baseline="0" dirty="0" smtClean="0"/>
              <a:t> do. </a:t>
            </a:r>
            <a:endParaRPr lang="es-CO" dirty="0"/>
          </a:p>
        </p:txBody>
      </p:sp>
      <p:sp>
        <p:nvSpPr>
          <p:cNvPr id="4" name="Slide Number Placeholder 3"/>
          <p:cNvSpPr>
            <a:spLocks noGrp="1"/>
          </p:cNvSpPr>
          <p:nvPr>
            <p:ph type="sldNum" sz="quarter" idx="10"/>
          </p:nvPr>
        </p:nvSpPr>
        <p:spPr/>
        <p:txBody>
          <a:bodyPr/>
          <a:lstStyle/>
          <a:p>
            <a:fld id="{889FD748-BF6E-42FD-9D5F-B65329621C48}" type="slidenum">
              <a:rPr lang="es-CO" smtClean="0"/>
              <a:t>2</a:t>
            </a:fld>
            <a:endParaRPr lang="es-CO"/>
          </a:p>
        </p:txBody>
      </p:sp>
    </p:spTree>
    <p:extLst>
      <p:ext uri="{BB962C8B-B14F-4D97-AF65-F5344CB8AC3E}">
        <p14:creationId xmlns:p14="http://schemas.microsoft.com/office/powerpoint/2010/main" val="2848818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But the administrative data has some serious limitations, for example the very people who we are monitoring I are the ones responsible for producing the data, so we might see an increase in the probability of reporting a crime but not necessarily in peoples perceived risk of being victimized or the actual likelihood of them being victim of a crime. Also like any performance monitoring device PDAs are vulnerable to manipulation or gaming as it is sometimes called</a:t>
            </a:r>
            <a:endParaRPr lang="es-ES_tradnl" dirty="0"/>
          </a:p>
        </p:txBody>
      </p:sp>
      <p:sp>
        <p:nvSpPr>
          <p:cNvPr id="4" name="Marcador de número de diapositiva 3"/>
          <p:cNvSpPr>
            <a:spLocks noGrp="1"/>
          </p:cNvSpPr>
          <p:nvPr>
            <p:ph type="sldNum" sz="quarter" idx="10"/>
          </p:nvPr>
        </p:nvSpPr>
        <p:spPr/>
        <p:txBody>
          <a:bodyPr/>
          <a:lstStyle/>
          <a:p>
            <a:fld id="{889FD748-BF6E-42FD-9D5F-B65329621C48}" type="slidenum">
              <a:rPr lang="es-CO" smtClean="0"/>
              <a:t>34</a:t>
            </a:fld>
            <a:endParaRPr lang="es-CO"/>
          </a:p>
        </p:txBody>
      </p:sp>
    </p:spTree>
    <p:extLst>
      <p:ext uri="{BB962C8B-B14F-4D97-AF65-F5344CB8AC3E}">
        <p14:creationId xmlns:p14="http://schemas.microsoft.com/office/powerpoint/2010/main" val="1438624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So this motivated our running a large scale survey across the city covering all of the 1900 hotspots plus nearly 500 non-hotspots,</a:t>
            </a:r>
            <a:r>
              <a:rPr lang="en-US" baseline="0" dirty="0" smtClean="0"/>
              <a:t> interviewing about 10 people at each street segment</a:t>
            </a:r>
          </a:p>
          <a:p>
            <a:r>
              <a:rPr lang="en-US" dirty="0" smtClean="0"/>
              <a:t>The survey allows a direct measure of things like victimization perceived risk, police presence, willingness to report a crime, which is a measure of trust in the police</a:t>
            </a:r>
            <a:r>
              <a:rPr lang="is-IS" dirty="0" smtClean="0"/>
              <a:t>…</a:t>
            </a:r>
            <a:r>
              <a:rPr lang="en-US" dirty="0" smtClean="0"/>
              <a:t>. These are all very important outcomes that we would want to measure in an intervention of this sort and that administrative data Does not allow us to</a:t>
            </a:r>
            <a:endParaRPr lang="es-ES_tradnl" dirty="0"/>
          </a:p>
        </p:txBody>
      </p:sp>
      <p:sp>
        <p:nvSpPr>
          <p:cNvPr id="4" name="Marcador de número de diapositiva 3"/>
          <p:cNvSpPr>
            <a:spLocks noGrp="1"/>
          </p:cNvSpPr>
          <p:nvPr>
            <p:ph type="sldNum" sz="quarter" idx="10"/>
          </p:nvPr>
        </p:nvSpPr>
        <p:spPr/>
        <p:txBody>
          <a:bodyPr/>
          <a:lstStyle/>
          <a:p>
            <a:fld id="{889FD748-BF6E-42FD-9D5F-B65329621C48}" type="slidenum">
              <a:rPr lang="es-CO" smtClean="0"/>
              <a:t>35</a:t>
            </a:fld>
            <a:endParaRPr lang="es-CO"/>
          </a:p>
        </p:txBody>
      </p:sp>
    </p:spTree>
    <p:extLst>
      <p:ext uri="{BB962C8B-B14F-4D97-AF65-F5344CB8AC3E}">
        <p14:creationId xmlns:p14="http://schemas.microsoft.com/office/powerpoint/2010/main" val="690927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So here's a simple illustration of the stark differences that you can find when looking at a mystery date up versus survey data. While the administrative data suggests an increase in the incidence of property crime the survey data shows exactly the opposite which suggests that the program is effective in reducing crime but also in increasing trust in the police as measured by the populations willingness to report</a:t>
            </a:r>
            <a:endParaRPr lang="es-ES_tradnl" dirty="0"/>
          </a:p>
        </p:txBody>
      </p:sp>
      <p:sp>
        <p:nvSpPr>
          <p:cNvPr id="4" name="Marcador de número de diapositiva 3"/>
          <p:cNvSpPr>
            <a:spLocks noGrp="1"/>
          </p:cNvSpPr>
          <p:nvPr>
            <p:ph type="sldNum" sz="quarter" idx="10"/>
          </p:nvPr>
        </p:nvSpPr>
        <p:spPr/>
        <p:txBody>
          <a:bodyPr/>
          <a:lstStyle/>
          <a:p>
            <a:fld id="{889FD748-BF6E-42FD-9D5F-B65329621C48}" type="slidenum">
              <a:rPr lang="es-CO" smtClean="0"/>
              <a:t>36</a:t>
            </a:fld>
            <a:endParaRPr lang="es-CO"/>
          </a:p>
        </p:txBody>
      </p:sp>
    </p:spTree>
    <p:extLst>
      <p:ext uri="{BB962C8B-B14F-4D97-AF65-F5344CB8AC3E}">
        <p14:creationId xmlns:p14="http://schemas.microsoft.com/office/powerpoint/2010/main" val="1593621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One significant challenge that we've faced in this evaluation has been political pressure to deliver the results.</a:t>
            </a:r>
            <a:r>
              <a:rPr lang="en-US" baseline="0" dirty="0" smtClean="0"/>
              <a:t> We are lucky that the administration understands the timing of this process and has been able to fend off such pressures, however they are not totally immune.</a:t>
            </a:r>
          </a:p>
          <a:p>
            <a:r>
              <a:rPr lang="es-ES" baseline="0" dirty="0" smtClean="0"/>
              <a:t>Of </a:t>
            </a:r>
            <a:r>
              <a:rPr lang="es-ES" baseline="0" dirty="0" err="1" smtClean="0"/>
              <a:t>course</a:t>
            </a:r>
            <a:r>
              <a:rPr lang="es-ES" baseline="0" dirty="0" smtClean="0"/>
              <a:t>, t</a:t>
            </a:r>
            <a:r>
              <a:rPr lang="en-US" baseline="0" dirty="0" smtClean="0"/>
              <a:t>his study along with the Medellin </a:t>
            </a:r>
            <a:r>
              <a:rPr lang="es-ES" baseline="0" dirty="0" smtClean="0"/>
              <a:t>evaluation</a:t>
            </a:r>
            <a:r>
              <a:rPr lang="en-US" baseline="0" dirty="0" smtClean="0"/>
              <a:t> contribute to a growing literature on the effectiveness of targeted police patrol on reducing </a:t>
            </a:r>
            <a:r>
              <a:rPr lang="en-US" baseline="0" dirty="0" err="1" smtClean="0"/>
              <a:t>crim</a:t>
            </a:r>
            <a:r>
              <a:rPr lang="es-ES" baseline="0" dirty="0" smtClean="0"/>
              <a:t>e.</a:t>
            </a:r>
            <a:r>
              <a:rPr lang="en-US" baseline="0" dirty="0" smtClean="0"/>
              <a:t> </a:t>
            </a:r>
            <a:r>
              <a:rPr lang="es-ES" baseline="0" dirty="0" smtClean="0"/>
              <a:t>T</a:t>
            </a:r>
            <a:r>
              <a:rPr lang="en-US" baseline="0" dirty="0" smtClean="0"/>
              <a:t>hey are the first studies in a developing country context</a:t>
            </a:r>
            <a:r>
              <a:rPr lang="es-ES" baseline="0" dirty="0" smtClean="0"/>
              <a:t>, </a:t>
            </a:r>
            <a:r>
              <a:rPr lang="en-US" baseline="0" dirty="0" smtClean="0"/>
              <a:t>and will be key imp</a:t>
            </a:r>
            <a:r>
              <a:rPr lang="es-ES" baseline="0" dirty="0" err="1" smtClean="0"/>
              <a:t>ut</a:t>
            </a:r>
            <a:r>
              <a:rPr lang="en-US" baseline="0" dirty="0" smtClean="0"/>
              <a:t>s in future updates of current systematic reviews of this strategy.</a:t>
            </a:r>
          </a:p>
          <a:p>
            <a:r>
              <a:rPr lang="en-US" baseline="0" dirty="0" smtClean="0"/>
              <a:t>We have learned though that there are important missing pieces in the discussion about this sort of intervention. Specifically, the fact that after the evaluation period ends, police patrols go back to doing things the way they were doing them before even though sometimes the strategy proves to reduce crime. So what does this tell us about police incentives? How can we make them use this evidence? Is there something in the labor contract of police that does not make them value crime reduction as much as they should? What can be done to improve citizen trust in the police?</a:t>
            </a:r>
            <a:endParaRPr lang="es-ES" baseline="0" dirty="0" smtClean="0"/>
          </a:p>
          <a:p>
            <a:endParaRPr lang="es-ES" baseline="0" dirty="0" smtClean="0"/>
          </a:p>
          <a:p>
            <a:r>
              <a:rPr lang="es-ES" baseline="0" dirty="0" err="1" smtClean="0"/>
              <a:t>Ultimately</a:t>
            </a:r>
            <a:r>
              <a:rPr lang="es-ES" baseline="0" dirty="0" smtClean="0"/>
              <a:t>, t</a:t>
            </a:r>
            <a:r>
              <a:rPr lang="en-US" baseline="0" dirty="0" smtClean="0"/>
              <a:t>he question is how to advance evidence generation and uptake, and it seems to us that a key feature of any strategy has to involve a more significant engagement with policy makers, at every stage of the process. </a:t>
            </a:r>
            <a:endParaRPr lang="es-ES_tradnl" dirty="0"/>
          </a:p>
        </p:txBody>
      </p:sp>
      <p:sp>
        <p:nvSpPr>
          <p:cNvPr id="4" name="Marcador de número de diapositiva 3"/>
          <p:cNvSpPr>
            <a:spLocks noGrp="1"/>
          </p:cNvSpPr>
          <p:nvPr>
            <p:ph type="sldNum" sz="quarter" idx="10"/>
          </p:nvPr>
        </p:nvSpPr>
        <p:spPr/>
        <p:txBody>
          <a:bodyPr/>
          <a:lstStyle/>
          <a:p>
            <a:fld id="{889FD748-BF6E-42FD-9D5F-B65329621C48}" type="slidenum">
              <a:rPr lang="es-CO" smtClean="0"/>
              <a:t>37</a:t>
            </a:fld>
            <a:endParaRPr lang="es-CO"/>
          </a:p>
        </p:txBody>
      </p:sp>
    </p:spTree>
    <p:extLst>
      <p:ext uri="{BB962C8B-B14F-4D97-AF65-F5344CB8AC3E}">
        <p14:creationId xmlns:p14="http://schemas.microsoft.com/office/powerpoint/2010/main" val="953110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smtClean="0"/>
              <a:t>In</a:t>
            </a:r>
            <a:r>
              <a:rPr lang="es-CO" baseline="0" dirty="0" smtClean="0"/>
              <a:t> </a:t>
            </a:r>
            <a:r>
              <a:rPr lang="es-CO" baseline="0" dirty="0" err="1" smtClean="0"/>
              <a:t>this</a:t>
            </a:r>
            <a:r>
              <a:rPr lang="es-CO" baseline="0" dirty="0" smtClean="0"/>
              <a:t> </a:t>
            </a:r>
            <a:r>
              <a:rPr lang="es-CO" baseline="0" dirty="0" err="1" smtClean="0"/>
              <a:t>slide</a:t>
            </a:r>
            <a:r>
              <a:rPr lang="es-CO" baseline="0" dirty="0" smtClean="0"/>
              <a:t>, </a:t>
            </a:r>
            <a:r>
              <a:rPr lang="es-CO" baseline="0" dirty="0" err="1" smtClean="0"/>
              <a:t>Sebastian</a:t>
            </a:r>
            <a:r>
              <a:rPr lang="es-CO" baseline="0" dirty="0" smtClean="0"/>
              <a:t> </a:t>
            </a:r>
            <a:r>
              <a:rPr lang="es-CO" baseline="0" dirty="0" err="1" smtClean="0"/>
              <a:t>will</a:t>
            </a:r>
            <a:r>
              <a:rPr lang="es-CO" baseline="0" dirty="0" smtClean="0"/>
              <a:t> </a:t>
            </a:r>
            <a:r>
              <a:rPr lang="es-CO" baseline="0" dirty="0" err="1" smtClean="0"/>
              <a:t>brieflly</a:t>
            </a:r>
            <a:r>
              <a:rPr lang="es-CO" baseline="0" dirty="0" smtClean="0"/>
              <a:t> </a:t>
            </a:r>
            <a:r>
              <a:rPr lang="es-CO" baseline="0" dirty="0" err="1" smtClean="0"/>
              <a:t>talk</a:t>
            </a:r>
            <a:r>
              <a:rPr lang="es-CO" baseline="0" dirty="0" smtClean="0"/>
              <a:t> </a:t>
            </a:r>
            <a:r>
              <a:rPr lang="es-CO" baseline="0" dirty="0" err="1" smtClean="0"/>
              <a:t>about</a:t>
            </a:r>
            <a:r>
              <a:rPr lang="es-CO" baseline="0" dirty="0" smtClean="0"/>
              <a:t> </a:t>
            </a:r>
            <a:r>
              <a:rPr lang="es-CO" baseline="0" dirty="0" err="1" smtClean="0"/>
              <a:t>IPA’s</a:t>
            </a:r>
            <a:r>
              <a:rPr lang="es-CO" baseline="0" dirty="0" smtClean="0"/>
              <a:t> </a:t>
            </a:r>
            <a:r>
              <a:rPr lang="es-CO" baseline="0" dirty="0" err="1" smtClean="0"/>
              <a:t>work</a:t>
            </a:r>
            <a:r>
              <a:rPr lang="es-CO" baseline="0" dirty="0" smtClean="0"/>
              <a:t> </a:t>
            </a:r>
            <a:r>
              <a:rPr lang="es-CO" baseline="0" dirty="0" err="1" smtClean="0"/>
              <a:t>around</a:t>
            </a:r>
            <a:r>
              <a:rPr lang="es-CO" baseline="0" dirty="0" smtClean="0"/>
              <a:t> </a:t>
            </a:r>
            <a:r>
              <a:rPr lang="es-CO" baseline="0" dirty="0" err="1" smtClean="0"/>
              <a:t>the</a:t>
            </a:r>
            <a:r>
              <a:rPr lang="es-CO" baseline="0" dirty="0" smtClean="0"/>
              <a:t> </a:t>
            </a:r>
            <a:r>
              <a:rPr lang="es-CO" baseline="0" dirty="0" err="1" smtClean="0"/>
              <a:t>world</a:t>
            </a:r>
            <a:r>
              <a:rPr lang="es-CO" baseline="0" dirty="0" smtClean="0"/>
              <a:t> and </a:t>
            </a:r>
            <a:r>
              <a:rPr lang="es-CO" baseline="0" dirty="0" err="1" smtClean="0"/>
              <a:t>what</a:t>
            </a:r>
            <a:r>
              <a:rPr lang="es-CO" baseline="0" dirty="0" smtClean="0"/>
              <a:t> </a:t>
            </a:r>
            <a:r>
              <a:rPr lang="es-CO" baseline="0" dirty="0" err="1" smtClean="0"/>
              <a:t>we</a:t>
            </a:r>
            <a:r>
              <a:rPr lang="es-CO" baseline="0" dirty="0" smtClean="0"/>
              <a:t> do. </a:t>
            </a:r>
            <a:endParaRPr lang="es-CO" dirty="0"/>
          </a:p>
        </p:txBody>
      </p:sp>
      <p:sp>
        <p:nvSpPr>
          <p:cNvPr id="4" name="Slide Number Placeholder 3"/>
          <p:cNvSpPr>
            <a:spLocks noGrp="1"/>
          </p:cNvSpPr>
          <p:nvPr>
            <p:ph type="sldNum" sz="quarter" idx="10"/>
          </p:nvPr>
        </p:nvSpPr>
        <p:spPr/>
        <p:txBody>
          <a:bodyPr/>
          <a:lstStyle/>
          <a:p>
            <a:fld id="{889FD748-BF6E-42FD-9D5F-B65329621C48}" type="slidenum">
              <a:rPr lang="es-CO" smtClean="0"/>
              <a:t>4</a:t>
            </a:fld>
            <a:endParaRPr lang="es-CO"/>
          </a:p>
        </p:txBody>
      </p:sp>
    </p:spTree>
    <p:extLst>
      <p:ext uri="{BB962C8B-B14F-4D97-AF65-F5344CB8AC3E}">
        <p14:creationId xmlns:p14="http://schemas.microsoft.com/office/powerpoint/2010/main" val="1403890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dirty="0" smtClean="0"/>
              <a:t>Carolina: Acá empieza la sección de Carolina.</a:t>
            </a:r>
            <a:r>
              <a:rPr lang="es-CO" baseline="0" dirty="0" smtClean="0"/>
              <a:t>  Hasta el punto de empezar la evaluación de impacto con el BM e IPA. </a:t>
            </a:r>
            <a:endParaRPr lang="es-CO" dirty="0" smtClean="0"/>
          </a:p>
          <a:p>
            <a:endParaRPr lang="es-CO" dirty="0"/>
          </a:p>
        </p:txBody>
      </p:sp>
      <p:sp>
        <p:nvSpPr>
          <p:cNvPr id="4" name="Slide Number Placeholder 3"/>
          <p:cNvSpPr>
            <a:spLocks noGrp="1"/>
          </p:cNvSpPr>
          <p:nvPr>
            <p:ph type="sldNum" sz="quarter" idx="10"/>
          </p:nvPr>
        </p:nvSpPr>
        <p:spPr/>
        <p:txBody>
          <a:bodyPr/>
          <a:lstStyle/>
          <a:p>
            <a:fld id="{889FD748-BF6E-42FD-9D5F-B65329621C48}" type="slidenum">
              <a:rPr lang="es-CO" smtClean="0"/>
              <a:t>5</a:t>
            </a:fld>
            <a:endParaRPr lang="es-CO"/>
          </a:p>
        </p:txBody>
      </p:sp>
    </p:spTree>
    <p:extLst>
      <p:ext uri="{BB962C8B-B14F-4D97-AF65-F5344CB8AC3E}">
        <p14:creationId xmlns:p14="http://schemas.microsoft.com/office/powerpoint/2010/main" val="3438736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err="1" smtClean="0"/>
              <a:t>Mom</a:t>
            </a:r>
            <a:r>
              <a:rPr lang="es-CO" baseline="0" dirty="0" smtClean="0"/>
              <a:t> and pop shops</a:t>
            </a:r>
          </a:p>
          <a:p>
            <a:r>
              <a:rPr lang="es-CO" baseline="0" dirty="0" smtClean="0"/>
              <a:t>Stands</a:t>
            </a:r>
          </a:p>
          <a:p>
            <a:r>
              <a:rPr lang="es-CO" baseline="0" dirty="0" err="1" smtClean="0"/>
              <a:t>Carts</a:t>
            </a:r>
            <a:endParaRPr lang="es-CO" baseline="0" dirty="0" smtClean="0"/>
          </a:p>
          <a:p>
            <a:endParaRPr lang="es-CO" dirty="0" smtClean="0"/>
          </a:p>
        </p:txBody>
      </p:sp>
      <p:sp>
        <p:nvSpPr>
          <p:cNvPr id="4" name="Slide Number Placeholder 3"/>
          <p:cNvSpPr>
            <a:spLocks noGrp="1"/>
          </p:cNvSpPr>
          <p:nvPr>
            <p:ph type="sldNum" sz="quarter" idx="10"/>
          </p:nvPr>
        </p:nvSpPr>
        <p:spPr/>
        <p:txBody>
          <a:bodyPr/>
          <a:lstStyle/>
          <a:p>
            <a:fld id="{889FD748-BF6E-42FD-9D5F-B65329621C48}" type="slidenum">
              <a:rPr lang="es-CO" smtClean="0"/>
              <a:t>13</a:t>
            </a:fld>
            <a:endParaRPr lang="es-CO"/>
          </a:p>
        </p:txBody>
      </p:sp>
    </p:spTree>
    <p:extLst>
      <p:ext uri="{BB962C8B-B14F-4D97-AF65-F5344CB8AC3E}">
        <p14:creationId xmlns:p14="http://schemas.microsoft.com/office/powerpoint/2010/main" val="1570833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Value chain inefficiencies</a:t>
            </a:r>
            <a:r>
              <a:rPr lang="en-US" baseline="0" dirty="0" smtClean="0"/>
              <a:t> and coordination issues </a:t>
            </a:r>
          </a:p>
          <a:p>
            <a:r>
              <a:rPr lang="en-US" baseline="0" dirty="0" smtClean="0"/>
              <a:t>Whether savings are passed on to consumers 	</a:t>
            </a:r>
            <a:endParaRPr lang="es-CO" dirty="0"/>
          </a:p>
        </p:txBody>
      </p:sp>
      <p:sp>
        <p:nvSpPr>
          <p:cNvPr id="4" name="Slide Number Placeholder 3"/>
          <p:cNvSpPr>
            <a:spLocks noGrp="1"/>
          </p:cNvSpPr>
          <p:nvPr>
            <p:ph type="sldNum" sz="quarter" idx="10"/>
          </p:nvPr>
        </p:nvSpPr>
        <p:spPr/>
        <p:txBody>
          <a:bodyPr/>
          <a:lstStyle/>
          <a:p>
            <a:fld id="{889FD748-BF6E-42FD-9D5F-B65329621C48}" type="slidenum">
              <a:rPr lang="es-CO" smtClean="0"/>
              <a:t>14</a:t>
            </a:fld>
            <a:endParaRPr lang="es-CO"/>
          </a:p>
        </p:txBody>
      </p:sp>
    </p:spTree>
    <p:extLst>
      <p:ext uri="{BB962C8B-B14F-4D97-AF65-F5344CB8AC3E}">
        <p14:creationId xmlns:p14="http://schemas.microsoft.com/office/powerpoint/2010/main" val="416030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fld id="{889FD748-BF6E-42FD-9D5F-B65329621C48}" type="slidenum">
              <a:rPr lang="es-CO" smtClean="0"/>
              <a:t>15</a:t>
            </a:fld>
            <a:endParaRPr lang="es-CO"/>
          </a:p>
        </p:txBody>
      </p:sp>
    </p:spTree>
    <p:extLst>
      <p:ext uri="{BB962C8B-B14F-4D97-AF65-F5344CB8AC3E}">
        <p14:creationId xmlns:p14="http://schemas.microsoft.com/office/powerpoint/2010/main" val="2055791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fld id="{889FD748-BF6E-42FD-9D5F-B65329621C48}" type="slidenum">
              <a:rPr lang="es-CO" smtClean="0"/>
              <a:t>16</a:t>
            </a:fld>
            <a:endParaRPr lang="es-CO"/>
          </a:p>
        </p:txBody>
      </p:sp>
    </p:spTree>
    <p:extLst>
      <p:ext uri="{BB962C8B-B14F-4D97-AF65-F5344CB8AC3E}">
        <p14:creationId xmlns:p14="http://schemas.microsoft.com/office/powerpoint/2010/main" val="4187947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fld id="{889FD748-BF6E-42FD-9D5F-B65329621C48}" type="slidenum">
              <a:rPr lang="es-CO" smtClean="0"/>
              <a:t>17</a:t>
            </a:fld>
            <a:endParaRPr lang="es-CO"/>
          </a:p>
        </p:txBody>
      </p:sp>
    </p:spTree>
    <p:extLst>
      <p:ext uri="{BB962C8B-B14F-4D97-AF65-F5344CB8AC3E}">
        <p14:creationId xmlns:p14="http://schemas.microsoft.com/office/powerpoint/2010/main" val="2153570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s-C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s-CO"/>
          </a:p>
        </p:txBody>
      </p:sp>
      <p:sp>
        <p:nvSpPr>
          <p:cNvPr id="4" name="Date Placeholder 3"/>
          <p:cNvSpPr>
            <a:spLocks noGrp="1"/>
          </p:cNvSpPr>
          <p:nvPr>
            <p:ph type="dt" sz="half" idx="10"/>
          </p:nvPr>
        </p:nvSpPr>
        <p:spPr/>
        <p:txBody>
          <a:bodyPr/>
          <a:lstStyle/>
          <a:p>
            <a:fld id="{BF9FF9DD-E63B-42DF-B5A4-C6C85D016462}" type="datetimeFigureOut">
              <a:rPr lang="es-CO" smtClean="0"/>
              <a:t>27/10/16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6A7C6B2-5B1C-4AD8-940D-D92657E7FE86}" type="slidenum">
              <a:rPr lang="es-CO" smtClean="0"/>
              <a:t>‹#›</a:t>
            </a:fld>
            <a:endParaRPr lang="es-CO"/>
          </a:p>
        </p:txBody>
      </p:sp>
    </p:spTree>
    <p:extLst>
      <p:ext uri="{BB962C8B-B14F-4D97-AF65-F5344CB8AC3E}">
        <p14:creationId xmlns:p14="http://schemas.microsoft.com/office/powerpoint/2010/main" val="1392019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BF9FF9DD-E63B-42DF-B5A4-C6C85D016462}" type="datetimeFigureOut">
              <a:rPr lang="es-CO" smtClean="0"/>
              <a:t>27/10/16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6A7C6B2-5B1C-4AD8-940D-D92657E7FE86}" type="slidenum">
              <a:rPr lang="es-CO" smtClean="0"/>
              <a:t>‹#›</a:t>
            </a:fld>
            <a:endParaRPr lang="es-CO"/>
          </a:p>
        </p:txBody>
      </p:sp>
    </p:spTree>
    <p:extLst>
      <p:ext uri="{BB962C8B-B14F-4D97-AF65-F5344CB8AC3E}">
        <p14:creationId xmlns:p14="http://schemas.microsoft.com/office/powerpoint/2010/main" val="4140773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s-C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BF9FF9DD-E63B-42DF-B5A4-C6C85D016462}" type="datetimeFigureOut">
              <a:rPr lang="es-CO" smtClean="0"/>
              <a:t>27/10/16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6A7C6B2-5B1C-4AD8-940D-D92657E7FE86}" type="slidenum">
              <a:rPr lang="es-CO" smtClean="0"/>
              <a:t>‹#›</a:t>
            </a:fld>
            <a:endParaRPr lang="es-CO"/>
          </a:p>
        </p:txBody>
      </p:sp>
    </p:spTree>
    <p:extLst>
      <p:ext uri="{BB962C8B-B14F-4D97-AF65-F5344CB8AC3E}">
        <p14:creationId xmlns:p14="http://schemas.microsoft.com/office/powerpoint/2010/main" val="1996039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Shape 20"/>
          <p:cNvSpPr>
            <a:spLocks noGrp="1"/>
          </p:cNvSpPr>
          <p:nvPr>
            <p:ph type="title"/>
          </p:nvPr>
        </p:nvSpPr>
        <p:spPr>
          <a:xfrm>
            <a:off x="1193800" y="167983"/>
            <a:ext cx="9810750" cy="1734135"/>
          </a:xfrm>
          <a:prstGeom prst="rect">
            <a:avLst/>
          </a:prstGeom>
        </p:spPr>
        <p:txBody>
          <a:bodyPr/>
          <a:lstStyle/>
          <a:p>
            <a:r>
              <a:t>Texto del título</a:t>
            </a:r>
          </a:p>
        </p:txBody>
      </p:sp>
      <p:sp>
        <p:nvSpPr>
          <p:cNvPr id="21" name="Shape 21"/>
          <p:cNvSpPr>
            <a:spLocks noGrp="1"/>
          </p:cNvSpPr>
          <p:nvPr>
            <p:ph type="body" idx="1"/>
          </p:nvPr>
        </p:nvSpPr>
        <p:spPr>
          <a:xfrm>
            <a:off x="1193800" y="1902117"/>
            <a:ext cx="9810750" cy="4114216"/>
          </a:xfrm>
          <a:prstGeom prst="rect">
            <a:avLst/>
          </a:prstGeom>
        </p:spPr>
        <p:txBody>
          <a:bodyPr numCol="1" spcCol="38100" anchor="ctr"/>
          <a:lstStyle>
            <a:lvl1pPr marL="444500" indent="-285750">
              <a:spcBef>
                <a:spcPts val="1700"/>
              </a:spcBef>
              <a:defRPr sz="2900"/>
            </a:lvl1pPr>
            <a:lvl2pPr marL="666750" indent="-285750">
              <a:spcBef>
                <a:spcPts val="1700"/>
              </a:spcBef>
              <a:defRPr sz="2900"/>
            </a:lvl2pPr>
            <a:lvl3pPr marL="889000" indent="-285750">
              <a:spcBef>
                <a:spcPts val="1700"/>
              </a:spcBef>
              <a:defRPr sz="2900"/>
            </a:lvl3pPr>
            <a:lvl4pPr marL="1111250" indent="-285750">
              <a:spcBef>
                <a:spcPts val="1700"/>
              </a:spcBef>
              <a:defRPr sz="2900"/>
            </a:lvl4pPr>
            <a:lvl5pPr marL="1333500" indent="-285750">
              <a:spcBef>
                <a:spcPts val="1700"/>
              </a:spcBef>
              <a:defRPr sz="2900"/>
            </a:lvl5pPr>
          </a:lstStyle>
          <a:p>
            <a:r>
              <a:t>Nivel de texto 1</a:t>
            </a:r>
          </a:p>
          <a:p>
            <a:pPr lvl="1"/>
            <a:r>
              <a:t>Nivel de texto 2</a:t>
            </a:r>
          </a:p>
          <a:p>
            <a:pPr lvl="2"/>
            <a:r>
              <a:t>Nivel de texto 3</a:t>
            </a:r>
          </a:p>
          <a:p>
            <a:pPr lvl="3"/>
            <a:r>
              <a:t>Nivel de texto 4</a:t>
            </a:r>
          </a:p>
          <a:p>
            <a:pPr lvl="4"/>
            <a:r>
              <a:t>Nivel de texto 5</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9575635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BF9FF9DD-E63B-42DF-B5A4-C6C85D016462}" type="datetimeFigureOut">
              <a:rPr lang="es-CO" smtClean="0"/>
              <a:t>27/10/16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6A7C6B2-5B1C-4AD8-940D-D92657E7FE86}" type="slidenum">
              <a:rPr lang="es-CO" smtClean="0"/>
              <a:t>‹#›</a:t>
            </a:fld>
            <a:endParaRPr lang="es-CO"/>
          </a:p>
        </p:txBody>
      </p:sp>
    </p:spTree>
    <p:extLst>
      <p:ext uri="{BB962C8B-B14F-4D97-AF65-F5344CB8AC3E}">
        <p14:creationId xmlns:p14="http://schemas.microsoft.com/office/powerpoint/2010/main" val="483843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s-C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9FF9DD-E63B-42DF-B5A4-C6C85D016462}" type="datetimeFigureOut">
              <a:rPr lang="es-CO" smtClean="0"/>
              <a:t>27/10/16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6A7C6B2-5B1C-4AD8-940D-D92657E7FE86}" type="slidenum">
              <a:rPr lang="es-CO" smtClean="0"/>
              <a:t>‹#›</a:t>
            </a:fld>
            <a:endParaRPr lang="es-CO"/>
          </a:p>
        </p:txBody>
      </p:sp>
    </p:spTree>
    <p:extLst>
      <p:ext uri="{BB962C8B-B14F-4D97-AF65-F5344CB8AC3E}">
        <p14:creationId xmlns:p14="http://schemas.microsoft.com/office/powerpoint/2010/main" val="3348623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Date Placeholder 4"/>
          <p:cNvSpPr>
            <a:spLocks noGrp="1"/>
          </p:cNvSpPr>
          <p:nvPr>
            <p:ph type="dt" sz="half" idx="10"/>
          </p:nvPr>
        </p:nvSpPr>
        <p:spPr/>
        <p:txBody>
          <a:bodyPr/>
          <a:lstStyle/>
          <a:p>
            <a:fld id="{BF9FF9DD-E63B-42DF-B5A4-C6C85D016462}" type="datetimeFigureOut">
              <a:rPr lang="es-CO" smtClean="0"/>
              <a:t>27/10/16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96A7C6B2-5B1C-4AD8-940D-D92657E7FE86}" type="slidenum">
              <a:rPr lang="es-CO" smtClean="0"/>
              <a:t>‹#›</a:t>
            </a:fld>
            <a:endParaRPr lang="es-CO"/>
          </a:p>
        </p:txBody>
      </p:sp>
    </p:spTree>
    <p:extLst>
      <p:ext uri="{BB962C8B-B14F-4D97-AF65-F5344CB8AC3E}">
        <p14:creationId xmlns:p14="http://schemas.microsoft.com/office/powerpoint/2010/main" val="3574969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s-C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7" name="Date Placeholder 6"/>
          <p:cNvSpPr>
            <a:spLocks noGrp="1"/>
          </p:cNvSpPr>
          <p:nvPr>
            <p:ph type="dt" sz="half" idx="10"/>
          </p:nvPr>
        </p:nvSpPr>
        <p:spPr/>
        <p:txBody>
          <a:bodyPr/>
          <a:lstStyle/>
          <a:p>
            <a:fld id="{BF9FF9DD-E63B-42DF-B5A4-C6C85D016462}" type="datetimeFigureOut">
              <a:rPr lang="es-CO" smtClean="0"/>
              <a:t>27/10/16</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96A7C6B2-5B1C-4AD8-940D-D92657E7FE86}" type="slidenum">
              <a:rPr lang="es-CO" smtClean="0"/>
              <a:t>‹#›</a:t>
            </a:fld>
            <a:endParaRPr lang="es-CO"/>
          </a:p>
        </p:txBody>
      </p:sp>
    </p:spTree>
    <p:extLst>
      <p:ext uri="{BB962C8B-B14F-4D97-AF65-F5344CB8AC3E}">
        <p14:creationId xmlns:p14="http://schemas.microsoft.com/office/powerpoint/2010/main" val="3475361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Date Placeholder 2"/>
          <p:cNvSpPr>
            <a:spLocks noGrp="1"/>
          </p:cNvSpPr>
          <p:nvPr>
            <p:ph type="dt" sz="half" idx="10"/>
          </p:nvPr>
        </p:nvSpPr>
        <p:spPr/>
        <p:txBody>
          <a:bodyPr/>
          <a:lstStyle/>
          <a:p>
            <a:fld id="{BF9FF9DD-E63B-42DF-B5A4-C6C85D016462}" type="datetimeFigureOut">
              <a:rPr lang="es-CO" smtClean="0"/>
              <a:t>27/10/16</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96A7C6B2-5B1C-4AD8-940D-D92657E7FE86}" type="slidenum">
              <a:rPr lang="es-CO" smtClean="0"/>
              <a:t>‹#›</a:t>
            </a:fld>
            <a:endParaRPr lang="es-CO"/>
          </a:p>
        </p:txBody>
      </p:sp>
    </p:spTree>
    <p:extLst>
      <p:ext uri="{BB962C8B-B14F-4D97-AF65-F5344CB8AC3E}">
        <p14:creationId xmlns:p14="http://schemas.microsoft.com/office/powerpoint/2010/main" val="1632693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FF9DD-E63B-42DF-B5A4-C6C85D016462}" type="datetimeFigureOut">
              <a:rPr lang="es-CO" smtClean="0"/>
              <a:t>27/10/16</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96A7C6B2-5B1C-4AD8-940D-D92657E7FE86}" type="slidenum">
              <a:rPr lang="es-CO" smtClean="0"/>
              <a:t>‹#›</a:t>
            </a:fld>
            <a:endParaRPr lang="es-CO"/>
          </a:p>
        </p:txBody>
      </p:sp>
    </p:spTree>
    <p:extLst>
      <p:ext uri="{BB962C8B-B14F-4D97-AF65-F5344CB8AC3E}">
        <p14:creationId xmlns:p14="http://schemas.microsoft.com/office/powerpoint/2010/main" val="830188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C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9FF9DD-E63B-42DF-B5A4-C6C85D016462}" type="datetimeFigureOut">
              <a:rPr lang="es-CO" smtClean="0"/>
              <a:t>27/10/16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96A7C6B2-5B1C-4AD8-940D-D92657E7FE86}" type="slidenum">
              <a:rPr lang="es-CO" smtClean="0"/>
              <a:t>‹#›</a:t>
            </a:fld>
            <a:endParaRPr lang="es-CO"/>
          </a:p>
        </p:txBody>
      </p:sp>
    </p:spTree>
    <p:extLst>
      <p:ext uri="{BB962C8B-B14F-4D97-AF65-F5344CB8AC3E}">
        <p14:creationId xmlns:p14="http://schemas.microsoft.com/office/powerpoint/2010/main" val="1958100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C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9FF9DD-E63B-42DF-B5A4-C6C85D016462}" type="datetimeFigureOut">
              <a:rPr lang="es-CO" smtClean="0"/>
              <a:t>27/10/16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96A7C6B2-5B1C-4AD8-940D-D92657E7FE86}" type="slidenum">
              <a:rPr lang="es-CO" smtClean="0"/>
              <a:t>‹#›</a:t>
            </a:fld>
            <a:endParaRPr lang="es-CO"/>
          </a:p>
        </p:txBody>
      </p:sp>
    </p:spTree>
    <p:extLst>
      <p:ext uri="{BB962C8B-B14F-4D97-AF65-F5344CB8AC3E}">
        <p14:creationId xmlns:p14="http://schemas.microsoft.com/office/powerpoint/2010/main" val="42079841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s-C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9FF9DD-E63B-42DF-B5A4-C6C85D016462}" type="datetimeFigureOut">
              <a:rPr lang="es-CO" smtClean="0"/>
              <a:t>27/10/16</a:t>
            </a:fld>
            <a:endParaRPr lang="es-C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A7C6B2-5B1C-4AD8-940D-D92657E7FE86}" type="slidenum">
              <a:rPr lang="es-CO" smtClean="0"/>
              <a:t>‹#›</a:t>
            </a:fld>
            <a:endParaRPr lang="es-CO"/>
          </a:p>
        </p:txBody>
      </p:sp>
    </p:spTree>
    <p:extLst>
      <p:ext uri="{BB962C8B-B14F-4D97-AF65-F5344CB8AC3E}">
        <p14:creationId xmlns:p14="http://schemas.microsoft.com/office/powerpoint/2010/main" val="624179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9.png"/><Relationship Id="rId1" Type="http://schemas.openxmlformats.org/officeDocument/2006/relationships/slideLayout" Target="../slideLayouts/slideLayout12.xml"/><Relationship Id="rId2"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9.png"/><Relationship Id="rId7" Type="http://schemas.openxmlformats.org/officeDocument/2006/relationships/image" Target="../media/image34.png"/><Relationship Id="rId8" Type="http://schemas.openxmlformats.org/officeDocument/2006/relationships/image" Target="../media/image35.jpeg"/><Relationship Id="rId1" Type="http://schemas.openxmlformats.org/officeDocument/2006/relationships/slideLayout" Target="../slideLayouts/slideLayout12.xml"/><Relationship Id="rId2"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9.png"/><Relationship Id="rId5" Type="http://schemas.openxmlformats.org/officeDocument/2006/relationships/image" Target="../media/image39.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40.png"/><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jpeg"/><Relationship Id="rId6" Type="http://schemas.openxmlformats.org/officeDocument/2006/relationships/image" Target="../media/image9.png"/><Relationship Id="rId1" Type="http://schemas.openxmlformats.org/officeDocument/2006/relationships/slideLayout" Target="../slideLayouts/slideLayout12.xml"/><Relationship Id="rId2"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tiff"/><Relationship Id="rId5" Type="http://schemas.openxmlformats.org/officeDocument/2006/relationships/image" Target="../media/image48.png"/><Relationship Id="rId6" Type="http://schemas.openxmlformats.org/officeDocument/2006/relationships/image" Target="../media/image49.tiff"/><Relationship Id="rId7" Type="http://schemas.openxmlformats.org/officeDocument/2006/relationships/image" Target="../media/image50.jpeg"/><Relationship Id="rId8" Type="http://schemas.openxmlformats.org/officeDocument/2006/relationships/image" Target="../media/image51.png"/><Relationship Id="rId1" Type="http://schemas.openxmlformats.org/officeDocument/2006/relationships/slideLayout" Target="../slideLayouts/slideLayout12.xml"/><Relationship Id="rId2" Type="http://schemas.openxmlformats.org/officeDocument/2006/relationships/image" Target="../media/image4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jpeg"/><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jpeg"/><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60400"/>
            <a:ext cx="12192000" cy="2595563"/>
          </a:xfrm>
        </p:spPr>
        <p:txBody>
          <a:bodyPr>
            <a:normAutofit/>
          </a:bodyPr>
          <a:lstStyle/>
          <a:p>
            <a:r>
              <a:rPr lang="en-US" dirty="0">
                <a:solidFill>
                  <a:schemeClr val="accent6">
                    <a:lumMod val="50000"/>
                  </a:schemeClr>
                </a:solidFill>
              </a:rPr>
              <a:t>Impact evaluations and </a:t>
            </a:r>
            <a:br>
              <a:rPr lang="en-US" dirty="0">
                <a:solidFill>
                  <a:schemeClr val="accent6">
                    <a:lumMod val="50000"/>
                  </a:schemeClr>
                </a:solidFill>
              </a:rPr>
            </a:br>
            <a:r>
              <a:rPr lang="en-US" dirty="0" smtClean="0">
                <a:solidFill>
                  <a:schemeClr val="accent6">
                    <a:lumMod val="50000"/>
                  </a:schemeClr>
                </a:solidFill>
              </a:rPr>
              <a:t>evidence-informed </a:t>
            </a:r>
            <a:r>
              <a:rPr lang="en-US" dirty="0">
                <a:solidFill>
                  <a:schemeClr val="accent6">
                    <a:lumMod val="50000"/>
                  </a:schemeClr>
                </a:solidFill>
              </a:rPr>
              <a:t>decision-making: </a:t>
            </a:r>
            <a:r>
              <a:rPr lang="en-US" dirty="0" smtClean="0">
                <a:solidFill>
                  <a:schemeClr val="accent6">
                    <a:lumMod val="50000"/>
                  </a:schemeClr>
                </a:solidFill>
              </a:rPr>
              <a:t/>
            </a:r>
            <a:br>
              <a:rPr lang="en-US" dirty="0" smtClean="0">
                <a:solidFill>
                  <a:schemeClr val="accent6">
                    <a:lumMod val="50000"/>
                  </a:schemeClr>
                </a:solidFill>
              </a:rPr>
            </a:br>
            <a:r>
              <a:rPr lang="en-US" dirty="0" smtClean="0">
                <a:solidFill>
                  <a:schemeClr val="accent6">
                    <a:lumMod val="50000"/>
                  </a:schemeClr>
                </a:solidFill>
              </a:rPr>
              <a:t>experiences </a:t>
            </a:r>
            <a:r>
              <a:rPr lang="en-US" dirty="0">
                <a:solidFill>
                  <a:schemeClr val="accent6">
                    <a:lumMod val="50000"/>
                  </a:schemeClr>
                </a:solidFill>
              </a:rPr>
              <a:t>from Bogotá, Colombia</a:t>
            </a:r>
            <a:endParaRPr lang="es-CO" dirty="0">
              <a:solidFill>
                <a:schemeClr val="accent6">
                  <a:lumMod val="50000"/>
                </a:schemeClr>
              </a:solidFill>
            </a:endParaRPr>
          </a:p>
        </p:txBody>
      </p:sp>
      <p:sp>
        <p:nvSpPr>
          <p:cNvPr id="3" name="Subtitle 2"/>
          <p:cNvSpPr>
            <a:spLocks noGrp="1"/>
          </p:cNvSpPr>
          <p:nvPr>
            <p:ph type="subTitle" idx="1"/>
          </p:nvPr>
        </p:nvSpPr>
        <p:spPr>
          <a:xfrm>
            <a:off x="0" y="5202238"/>
            <a:ext cx="9144000" cy="1655762"/>
          </a:xfrm>
        </p:spPr>
        <p:txBody>
          <a:bodyPr>
            <a:normAutofit lnSpcReduction="10000"/>
          </a:bodyPr>
          <a:lstStyle/>
          <a:p>
            <a:pPr algn="l"/>
            <a:r>
              <a:rPr lang="en-US" dirty="0" smtClean="0"/>
              <a:t>Sebastian </a:t>
            </a:r>
            <a:r>
              <a:rPr lang="en-US" dirty="0" err="1" smtClean="0"/>
              <a:t>Chaskel</a:t>
            </a:r>
            <a:r>
              <a:rPr lang="en-US" dirty="0" smtClean="0"/>
              <a:t>, Country Director, IPA Colombia and Dominican Rep.</a:t>
            </a:r>
          </a:p>
          <a:p>
            <a:pPr algn="l"/>
            <a:r>
              <a:rPr lang="en-US" dirty="0" smtClean="0"/>
              <a:t>Carolina Medina, Co-founder, </a:t>
            </a:r>
            <a:r>
              <a:rPr lang="en-US" dirty="0" err="1" smtClean="0"/>
              <a:t>Agruppa</a:t>
            </a:r>
            <a:endParaRPr lang="en-US" dirty="0" smtClean="0"/>
          </a:p>
          <a:p>
            <a:pPr algn="l"/>
            <a:r>
              <a:rPr lang="en-US" dirty="0" smtClean="0"/>
              <a:t>Daniel Ortega, Director, Impact Evaluation and Policy Learning, CAF</a:t>
            </a:r>
          </a:p>
          <a:p>
            <a:pPr algn="l"/>
            <a:r>
              <a:rPr lang="en-US" dirty="0" smtClean="0"/>
              <a:t>Chair: Arturo Galindo, Inter-American Development Bank</a:t>
            </a:r>
            <a:endParaRPr lang="en-US" dirty="0"/>
          </a:p>
        </p:txBody>
      </p:sp>
      <p:sp>
        <p:nvSpPr>
          <p:cNvPr id="4" name="Title 1"/>
          <p:cNvSpPr txBox="1">
            <a:spLocks/>
          </p:cNvSpPr>
          <p:nvPr/>
        </p:nvSpPr>
        <p:spPr>
          <a:xfrm>
            <a:off x="0" y="3619500"/>
            <a:ext cx="12179300" cy="113506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smtClean="0">
                <a:solidFill>
                  <a:schemeClr val="accent1">
                    <a:lumMod val="50000"/>
                  </a:schemeClr>
                </a:solidFill>
              </a:rPr>
              <a:t>September 26, 2016</a:t>
            </a:r>
          </a:p>
          <a:p>
            <a:r>
              <a:rPr lang="en-US" sz="4000" dirty="0" smtClean="0">
                <a:solidFill>
                  <a:schemeClr val="accent1">
                    <a:lumMod val="50000"/>
                  </a:schemeClr>
                </a:solidFill>
              </a:rPr>
              <a:t>What Works Global Summit</a:t>
            </a:r>
            <a:endParaRPr lang="es-CO" sz="4000" dirty="0">
              <a:solidFill>
                <a:schemeClr val="accent1">
                  <a:lumMod val="50000"/>
                </a:schemeClr>
              </a:solidFill>
            </a:endParaRPr>
          </a:p>
        </p:txBody>
      </p:sp>
    </p:spTree>
    <p:extLst>
      <p:ext uri="{BB962C8B-B14F-4D97-AF65-F5344CB8AC3E}">
        <p14:creationId xmlns:p14="http://schemas.microsoft.com/office/powerpoint/2010/main" val="4128932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 name="B4E3E7EB-23D7-470D-A895-755273A4563A-L0-001.png"/>
          <p:cNvPicPr>
            <a:picLocks noChangeAspect="1"/>
          </p:cNvPicPr>
          <p:nvPr/>
        </p:nvPicPr>
        <p:blipFill>
          <a:blip r:embed="rId2" cstate="email">
            <a:alphaModFix amt="51000"/>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230" name="Shape 230"/>
          <p:cNvSpPr/>
          <p:nvPr/>
        </p:nvSpPr>
        <p:spPr>
          <a:xfrm>
            <a:off x="0" y="381000"/>
            <a:ext cx="12192000" cy="469359"/>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spAutoFit/>
          </a:bodyPr>
          <a:lstStyle>
            <a:lvl1pPr defTabSz="1816100">
              <a:defRPr sz="5600" spc="1400">
                <a:solidFill>
                  <a:srgbClr val="FFFFFF"/>
                </a:solidFill>
                <a:uFill>
                  <a:solidFill>
                    <a:srgbClr val="F1F1F1"/>
                  </a:solidFill>
                </a:uFill>
                <a:latin typeface="Lucida Sans"/>
                <a:ea typeface="Lucida Sans"/>
                <a:cs typeface="Lucida Sans"/>
                <a:sym typeface="Lucida Sans"/>
              </a:defRPr>
            </a:lvl1pPr>
          </a:lstStyle>
          <a:p>
            <a:r>
              <a:rPr sz="2800"/>
              <a:t>TECHNOLOGY FOR SCALE</a:t>
            </a:r>
          </a:p>
        </p:txBody>
      </p:sp>
      <p:grpSp>
        <p:nvGrpSpPr>
          <p:cNvPr id="241" name="Group 241"/>
          <p:cNvGrpSpPr/>
          <p:nvPr/>
        </p:nvGrpSpPr>
        <p:grpSpPr>
          <a:xfrm>
            <a:off x="616242" y="1357242"/>
            <a:ext cx="10959516" cy="4805062"/>
            <a:chOff x="0" y="0"/>
            <a:chExt cx="21919031" cy="9610121"/>
          </a:xfrm>
        </p:grpSpPr>
        <p:grpSp>
          <p:nvGrpSpPr>
            <p:cNvPr id="238" name="Group 238"/>
            <p:cNvGrpSpPr/>
            <p:nvPr/>
          </p:nvGrpSpPr>
          <p:grpSpPr>
            <a:xfrm>
              <a:off x="-1" y="284491"/>
              <a:ext cx="9482405" cy="9041139"/>
              <a:chOff x="0" y="0"/>
              <a:chExt cx="9482403" cy="9041137"/>
            </a:xfrm>
          </p:grpSpPr>
          <p:grpSp>
            <p:nvGrpSpPr>
              <p:cNvPr id="233" name="Group 233"/>
              <p:cNvGrpSpPr/>
              <p:nvPr/>
            </p:nvGrpSpPr>
            <p:grpSpPr>
              <a:xfrm>
                <a:off x="64759" y="0"/>
                <a:ext cx="8146267" cy="4212075"/>
                <a:chOff x="0" y="0"/>
                <a:chExt cx="8146266" cy="4212074"/>
              </a:xfrm>
            </p:grpSpPr>
            <p:sp>
              <p:nvSpPr>
                <p:cNvPr id="231" name="Shape 231"/>
                <p:cNvSpPr/>
                <p:nvPr/>
              </p:nvSpPr>
              <p:spPr>
                <a:xfrm>
                  <a:off x="0" y="0"/>
                  <a:ext cx="5929521" cy="762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lvl1pPr>
                    <a:lnSpc>
                      <a:spcPct val="120000"/>
                    </a:lnSpc>
                    <a:defRPr sz="4300" spc="39">
                      <a:solidFill>
                        <a:srgbClr val="FFFFFF"/>
                      </a:solidFill>
                      <a:uFill>
                        <a:solidFill>
                          <a:srgbClr val="FFD300"/>
                        </a:solidFill>
                      </a:uFill>
                      <a:latin typeface="Lucida Sans"/>
                      <a:ea typeface="Lucida Sans"/>
                      <a:cs typeface="Lucida Sans"/>
                      <a:sym typeface="Lucida Sans"/>
                    </a:defRPr>
                  </a:lvl1pPr>
                </a:lstStyle>
                <a:p>
                  <a:r>
                    <a:rPr sz="2150"/>
                    <a:t>FOR FOOD VENDORS</a:t>
                  </a:r>
                </a:p>
              </p:txBody>
            </p:sp>
            <p:sp>
              <p:nvSpPr>
                <p:cNvPr id="232" name="Shape 232"/>
                <p:cNvSpPr/>
                <p:nvPr/>
              </p:nvSpPr>
              <p:spPr>
                <a:xfrm>
                  <a:off x="1733571" y="864354"/>
                  <a:ext cx="6412696" cy="33477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p>
                  <a:pPr>
                    <a:spcBef>
                      <a:spcPts val="900"/>
                    </a:spcBef>
                    <a:defRPr sz="3700" b="1" spc="34">
                      <a:solidFill>
                        <a:srgbClr val="D7DF23"/>
                      </a:solidFill>
                      <a:uFill>
                        <a:solidFill>
                          <a:srgbClr val="FFD300"/>
                        </a:solidFill>
                      </a:uFill>
                      <a:latin typeface="+mn-lt"/>
                      <a:ea typeface="+mn-ea"/>
                      <a:cs typeface="+mn-cs"/>
                      <a:sym typeface="Helvetica"/>
                    </a:defRPr>
                  </a:pPr>
                  <a:r>
                    <a:rPr sz="1850"/>
                    <a:t>Mobile phone based ordering channel</a:t>
                  </a:r>
                </a:p>
                <a:p>
                  <a:pPr marL="375987" lvl="1" indent="-185487">
                    <a:lnSpc>
                      <a:spcPct val="120000"/>
                    </a:lnSpc>
                    <a:buSzPct val="100000"/>
                    <a:buChar char="•"/>
                    <a:defRPr sz="3700" spc="34">
                      <a:solidFill>
                        <a:srgbClr val="FFFFFF"/>
                      </a:solidFill>
                      <a:uFill>
                        <a:solidFill>
                          <a:srgbClr val="FFD300"/>
                        </a:solidFill>
                      </a:uFill>
                      <a:latin typeface="Lucida Sans"/>
                      <a:ea typeface="Lucida Sans"/>
                      <a:cs typeface="Lucida Sans"/>
                      <a:sym typeface="Lucida Sans"/>
                    </a:defRPr>
                  </a:pPr>
                  <a:r>
                    <a:rPr sz="1850"/>
                    <a:t>App</a:t>
                  </a:r>
                </a:p>
                <a:p>
                  <a:pPr marL="375987" lvl="1" indent="-185487">
                    <a:lnSpc>
                      <a:spcPct val="120000"/>
                    </a:lnSpc>
                    <a:buSzPct val="100000"/>
                    <a:buChar char="•"/>
                    <a:defRPr sz="3700" spc="34">
                      <a:solidFill>
                        <a:srgbClr val="FFFFFF"/>
                      </a:solidFill>
                      <a:uFill>
                        <a:solidFill>
                          <a:srgbClr val="FFD300"/>
                        </a:solidFill>
                      </a:uFill>
                      <a:latin typeface="Lucida Sans"/>
                      <a:ea typeface="Lucida Sans"/>
                      <a:cs typeface="Lucida Sans"/>
                      <a:sym typeface="Lucida Sans"/>
                    </a:defRPr>
                  </a:pPr>
                  <a:r>
                    <a:rPr sz="1850"/>
                    <a:t>Voice-based solution</a:t>
                  </a:r>
                </a:p>
                <a:p>
                  <a:pPr marL="375987" lvl="1" indent="-185487">
                    <a:lnSpc>
                      <a:spcPct val="120000"/>
                    </a:lnSpc>
                    <a:buSzPct val="100000"/>
                    <a:buChar char="•"/>
                    <a:defRPr sz="3700" spc="34">
                      <a:solidFill>
                        <a:srgbClr val="FFFFFF"/>
                      </a:solidFill>
                      <a:uFill>
                        <a:solidFill>
                          <a:srgbClr val="FFD300"/>
                        </a:solidFill>
                      </a:uFill>
                      <a:latin typeface="Lucida Sans"/>
                      <a:ea typeface="Lucida Sans"/>
                      <a:cs typeface="Lucida Sans"/>
                      <a:sym typeface="Lucida Sans"/>
                    </a:defRPr>
                  </a:pPr>
                  <a:r>
                    <a:rPr sz="1850"/>
                    <a:t>Call Center</a:t>
                  </a:r>
                </a:p>
              </p:txBody>
            </p:sp>
          </p:grpSp>
          <p:grpSp>
            <p:nvGrpSpPr>
              <p:cNvPr id="236" name="Group 236"/>
              <p:cNvGrpSpPr/>
              <p:nvPr/>
            </p:nvGrpSpPr>
            <p:grpSpPr>
              <a:xfrm>
                <a:off x="0" y="5378653"/>
                <a:ext cx="9482404" cy="3662485"/>
                <a:chOff x="0" y="0"/>
                <a:chExt cx="9482403" cy="3662483"/>
              </a:xfrm>
            </p:grpSpPr>
            <p:sp>
              <p:nvSpPr>
                <p:cNvPr id="234" name="Shape 234"/>
                <p:cNvSpPr/>
                <p:nvPr/>
              </p:nvSpPr>
              <p:spPr>
                <a:xfrm>
                  <a:off x="-1" y="0"/>
                  <a:ext cx="7316578" cy="762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lvl1pPr>
                    <a:lnSpc>
                      <a:spcPct val="120000"/>
                    </a:lnSpc>
                    <a:defRPr sz="4300" spc="39">
                      <a:solidFill>
                        <a:srgbClr val="FFFFFF"/>
                      </a:solidFill>
                      <a:uFill>
                        <a:solidFill>
                          <a:srgbClr val="FFD300"/>
                        </a:solidFill>
                      </a:uFill>
                      <a:latin typeface="Lucida Sans"/>
                      <a:ea typeface="Lucida Sans"/>
                      <a:cs typeface="Lucida Sans"/>
                      <a:sym typeface="Lucida Sans"/>
                    </a:defRPr>
                  </a:lvl1pPr>
                </a:lstStyle>
                <a:p>
                  <a:r>
                    <a:rPr sz="2150"/>
                    <a:t>FOR AGRUPPA (INTERNAL)</a:t>
                  </a:r>
                </a:p>
              </p:txBody>
            </p:sp>
            <p:sp>
              <p:nvSpPr>
                <p:cNvPr id="235" name="Shape 235"/>
                <p:cNvSpPr/>
                <p:nvPr/>
              </p:nvSpPr>
              <p:spPr>
                <a:xfrm>
                  <a:off x="1690142" y="797363"/>
                  <a:ext cx="7792262" cy="28651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p>
                  <a:pPr>
                    <a:spcBef>
                      <a:spcPts val="1200"/>
                    </a:spcBef>
                    <a:defRPr sz="3700" b="1" spc="34">
                      <a:solidFill>
                        <a:srgbClr val="D7DF23"/>
                      </a:solidFill>
                      <a:uFill>
                        <a:solidFill>
                          <a:srgbClr val="FFD300"/>
                        </a:solidFill>
                      </a:uFill>
                      <a:latin typeface="+mn-lt"/>
                      <a:ea typeface="+mn-ea"/>
                      <a:cs typeface="+mn-cs"/>
                      <a:sym typeface="Helvetica"/>
                    </a:defRPr>
                  </a:pPr>
                  <a:r>
                    <a:rPr sz="1850"/>
                    <a:t>Mobile + Web platform</a:t>
                  </a:r>
                </a:p>
                <a:p>
                  <a:pPr marL="375987" lvl="1" indent="-185487">
                    <a:lnSpc>
                      <a:spcPct val="120000"/>
                    </a:lnSpc>
                    <a:buSzPct val="100000"/>
                    <a:buChar char="•"/>
                    <a:defRPr sz="3700" spc="34">
                      <a:solidFill>
                        <a:srgbClr val="FFFFFF"/>
                      </a:solidFill>
                      <a:uFill>
                        <a:solidFill>
                          <a:srgbClr val="FFD300"/>
                        </a:solidFill>
                      </a:uFill>
                      <a:latin typeface="Lucida Sans"/>
                      <a:ea typeface="Lucida Sans"/>
                      <a:cs typeface="Lucida Sans"/>
                      <a:sym typeface="Lucida Sans"/>
                    </a:defRPr>
                  </a:pPr>
                  <a:r>
                    <a:rPr sz="1850"/>
                    <a:t>Aggregation</a:t>
                  </a:r>
                </a:p>
                <a:p>
                  <a:pPr marL="375987" lvl="1" indent="-185487">
                    <a:lnSpc>
                      <a:spcPct val="120000"/>
                    </a:lnSpc>
                    <a:buSzPct val="100000"/>
                    <a:buChar char="•"/>
                    <a:defRPr sz="3700" spc="34">
                      <a:solidFill>
                        <a:srgbClr val="FFFFFF"/>
                      </a:solidFill>
                      <a:uFill>
                        <a:solidFill>
                          <a:srgbClr val="FFD300"/>
                        </a:solidFill>
                      </a:uFill>
                      <a:latin typeface="Lucida Sans"/>
                      <a:ea typeface="Lucida Sans"/>
                      <a:cs typeface="Lucida Sans"/>
                      <a:sym typeface="Lucida Sans"/>
                    </a:defRPr>
                  </a:pPr>
                  <a:r>
                    <a:rPr sz="1850"/>
                    <a:t>Processing of orders</a:t>
                  </a:r>
                </a:p>
                <a:p>
                  <a:pPr marL="375987" lvl="1" indent="-185487">
                    <a:lnSpc>
                      <a:spcPct val="120000"/>
                    </a:lnSpc>
                    <a:buSzPct val="100000"/>
                    <a:buChar char="•"/>
                    <a:defRPr sz="3700" spc="34">
                      <a:solidFill>
                        <a:srgbClr val="FFFFFF"/>
                      </a:solidFill>
                      <a:uFill>
                        <a:solidFill>
                          <a:srgbClr val="FFD300"/>
                        </a:solidFill>
                      </a:uFill>
                      <a:latin typeface="Lucida Sans"/>
                      <a:ea typeface="Lucida Sans"/>
                      <a:cs typeface="Lucida Sans"/>
                      <a:sym typeface="Lucida Sans"/>
                    </a:defRPr>
                  </a:pPr>
                  <a:r>
                    <a:rPr sz="1850"/>
                    <a:t>Customer profiles</a:t>
                  </a:r>
                </a:p>
              </p:txBody>
            </p:sp>
          </p:grpSp>
          <p:sp>
            <p:nvSpPr>
              <p:cNvPr id="237" name="Shape 237"/>
              <p:cNvSpPr/>
              <p:nvPr/>
            </p:nvSpPr>
            <p:spPr>
              <a:xfrm>
                <a:off x="2874138" y="4367243"/>
                <a:ext cx="1312338" cy="762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lvl1pPr>
                  <a:lnSpc>
                    <a:spcPct val="120000"/>
                  </a:lnSpc>
                  <a:defRPr sz="5200" spc="48">
                    <a:solidFill>
                      <a:srgbClr val="FFFFFF"/>
                    </a:solidFill>
                    <a:uFill>
                      <a:solidFill>
                        <a:srgbClr val="FFD300"/>
                      </a:solidFill>
                    </a:uFill>
                    <a:latin typeface="ヒラギノ角ゴシック W6"/>
                    <a:ea typeface="ヒラギノ角ゴシック W6"/>
                    <a:cs typeface="ヒラギノ角ゴシック W6"/>
                    <a:sym typeface="ヒラギノ角ゴシック W6"/>
                  </a:defRPr>
                </a:lvl1pPr>
              </a:lstStyle>
              <a:p>
                <a:r>
                  <a:rPr sz="2600"/>
                  <a:t>+</a:t>
                </a:r>
              </a:p>
            </p:txBody>
          </p:sp>
        </p:grpSp>
        <p:pic>
          <p:nvPicPr>
            <p:cNvPr id="239" name="FBB69482-85C5-49CC-BD2D-8B9C47A0A74C-L0-00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80398" y="0"/>
              <a:ext cx="5766074" cy="9610122"/>
            </a:xfrm>
            <a:prstGeom prst="rect">
              <a:avLst/>
            </a:prstGeom>
            <a:ln w="12700" cap="flat">
              <a:noFill/>
              <a:miter lim="400000"/>
            </a:ln>
            <a:effectLst/>
          </p:spPr>
        </p:pic>
        <p:pic>
          <p:nvPicPr>
            <p:cNvPr id="240" name="C612FE91-C4D8-4B9D-AC0E-F8FAB12F9673-L0-001.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152958" y="0"/>
              <a:ext cx="5766074" cy="9610122"/>
            </a:xfrm>
            <a:prstGeom prst="rect">
              <a:avLst/>
            </a:prstGeom>
            <a:ln w="12700" cap="flat">
              <a:noFill/>
              <a:miter lim="400000"/>
            </a:ln>
            <a:effectLst/>
          </p:spPr>
        </p:pic>
      </p:grpSp>
      <p:pic>
        <p:nvPicPr>
          <p:cNvPr id="242" name="agruppa-blanco-sin-slogan.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02427" y="-35336"/>
            <a:ext cx="1085918" cy="839118"/>
          </a:xfrm>
          <a:prstGeom prst="rect">
            <a:avLst/>
          </a:prstGeom>
          <a:ln w="12700">
            <a:miter lim="400000"/>
          </a:ln>
        </p:spPr>
      </p:pic>
    </p:spTree>
    <p:extLst>
      <p:ext uri="{BB962C8B-B14F-4D97-AF65-F5344CB8AC3E}">
        <p14:creationId xmlns:p14="http://schemas.microsoft.com/office/powerpoint/2010/main" val="315807044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 name="B4E3E7EB-23D7-470D-A895-755273A4563A-L0-001.png"/>
          <p:cNvPicPr>
            <a:picLocks noChangeAspect="1"/>
          </p:cNvPicPr>
          <p:nvPr/>
        </p:nvPicPr>
        <p:blipFill>
          <a:blip r:embed="rId2" cstate="email">
            <a:alphaModFix amt="51000"/>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245" name="Shape 245"/>
          <p:cNvSpPr/>
          <p:nvPr/>
        </p:nvSpPr>
        <p:spPr>
          <a:xfrm>
            <a:off x="0" y="381000"/>
            <a:ext cx="12192000" cy="469359"/>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spAutoFit/>
          </a:bodyPr>
          <a:lstStyle>
            <a:lvl1pPr defTabSz="1816100">
              <a:defRPr sz="5600" spc="1400">
                <a:solidFill>
                  <a:srgbClr val="FFFFFF"/>
                </a:solidFill>
                <a:uFill>
                  <a:solidFill>
                    <a:srgbClr val="F1F1F1"/>
                  </a:solidFill>
                </a:uFill>
                <a:latin typeface="Lucida Sans"/>
                <a:ea typeface="Lucida Sans"/>
                <a:cs typeface="Lucida Sans"/>
                <a:sym typeface="Lucida Sans"/>
              </a:defRPr>
            </a:lvl1pPr>
          </a:lstStyle>
          <a:p>
            <a:r>
              <a:rPr sz="2800"/>
              <a:t>ACHIEVEMENTS</a:t>
            </a:r>
          </a:p>
        </p:txBody>
      </p:sp>
      <p:grpSp>
        <p:nvGrpSpPr>
          <p:cNvPr id="262" name="Group 262"/>
          <p:cNvGrpSpPr/>
          <p:nvPr/>
        </p:nvGrpSpPr>
        <p:grpSpPr>
          <a:xfrm>
            <a:off x="1496370" y="2057871"/>
            <a:ext cx="9199260" cy="2892247"/>
            <a:chOff x="0" y="0"/>
            <a:chExt cx="18398519" cy="5784492"/>
          </a:xfrm>
        </p:grpSpPr>
        <p:grpSp>
          <p:nvGrpSpPr>
            <p:cNvPr id="249" name="Group 249"/>
            <p:cNvGrpSpPr/>
            <p:nvPr/>
          </p:nvGrpSpPr>
          <p:grpSpPr>
            <a:xfrm>
              <a:off x="0" y="18602"/>
              <a:ext cx="3608299" cy="5614599"/>
              <a:chOff x="0" y="0"/>
              <a:chExt cx="3608298" cy="5614597"/>
            </a:xfrm>
          </p:grpSpPr>
          <p:sp>
            <p:nvSpPr>
              <p:cNvPr id="246" name="Shape 246"/>
              <p:cNvSpPr/>
              <p:nvPr/>
            </p:nvSpPr>
            <p:spPr>
              <a:xfrm>
                <a:off x="0" y="1262760"/>
                <a:ext cx="3608299" cy="14864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lvl1pPr>
                  <a:lnSpc>
                    <a:spcPct val="120000"/>
                  </a:lnSpc>
                  <a:defRPr sz="3700">
                    <a:solidFill>
                      <a:srgbClr val="FFFFFF"/>
                    </a:solidFill>
                    <a:latin typeface="Lucida Sans"/>
                    <a:ea typeface="Lucida Sans"/>
                    <a:cs typeface="Lucida Sans"/>
                    <a:sym typeface="Lucida Sans"/>
                  </a:defRPr>
                </a:lvl1pPr>
              </a:lstStyle>
              <a:p>
                <a:r>
                  <a:rPr sz="1850"/>
                  <a:t>RECURRENT CUSTOMERS</a:t>
                </a:r>
              </a:p>
            </p:txBody>
          </p:sp>
          <p:sp>
            <p:nvSpPr>
              <p:cNvPr id="247" name="Shape 247"/>
              <p:cNvSpPr/>
              <p:nvPr/>
            </p:nvSpPr>
            <p:spPr>
              <a:xfrm>
                <a:off x="639973" y="0"/>
                <a:ext cx="2328353" cy="14864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lvl1pPr>
                  <a:lnSpc>
                    <a:spcPct val="120000"/>
                  </a:lnSpc>
                  <a:defRPr sz="8000" b="1">
                    <a:solidFill>
                      <a:srgbClr val="D5DA2F"/>
                    </a:solidFill>
                    <a:latin typeface="+mn-lt"/>
                    <a:ea typeface="+mn-ea"/>
                    <a:cs typeface="+mn-cs"/>
                    <a:sym typeface="Helvetica"/>
                  </a:defRPr>
                </a:lvl1pPr>
              </a:lstStyle>
              <a:p>
                <a:r>
                  <a:rPr sz="4000"/>
                  <a:t>180</a:t>
                </a:r>
              </a:p>
            </p:txBody>
          </p:sp>
          <p:pic>
            <p:nvPicPr>
              <p:cNvPr id="248" name="17F97273-F5BE-4C82-832B-A16AE5E5D7A5-L0-001.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13275" y="2851387"/>
                <a:ext cx="3181880" cy="2763211"/>
              </a:xfrm>
              <a:prstGeom prst="rect">
                <a:avLst/>
              </a:prstGeom>
              <a:ln w="12700" cap="flat">
                <a:noFill/>
                <a:miter lim="400000"/>
              </a:ln>
              <a:effectLst/>
            </p:spPr>
          </p:pic>
        </p:grpSp>
        <p:grpSp>
          <p:nvGrpSpPr>
            <p:cNvPr id="253" name="Group 253"/>
            <p:cNvGrpSpPr/>
            <p:nvPr/>
          </p:nvGrpSpPr>
          <p:grpSpPr>
            <a:xfrm>
              <a:off x="14790221" y="18602"/>
              <a:ext cx="3608299" cy="5721816"/>
              <a:chOff x="0" y="0"/>
              <a:chExt cx="3608298" cy="5721815"/>
            </a:xfrm>
          </p:grpSpPr>
          <p:sp>
            <p:nvSpPr>
              <p:cNvPr id="250" name="Shape 250"/>
              <p:cNvSpPr/>
              <p:nvPr/>
            </p:nvSpPr>
            <p:spPr>
              <a:xfrm>
                <a:off x="0" y="1557734"/>
                <a:ext cx="3608299" cy="14864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lvl1pPr>
                  <a:lnSpc>
                    <a:spcPct val="120000"/>
                  </a:lnSpc>
                  <a:defRPr sz="3700">
                    <a:solidFill>
                      <a:srgbClr val="FFFFFF"/>
                    </a:solidFill>
                    <a:latin typeface="Lucida Sans"/>
                    <a:ea typeface="Lucida Sans"/>
                    <a:cs typeface="Lucida Sans"/>
                    <a:sym typeface="Lucida Sans"/>
                  </a:defRPr>
                </a:lvl1pPr>
              </a:lstStyle>
              <a:p>
                <a:r>
                  <a:rPr sz="1850"/>
                  <a:t>TOTAL SALES TO DATE</a:t>
                </a:r>
              </a:p>
            </p:txBody>
          </p:sp>
          <p:sp>
            <p:nvSpPr>
              <p:cNvPr id="251" name="Shape 251"/>
              <p:cNvSpPr/>
              <p:nvPr/>
            </p:nvSpPr>
            <p:spPr>
              <a:xfrm>
                <a:off x="129432" y="0"/>
                <a:ext cx="3349434" cy="14864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lvl1pPr>
                  <a:lnSpc>
                    <a:spcPct val="120000"/>
                  </a:lnSpc>
                  <a:defRPr sz="8000" b="1">
                    <a:solidFill>
                      <a:srgbClr val="D5DA2F"/>
                    </a:solidFill>
                    <a:latin typeface="+mn-lt"/>
                    <a:ea typeface="+mn-ea"/>
                    <a:cs typeface="+mn-cs"/>
                    <a:sym typeface="Helvetica"/>
                  </a:defRPr>
                </a:lvl1pPr>
              </a:lstStyle>
              <a:p>
                <a:r>
                  <a:rPr sz="4000"/>
                  <a:t>$200K</a:t>
                </a:r>
              </a:p>
            </p:txBody>
          </p:sp>
          <p:pic>
            <p:nvPicPr>
              <p:cNvPr id="252" name="CB21EA7B-EDAE-4EDC-97CF-E09E60CFA43C-L0-001.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0975" y="3115468"/>
                <a:ext cx="2606348" cy="2606348"/>
              </a:xfrm>
              <a:prstGeom prst="rect">
                <a:avLst/>
              </a:prstGeom>
              <a:ln w="12700" cap="flat">
                <a:noFill/>
                <a:miter lim="400000"/>
              </a:ln>
              <a:effectLst/>
            </p:spPr>
          </p:pic>
        </p:grpSp>
        <p:grpSp>
          <p:nvGrpSpPr>
            <p:cNvPr id="257" name="Group 257"/>
            <p:cNvGrpSpPr/>
            <p:nvPr/>
          </p:nvGrpSpPr>
          <p:grpSpPr>
            <a:xfrm>
              <a:off x="4594507" y="0"/>
              <a:ext cx="4111649" cy="5678901"/>
              <a:chOff x="0" y="0"/>
              <a:chExt cx="4111648" cy="5678900"/>
            </a:xfrm>
          </p:grpSpPr>
          <p:sp>
            <p:nvSpPr>
              <p:cNvPr id="254" name="Shape 254"/>
              <p:cNvSpPr/>
              <p:nvPr/>
            </p:nvSpPr>
            <p:spPr>
              <a:xfrm>
                <a:off x="0" y="1338231"/>
                <a:ext cx="4111649" cy="14864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lvl1pPr>
                  <a:lnSpc>
                    <a:spcPct val="120000"/>
                  </a:lnSpc>
                  <a:defRPr sz="3700">
                    <a:solidFill>
                      <a:srgbClr val="FFFFFF"/>
                    </a:solidFill>
                    <a:latin typeface="Lucida Sans"/>
                    <a:ea typeface="Lucida Sans"/>
                    <a:cs typeface="Lucida Sans"/>
                    <a:sym typeface="Lucida Sans"/>
                  </a:defRPr>
                </a:lvl1pPr>
              </a:lstStyle>
              <a:p>
                <a:r>
                  <a:rPr sz="1850"/>
                  <a:t>TONS OF PRODUCE SOLD</a:t>
                </a:r>
              </a:p>
            </p:txBody>
          </p:sp>
          <p:sp>
            <p:nvSpPr>
              <p:cNvPr id="255" name="Shape 255"/>
              <p:cNvSpPr/>
              <p:nvPr/>
            </p:nvSpPr>
            <p:spPr>
              <a:xfrm>
                <a:off x="891647" y="0"/>
                <a:ext cx="2328353" cy="14864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lvl1pPr>
                  <a:lnSpc>
                    <a:spcPct val="120000"/>
                  </a:lnSpc>
                  <a:defRPr sz="8000" b="1">
                    <a:solidFill>
                      <a:srgbClr val="D5DA2F"/>
                    </a:solidFill>
                    <a:latin typeface="+mn-lt"/>
                    <a:ea typeface="+mn-ea"/>
                    <a:cs typeface="+mn-cs"/>
                    <a:sym typeface="Helvetica"/>
                  </a:defRPr>
                </a:lvl1pPr>
              </a:lstStyle>
              <a:p>
                <a:r>
                  <a:rPr sz="4000"/>
                  <a:t>430</a:t>
                </a:r>
              </a:p>
            </p:txBody>
          </p:sp>
          <p:pic>
            <p:nvPicPr>
              <p:cNvPr id="256" name="DB884385-932A-40E9-A084-18AB84900134-L0-001.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0398" y="3137665"/>
                <a:ext cx="2236038" cy="2541236"/>
              </a:xfrm>
              <a:prstGeom prst="rect">
                <a:avLst/>
              </a:prstGeom>
              <a:ln w="12700" cap="flat">
                <a:noFill/>
                <a:miter lim="400000"/>
              </a:ln>
              <a:effectLst/>
            </p:spPr>
          </p:pic>
        </p:grpSp>
        <p:grpSp>
          <p:nvGrpSpPr>
            <p:cNvPr id="261" name="Group 261"/>
            <p:cNvGrpSpPr/>
            <p:nvPr/>
          </p:nvGrpSpPr>
          <p:grpSpPr>
            <a:xfrm>
              <a:off x="9692364" y="18602"/>
              <a:ext cx="4111649" cy="5765891"/>
              <a:chOff x="0" y="0"/>
              <a:chExt cx="4111648" cy="5765889"/>
            </a:xfrm>
          </p:grpSpPr>
          <p:sp>
            <p:nvSpPr>
              <p:cNvPr id="258" name="Shape 258"/>
              <p:cNvSpPr/>
              <p:nvPr/>
            </p:nvSpPr>
            <p:spPr>
              <a:xfrm>
                <a:off x="0" y="1323091"/>
                <a:ext cx="4111649" cy="14864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lvl1pPr>
                  <a:lnSpc>
                    <a:spcPct val="120000"/>
                  </a:lnSpc>
                  <a:defRPr sz="3700">
                    <a:solidFill>
                      <a:srgbClr val="FFFFFF"/>
                    </a:solidFill>
                    <a:latin typeface="Lucida Sans"/>
                    <a:ea typeface="Lucida Sans"/>
                    <a:cs typeface="Lucida Sans"/>
                    <a:sym typeface="Lucida Sans"/>
                  </a:defRPr>
                </a:lvl1pPr>
              </a:lstStyle>
              <a:p>
                <a:r>
                  <a:rPr sz="1850"/>
                  <a:t>SAVINGS PASSED DOWN*</a:t>
                </a:r>
              </a:p>
            </p:txBody>
          </p:sp>
          <p:sp>
            <p:nvSpPr>
              <p:cNvPr id="259" name="Shape 259"/>
              <p:cNvSpPr/>
              <p:nvPr/>
            </p:nvSpPr>
            <p:spPr>
              <a:xfrm>
                <a:off x="891648" y="0"/>
                <a:ext cx="2328352" cy="14864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lvl1pPr>
                  <a:lnSpc>
                    <a:spcPct val="120000"/>
                  </a:lnSpc>
                  <a:defRPr sz="8000" b="1">
                    <a:solidFill>
                      <a:srgbClr val="D5DA2F"/>
                    </a:solidFill>
                    <a:latin typeface="+mn-lt"/>
                    <a:ea typeface="+mn-ea"/>
                    <a:cs typeface="+mn-cs"/>
                    <a:sym typeface="Helvetica"/>
                  </a:defRPr>
                </a:lvl1pPr>
              </a:lstStyle>
              <a:p>
                <a:r>
                  <a:rPr sz="4000"/>
                  <a:t>8%</a:t>
                </a:r>
              </a:p>
            </p:txBody>
          </p:sp>
          <p:pic>
            <p:nvPicPr>
              <p:cNvPr id="260" name="7B2C41CB-3711-4386-BE4D-929F4AA89CB0-L0-001.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0387" y="3015015"/>
                <a:ext cx="2750875" cy="2750875"/>
              </a:xfrm>
              <a:prstGeom prst="rect">
                <a:avLst/>
              </a:prstGeom>
              <a:ln w="12700" cap="flat">
                <a:noFill/>
                <a:miter lim="400000"/>
              </a:ln>
              <a:effectLst/>
            </p:spPr>
          </p:pic>
        </p:grpSp>
      </p:grpSp>
      <p:pic>
        <p:nvPicPr>
          <p:cNvPr id="263" name="agruppa-blanco-sin-slogan.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002427" y="-35336"/>
            <a:ext cx="1085918" cy="839118"/>
          </a:xfrm>
          <a:prstGeom prst="rect">
            <a:avLst/>
          </a:prstGeom>
          <a:ln w="12700">
            <a:miter lim="400000"/>
          </a:ln>
        </p:spPr>
      </p:pic>
      <p:sp>
        <p:nvSpPr>
          <p:cNvPr id="264" name="Shape 264"/>
          <p:cNvSpPr/>
          <p:nvPr/>
        </p:nvSpPr>
        <p:spPr>
          <a:xfrm>
            <a:off x="3176489" y="6163437"/>
            <a:ext cx="8226341" cy="517803"/>
          </a:xfrm>
          <a:prstGeom prst="rect">
            <a:avLst/>
          </a:prstGeom>
          <a:ln w="12700">
            <a:miter lim="400000"/>
          </a:ln>
          <a:extLst>
            <a:ext uri="{C572A759-6A51-4108-AA02-DFA0A04FC94B}">
              <ma14:wrappingTextBoxFlag xmlns:ma14="http://schemas.microsoft.com/office/mac/drawingml/2011/main" val="1"/>
            </a:ext>
          </a:extLst>
        </p:spPr>
        <p:txBody>
          <a:bodyPr lIns="25400" tIns="25400" rIns="25400" bIns="25400" anchor="ctr"/>
          <a:lstStyle>
            <a:lvl1pPr algn="r">
              <a:defRPr sz="2800">
                <a:solidFill>
                  <a:srgbClr val="FFFFFF"/>
                </a:solidFill>
                <a:latin typeface="+mn-lt"/>
                <a:ea typeface="+mn-ea"/>
                <a:cs typeface="+mn-cs"/>
                <a:sym typeface="Helvetica"/>
              </a:defRPr>
            </a:lvl1pPr>
          </a:lstStyle>
          <a:p>
            <a:r>
              <a:rPr sz="1400"/>
              <a:t>* Savings on produce alone to the mom-and-pop shops, who then set their prices individually. Additional savings from lower time and money spent on transportation (total of around 15% savings).</a:t>
            </a:r>
          </a:p>
        </p:txBody>
      </p:sp>
    </p:spTree>
    <p:extLst>
      <p:ext uri="{BB962C8B-B14F-4D97-AF65-F5344CB8AC3E}">
        <p14:creationId xmlns:p14="http://schemas.microsoft.com/office/powerpoint/2010/main" val="391650006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 name="pasted-image.png"/>
          <p:cNvPicPr>
            <a:picLocks noChangeAspect="1"/>
          </p:cNvPicPr>
          <p:nvPr/>
        </p:nvPicPr>
        <p:blipFill>
          <a:blip r:embed="rId2" cstate="email">
            <a:alphaModFix amt="44000"/>
            <a:extLst>
              <a:ext uri="{28A0092B-C50C-407E-A947-70E740481C1C}">
                <a14:useLocalDpi xmlns:a14="http://schemas.microsoft.com/office/drawing/2010/main"/>
              </a:ext>
            </a:extLst>
          </a:blip>
          <a:srcRect/>
          <a:stretch>
            <a:fillRect/>
          </a:stretch>
        </p:blipFill>
        <p:spPr>
          <a:xfrm>
            <a:off x="-138014" y="-158850"/>
            <a:ext cx="12468105" cy="7175625"/>
          </a:xfrm>
          <a:prstGeom prst="rect">
            <a:avLst/>
          </a:prstGeom>
          <a:ln w="12700">
            <a:miter lim="400000"/>
          </a:ln>
        </p:spPr>
      </p:pic>
      <p:grpSp>
        <p:nvGrpSpPr>
          <p:cNvPr id="269" name="Group 269"/>
          <p:cNvGrpSpPr/>
          <p:nvPr/>
        </p:nvGrpSpPr>
        <p:grpSpPr>
          <a:xfrm>
            <a:off x="1390580" y="4122255"/>
            <a:ext cx="9812564" cy="2492667"/>
            <a:chOff x="-11955630" y="5858259"/>
            <a:chExt cx="19625126" cy="4985333"/>
          </a:xfrm>
        </p:grpSpPr>
        <p:sp>
          <p:nvSpPr>
            <p:cNvPr id="267" name="Shape 267"/>
            <p:cNvSpPr/>
            <p:nvPr/>
          </p:nvSpPr>
          <p:spPr>
            <a:xfrm>
              <a:off x="-11955631" y="5858259"/>
              <a:ext cx="19625127" cy="4985334"/>
            </a:xfrm>
            <a:prstGeom prst="rect">
              <a:avLst/>
            </a:prstGeom>
            <a:solidFill>
              <a:srgbClr val="535353">
                <a:alpha val="80000"/>
              </a:srgbClr>
            </a:solidFill>
            <a:ln w="12700" cap="flat">
              <a:noFill/>
              <a:miter lim="400000"/>
            </a:ln>
            <a:effectLst/>
          </p:spPr>
          <p:txBody>
            <a:bodyPr wrap="square" lIns="25400" tIns="25400" rIns="25400" bIns="25400" numCol="1" anchor="ctr">
              <a:noAutofit/>
            </a:bodyPr>
            <a:lstStyle/>
            <a:p>
              <a:pPr>
                <a:defRPr sz="4200">
                  <a:solidFill>
                    <a:srgbClr val="FFFFFF"/>
                  </a:solidFill>
                  <a:latin typeface="+mn-lt"/>
                  <a:ea typeface="+mn-ea"/>
                  <a:cs typeface="+mn-cs"/>
                  <a:sym typeface="Helvetica"/>
                </a:defRPr>
              </a:pPr>
              <a:endParaRPr sz="2100"/>
            </a:p>
          </p:txBody>
        </p:sp>
        <p:sp>
          <p:nvSpPr>
            <p:cNvPr id="268" name="Shape 268"/>
            <p:cNvSpPr/>
            <p:nvPr/>
          </p:nvSpPr>
          <p:spPr>
            <a:xfrm>
              <a:off x="-11922218" y="5921745"/>
              <a:ext cx="11257266" cy="45926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p>
              <a:pPr algn="l">
                <a:defRPr sz="1800">
                  <a:solidFill>
                    <a:srgbClr val="D5DA2F"/>
                  </a:solidFill>
                  <a:latin typeface="Gill Sans SemiBold"/>
                  <a:ea typeface="Gill Sans SemiBold"/>
                  <a:cs typeface="Gill Sans SemiBold"/>
                  <a:sym typeface="Gill Sans SemiBold"/>
                </a:defRPr>
              </a:pPr>
              <a:r>
                <a:rPr sz="1600" spc="20">
                  <a:uFill>
                    <a:solidFill>
                      <a:srgbClr val="F1F1F1"/>
                    </a:solidFill>
                  </a:uFill>
                </a:rPr>
                <a:t>THEORY OF CHANGE</a:t>
              </a:r>
            </a:p>
            <a:p>
              <a:pPr>
                <a:defRPr sz="1800">
                  <a:solidFill>
                    <a:srgbClr val="FFFFFF"/>
                  </a:solidFill>
                </a:defRPr>
              </a:pPr>
              <a:endParaRPr sz="1600" spc="20">
                <a:uFill>
                  <a:solidFill>
                    <a:srgbClr val="F1F1F1"/>
                  </a:solidFill>
                </a:uFill>
              </a:endParaRPr>
            </a:p>
            <a:p>
              <a:pPr algn="l">
                <a:defRPr sz="1800">
                  <a:solidFill>
                    <a:srgbClr val="FFFFFF"/>
                  </a:solidFill>
                </a:defRPr>
              </a:pPr>
              <a:r>
                <a:rPr sz="1600" b="1" spc="20">
                  <a:uFill>
                    <a:solidFill>
                      <a:srgbClr val="F1F1F1"/>
                    </a:solidFill>
                  </a:uFill>
                </a:rPr>
                <a:t>Input: </a:t>
              </a:r>
              <a:r>
                <a:rPr sz="1600" spc="20">
                  <a:uFill>
                    <a:solidFill>
                      <a:srgbClr val="F1F1F1"/>
                    </a:solidFill>
                  </a:uFill>
                </a:rPr>
                <a:t>cost savings (no transport + lower prices)</a:t>
              </a:r>
            </a:p>
            <a:p>
              <a:pPr algn="l">
                <a:defRPr sz="1800">
                  <a:solidFill>
                    <a:srgbClr val="FFFFFF"/>
                  </a:solidFill>
                </a:defRPr>
              </a:pPr>
              <a:endParaRPr sz="1600" spc="20">
                <a:uFill>
                  <a:solidFill>
                    <a:srgbClr val="F1F1F1"/>
                  </a:solidFill>
                </a:uFill>
              </a:endParaRPr>
            </a:p>
            <a:p>
              <a:pPr algn="l">
                <a:defRPr sz="1800">
                  <a:solidFill>
                    <a:srgbClr val="FFFFFF"/>
                  </a:solidFill>
                </a:defRPr>
              </a:pPr>
              <a:r>
                <a:rPr sz="1600" b="1" spc="20">
                  <a:uFill>
                    <a:solidFill>
                      <a:srgbClr val="F1F1F1"/>
                    </a:solidFill>
                  </a:uFill>
                </a:rPr>
                <a:t>Output: </a:t>
              </a:r>
              <a:r>
                <a:rPr sz="1600" spc="20">
                  <a:uFill>
                    <a:solidFill>
                      <a:srgbClr val="F1F1F1"/>
                    </a:solidFill>
                  </a:uFill>
                </a:rPr>
                <a:t>higher income potential</a:t>
              </a:r>
            </a:p>
            <a:p>
              <a:pPr algn="l">
                <a:defRPr sz="1800">
                  <a:solidFill>
                    <a:srgbClr val="FFFFFF"/>
                  </a:solidFill>
                </a:defRPr>
              </a:pPr>
              <a:endParaRPr sz="1600" spc="20">
                <a:uFill>
                  <a:solidFill>
                    <a:srgbClr val="F1F1F1"/>
                  </a:solidFill>
                </a:uFill>
              </a:endParaRPr>
            </a:p>
            <a:p>
              <a:pPr algn="l">
                <a:defRPr sz="1800">
                  <a:solidFill>
                    <a:srgbClr val="FFFFFF"/>
                  </a:solidFill>
                </a:defRPr>
              </a:pPr>
              <a:r>
                <a:rPr sz="1600" b="1" spc="20">
                  <a:uFill>
                    <a:solidFill>
                      <a:srgbClr val="F1F1F1"/>
                    </a:solidFill>
                  </a:uFill>
                </a:rPr>
                <a:t>Outcome:</a:t>
              </a:r>
              <a:r>
                <a:rPr sz="1600" spc="20">
                  <a:uFill>
                    <a:solidFill>
                      <a:srgbClr val="F1F1F1"/>
                    </a:solidFill>
                  </a:uFill>
                </a:rPr>
                <a:t> increased vendors’ sales &amp; lower consumer prices</a:t>
              </a:r>
            </a:p>
            <a:p>
              <a:pPr algn="l">
                <a:defRPr sz="1800">
                  <a:solidFill>
                    <a:srgbClr val="FFFFFF"/>
                  </a:solidFill>
                </a:defRPr>
              </a:pPr>
              <a:endParaRPr sz="1600" spc="20">
                <a:uFill>
                  <a:solidFill>
                    <a:srgbClr val="F1F1F1"/>
                  </a:solidFill>
                </a:uFill>
              </a:endParaRPr>
            </a:p>
            <a:p>
              <a:pPr algn="l">
                <a:defRPr sz="1800">
                  <a:solidFill>
                    <a:srgbClr val="FFFFFF"/>
                  </a:solidFill>
                </a:defRPr>
              </a:pPr>
              <a:r>
                <a:rPr sz="1600" b="1" spc="20">
                  <a:uFill>
                    <a:solidFill>
                      <a:srgbClr val="F1F1F1"/>
                    </a:solidFill>
                  </a:uFill>
                </a:rPr>
                <a:t>Impact: </a:t>
              </a:r>
              <a:r>
                <a:rPr sz="1600" spc="20">
                  <a:uFill>
                    <a:solidFill>
                      <a:srgbClr val="F1F1F1"/>
                    </a:solidFill>
                  </a:uFill>
                </a:rPr>
                <a:t>increased vendors’ livelihoods &amp; contribution to food security for everyone</a:t>
              </a:r>
            </a:p>
          </p:txBody>
        </p:sp>
      </p:grpSp>
      <p:sp>
        <p:nvSpPr>
          <p:cNvPr id="270" name="Shape 270"/>
          <p:cNvSpPr/>
          <p:nvPr/>
        </p:nvSpPr>
        <p:spPr>
          <a:xfrm>
            <a:off x="0" y="482600"/>
            <a:ext cx="12192000" cy="469359"/>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spAutoFit/>
          </a:bodyPr>
          <a:lstStyle>
            <a:lvl1pPr defTabSz="1816100">
              <a:defRPr sz="5600" spc="1400">
                <a:solidFill>
                  <a:srgbClr val="FFFFFE"/>
                </a:solidFill>
                <a:uFill>
                  <a:solidFill>
                    <a:srgbClr val="F1F1F1"/>
                  </a:solidFill>
                </a:uFill>
                <a:latin typeface="Lucida Sans"/>
                <a:ea typeface="Lucida Sans"/>
                <a:cs typeface="Lucida Sans"/>
                <a:sym typeface="Lucida Sans"/>
              </a:defRPr>
            </a:lvl1pPr>
          </a:lstStyle>
          <a:p>
            <a:r>
              <a:rPr sz="2800"/>
              <a:t>SOCIAL IMPACT</a:t>
            </a:r>
          </a:p>
        </p:txBody>
      </p:sp>
      <p:sp>
        <p:nvSpPr>
          <p:cNvPr id="271" name="Shape 271"/>
          <p:cNvSpPr/>
          <p:nvPr/>
        </p:nvSpPr>
        <p:spPr>
          <a:xfrm>
            <a:off x="7236444" y="4109239"/>
            <a:ext cx="3951029" cy="2518700"/>
          </a:xfrm>
          <a:prstGeom prst="rect">
            <a:avLst/>
          </a:prstGeom>
          <a:solidFill>
            <a:srgbClr val="FFFFFF"/>
          </a:solidFill>
          <a:ln w="12700">
            <a:miter lim="400000"/>
          </a:ln>
        </p:spPr>
        <p:txBody>
          <a:bodyPr lIns="25400" tIns="25400" rIns="25400" bIns="25400" anchor="ctr"/>
          <a:lstStyle/>
          <a:p>
            <a:endParaRPr sz="900"/>
          </a:p>
        </p:txBody>
      </p:sp>
      <p:grpSp>
        <p:nvGrpSpPr>
          <p:cNvPr id="294" name="Group 294"/>
          <p:cNvGrpSpPr/>
          <p:nvPr/>
        </p:nvGrpSpPr>
        <p:grpSpPr>
          <a:xfrm>
            <a:off x="2700320" y="1315934"/>
            <a:ext cx="6812287" cy="2307106"/>
            <a:chOff x="0" y="0"/>
            <a:chExt cx="13624573" cy="4614210"/>
          </a:xfrm>
        </p:grpSpPr>
        <p:sp>
          <p:nvSpPr>
            <p:cNvPr id="272" name="Shape 272"/>
            <p:cNvSpPr/>
            <p:nvPr/>
          </p:nvSpPr>
          <p:spPr>
            <a:xfrm>
              <a:off x="0" y="0"/>
              <a:ext cx="13624574" cy="4614211"/>
            </a:xfrm>
            <a:prstGeom prst="rect">
              <a:avLst/>
            </a:prstGeom>
            <a:solidFill>
              <a:srgbClr val="535353">
                <a:alpha val="71000"/>
              </a:srgbClr>
            </a:solidFill>
            <a:ln w="12700" cap="flat">
              <a:noFill/>
              <a:miter lim="400000"/>
            </a:ln>
            <a:effectLst/>
          </p:spPr>
          <p:txBody>
            <a:bodyPr wrap="square" lIns="25400" tIns="25400" rIns="25400" bIns="25400" numCol="1" anchor="ctr">
              <a:noAutofit/>
            </a:bodyPr>
            <a:lstStyle/>
            <a:p>
              <a:pPr>
                <a:defRPr>
                  <a:solidFill>
                    <a:srgbClr val="FFFFFF"/>
                  </a:solidFill>
                </a:defRPr>
              </a:pPr>
              <a:endParaRPr sz="900"/>
            </a:p>
          </p:txBody>
        </p:sp>
        <p:grpSp>
          <p:nvGrpSpPr>
            <p:cNvPr id="277" name="Group 277"/>
            <p:cNvGrpSpPr/>
            <p:nvPr/>
          </p:nvGrpSpPr>
          <p:grpSpPr>
            <a:xfrm>
              <a:off x="44496" y="20463"/>
              <a:ext cx="2853270" cy="4387414"/>
              <a:chOff x="0" y="0"/>
              <a:chExt cx="2853269" cy="4387413"/>
            </a:xfrm>
          </p:grpSpPr>
          <p:grpSp>
            <p:nvGrpSpPr>
              <p:cNvPr id="275" name="Group 275"/>
              <p:cNvGrpSpPr/>
              <p:nvPr/>
            </p:nvGrpSpPr>
            <p:grpSpPr>
              <a:xfrm>
                <a:off x="-1" y="-1"/>
                <a:ext cx="2853271" cy="2612416"/>
                <a:chOff x="0" y="0"/>
                <a:chExt cx="2853269" cy="2612414"/>
              </a:xfrm>
            </p:grpSpPr>
            <p:sp>
              <p:nvSpPr>
                <p:cNvPr id="273" name="Shape 273"/>
                <p:cNvSpPr/>
                <p:nvPr/>
              </p:nvSpPr>
              <p:spPr>
                <a:xfrm>
                  <a:off x="877055" y="0"/>
                  <a:ext cx="1099159" cy="16636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2860" tIns="22860" rIns="22860" bIns="22860" numCol="1" anchor="t">
                  <a:noAutofit/>
                </a:bodyPr>
                <a:lstStyle>
                  <a:lvl1pPr>
                    <a:defRPr sz="8000" b="1">
                      <a:solidFill>
                        <a:srgbClr val="D5DA2F"/>
                      </a:solidFill>
                      <a:latin typeface="+mn-lt"/>
                      <a:ea typeface="+mn-ea"/>
                      <a:cs typeface="+mn-cs"/>
                      <a:sym typeface="Helvetica"/>
                    </a:defRPr>
                  </a:lvl1pPr>
                </a:lstStyle>
                <a:p>
                  <a:r>
                    <a:rPr sz="4000"/>
                    <a:t>1</a:t>
                  </a:r>
                </a:p>
              </p:txBody>
            </p:sp>
            <p:sp>
              <p:nvSpPr>
                <p:cNvPr id="274" name="Shape 274"/>
                <p:cNvSpPr/>
                <p:nvPr/>
              </p:nvSpPr>
              <p:spPr>
                <a:xfrm>
                  <a:off x="0" y="1047722"/>
                  <a:ext cx="2853270" cy="15646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lvl1pPr>
                    <a:defRPr sz="3000" b="1">
                      <a:solidFill>
                        <a:srgbClr val="D5DA2F"/>
                      </a:solidFill>
                      <a:latin typeface="+mn-lt"/>
                      <a:ea typeface="+mn-ea"/>
                      <a:cs typeface="+mn-cs"/>
                      <a:sym typeface="Helvetica"/>
                    </a:defRPr>
                  </a:lvl1pPr>
                </a:lstStyle>
                <a:p>
                  <a:r>
                    <a:rPr sz="1500"/>
                    <a:t>AGRUPPA WAREHOUSE</a:t>
                  </a:r>
                </a:p>
              </p:txBody>
            </p:sp>
          </p:grpSp>
          <p:pic>
            <p:nvPicPr>
              <p:cNvPr id="276" name="5766421E-9687-4B7E-B4EC-8B0F70F29DD1-L0-00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533" y="2638714"/>
                <a:ext cx="2014203" cy="1748700"/>
              </a:xfrm>
              <a:prstGeom prst="rect">
                <a:avLst/>
              </a:prstGeom>
              <a:ln w="12700" cap="flat">
                <a:noFill/>
                <a:miter lim="400000"/>
              </a:ln>
              <a:effectLst/>
            </p:spPr>
          </p:pic>
        </p:grpSp>
        <p:grpSp>
          <p:nvGrpSpPr>
            <p:cNvPr id="280" name="Group 280"/>
            <p:cNvGrpSpPr/>
            <p:nvPr/>
          </p:nvGrpSpPr>
          <p:grpSpPr>
            <a:xfrm>
              <a:off x="3349736" y="1746534"/>
              <a:ext cx="910974" cy="730610"/>
              <a:chOff x="0" y="0"/>
              <a:chExt cx="910973" cy="730609"/>
            </a:xfrm>
          </p:grpSpPr>
          <p:sp>
            <p:nvSpPr>
              <p:cNvPr id="278" name="Shape 278"/>
              <p:cNvSpPr/>
              <p:nvPr/>
            </p:nvSpPr>
            <p:spPr>
              <a:xfrm>
                <a:off x="0" y="0"/>
                <a:ext cx="910974" cy="310505"/>
              </a:xfrm>
              <a:prstGeom prst="rect">
                <a:avLst/>
              </a:prstGeom>
              <a:solidFill>
                <a:srgbClr val="535353">
                  <a:alpha val="79000"/>
                </a:srgbClr>
              </a:solidFill>
              <a:ln w="12700" cap="flat">
                <a:noFill/>
                <a:miter lim="400000"/>
              </a:ln>
              <a:effectLst/>
            </p:spPr>
            <p:txBody>
              <a:bodyPr wrap="square" lIns="25400" tIns="25400" rIns="25400" bIns="25400" numCol="1" anchor="ctr">
                <a:noAutofit/>
              </a:bodyPr>
              <a:lstStyle/>
              <a:p>
                <a:pPr>
                  <a:defRPr>
                    <a:solidFill>
                      <a:srgbClr val="FFFFFF"/>
                    </a:solidFill>
                  </a:defRPr>
                </a:pPr>
                <a:endParaRPr sz="900"/>
              </a:p>
            </p:txBody>
          </p:sp>
          <p:sp>
            <p:nvSpPr>
              <p:cNvPr id="279" name="Shape 279"/>
              <p:cNvSpPr/>
              <p:nvPr/>
            </p:nvSpPr>
            <p:spPr>
              <a:xfrm>
                <a:off x="0" y="420104"/>
                <a:ext cx="910974" cy="310506"/>
              </a:xfrm>
              <a:prstGeom prst="rect">
                <a:avLst/>
              </a:prstGeom>
              <a:solidFill>
                <a:srgbClr val="535353">
                  <a:alpha val="79000"/>
                </a:srgbClr>
              </a:solidFill>
              <a:ln w="12700" cap="flat">
                <a:noFill/>
                <a:miter lim="400000"/>
              </a:ln>
              <a:effectLst/>
            </p:spPr>
            <p:txBody>
              <a:bodyPr wrap="square" lIns="25400" tIns="25400" rIns="25400" bIns="25400" numCol="1" anchor="ctr">
                <a:noAutofit/>
              </a:bodyPr>
              <a:lstStyle/>
              <a:p>
                <a:pPr>
                  <a:defRPr>
                    <a:solidFill>
                      <a:srgbClr val="FFFFFF"/>
                    </a:solidFill>
                  </a:defRPr>
                </a:pPr>
                <a:endParaRPr sz="900"/>
              </a:p>
            </p:txBody>
          </p:sp>
        </p:grpSp>
        <p:grpSp>
          <p:nvGrpSpPr>
            <p:cNvPr id="285" name="Group 285"/>
            <p:cNvGrpSpPr/>
            <p:nvPr/>
          </p:nvGrpSpPr>
          <p:grpSpPr>
            <a:xfrm>
              <a:off x="4712680" y="114253"/>
              <a:ext cx="2853270" cy="4293624"/>
              <a:chOff x="0" y="0"/>
              <a:chExt cx="2853269" cy="4293622"/>
            </a:xfrm>
          </p:grpSpPr>
          <p:grpSp>
            <p:nvGrpSpPr>
              <p:cNvPr id="283" name="Group 283"/>
              <p:cNvGrpSpPr/>
              <p:nvPr/>
            </p:nvGrpSpPr>
            <p:grpSpPr>
              <a:xfrm>
                <a:off x="-1" y="0"/>
                <a:ext cx="2853271" cy="2612415"/>
                <a:chOff x="0" y="0"/>
                <a:chExt cx="2853269" cy="2612414"/>
              </a:xfrm>
            </p:grpSpPr>
            <p:sp>
              <p:nvSpPr>
                <p:cNvPr id="281" name="Shape 281"/>
                <p:cNvSpPr/>
                <p:nvPr/>
              </p:nvSpPr>
              <p:spPr>
                <a:xfrm>
                  <a:off x="392892" y="0"/>
                  <a:ext cx="2067485" cy="12655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2860" tIns="22860" rIns="22860" bIns="22860" numCol="1" anchor="t">
                  <a:noAutofit/>
                </a:bodyPr>
                <a:lstStyle>
                  <a:lvl1pPr>
                    <a:defRPr sz="8000" b="1">
                      <a:solidFill>
                        <a:srgbClr val="D5DA2F"/>
                      </a:solidFill>
                      <a:latin typeface="+mn-lt"/>
                      <a:ea typeface="+mn-ea"/>
                      <a:cs typeface="+mn-cs"/>
                      <a:sym typeface="Helvetica"/>
                    </a:defRPr>
                  </a:lvl1pPr>
                </a:lstStyle>
                <a:p>
                  <a:r>
                    <a:rPr sz="4000"/>
                    <a:t>700</a:t>
                  </a:r>
                </a:p>
              </p:txBody>
            </p:sp>
            <p:sp>
              <p:nvSpPr>
                <p:cNvPr id="282" name="Shape 282"/>
                <p:cNvSpPr/>
                <p:nvPr/>
              </p:nvSpPr>
              <p:spPr>
                <a:xfrm>
                  <a:off x="0" y="1047722"/>
                  <a:ext cx="2853270" cy="15646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lvl1pPr>
                    <a:defRPr sz="3000" b="1">
                      <a:solidFill>
                        <a:srgbClr val="D5DA2F"/>
                      </a:solidFill>
                      <a:latin typeface="+mn-lt"/>
                      <a:ea typeface="+mn-ea"/>
                      <a:cs typeface="+mn-cs"/>
                      <a:sym typeface="Helvetica"/>
                    </a:defRPr>
                  </a:lvl1pPr>
                </a:lstStyle>
                <a:p>
                  <a:r>
                    <a:rPr sz="1500"/>
                    <a:t>MOM-AND-POP SHOPS</a:t>
                  </a:r>
                </a:p>
              </p:txBody>
            </p:sp>
          </p:grpSp>
          <p:pic>
            <p:nvPicPr>
              <p:cNvPr id="284" name="17F97273-F5BE-4C82-832B-A16AE5E5D7A5-L0-001.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2217" y="2479634"/>
                <a:ext cx="2088835" cy="1813989"/>
              </a:xfrm>
              <a:prstGeom prst="rect">
                <a:avLst/>
              </a:prstGeom>
              <a:ln w="12700" cap="flat">
                <a:noFill/>
                <a:miter lim="400000"/>
              </a:ln>
              <a:effectLst/>
            </p:spPr>
          </p:pic>
        </p:grpSp>
        <p:grpSp>
          <p:nvGrpSpPr>
            <p:cNvPr id="288" name="Group 288"/>
            <p:cNvGrpSpPr/>
            <p:nvPr/>
          </p:nvGrpSpPr>
          <p:grpSpPr>
            <a:xfrm>
              <a:off x="8017920" y="1746534"/>
              <a:ext cx="910974" cy="730610"/>
              <a:chOff x="0" y="0"/>
              <a:chExt cx="910973" cy="730609"/>
            </a:xfrm>
          </p:grpSpPr>
          <p:sp>
            <p:nvSpPr>
              <p:cNvPr id="286" name="Shape 286"/>
              <p:cNvSpPr/>
              <p:nvPr/>
            </p:nvSpPr>
            <p:spPr>
              <a:xfrm>
                <a:off x="0" y="0"/>
                <a:ext cx="910974" cy="310505"/>
              </a:xfrm>
              <a:prstGeom prst="rect">
                <a:avLst/>
              </a:prstGeom>
              <a:solidFill>
                <a:srgbClr val="535353">
                  <a:alpha val="79000"/>
                </a:srgbClr>
              </a:solidFill>
              <a:ln w="12700" cap="flat">
                <a:noFill/>
                <a:miter lim="400000"/>
              </a:ln>
              <a:effectLst/>
            </p:spPr>
            <p:txBody>
              <a:bodyPr wrap="square" lIns="25400" tIns="25400" rIns="25400" bIns="25400" numCol="1" anchor="ctr">
                <a:noAutofit/>
              </a:bodyPr>
              <a:lstStyle/>
              <a:p>
                <a:pPr>
                  <a:defRPr>
                    <a:solidFill>
                      <a:srgbClr val="FFFFFF"/>
                    </a:solidFill>
                  </a:defRPr>
                </a:pPr>
                <a:endParaRPr sz="900"/>
              </a:p>
            </p:txBody>
          </p:sp>
          <p:sp>
            <p:nvSpPr>
              <p:cNvPr id="287" name="Shape 287"/>
              <p:cNvSpPr/>
              <p:nvPr/>
            </p:nvSpPr>
            <p:spPr>
              <a:xfrm>
                <a:off x="0" y="420104"/>
                <a:ext cx="910974" cy="310506"/>
              </a:xfrm>
              <a:prstGeom prst="rect">
                <a:avLst/>
              </a:prstGeom>
              <a:solidFill>
                <a:srgbClr val="535353">
                  <a:alpha val="79000"/>
                </a:srgbClr>
              </a:solidFill>
              <a:ln w="12700" cap="flat">
                <a:noFill/>
                <a:miter lim="400000"/>
              </a:ln>
              <a:effectLst/>
            </p:spPr>
            <p:txBody>
              <a:bodyPr wrap="square" lIns="25400" tIns="25400" rIns="25400" bIns="25400" numCol="1" anchor="ctr">
                <a:noAutofit/>
              </a:bodyPr>
              <a:lstStyle/>
              <a:p>
                <a:pPr>
                  <a:defRPr>
                    <a:solidFill>
                      <a:srgbClr val="FFFFFF"/>
                    </a:solidFill>
                  </a:defRPr>
                </a:pPr>
                <a:endParaRPr sz="900"/>
              </a:p>
            </p:txBody>
          </p:sp>
        </p:grpSp>
        <p:grpSp>
          <p:nvGrpSpPr>
            <p:cNvPr id="293" name="Group 293"/>
            <p:cNvGrpSpPr/>
            <p:nvPr/>
          </p:nvGrpSpPr>
          <p:grpSpPr>
            <a:xfrm>
              <a:off x="9380864" y="110517"/>
              <a:ext cx="3827427" cy="4153102"/>
              <a:chOff x="0" y="0"/>
              <a:chExt cx="3827425" cy="4153101"/>
            </a:xfrm>
          </p:grpSpPr>
          <p:grpSp>
            <p:nvGrpSpPr>
              <p:cNvPr id="291" name="Group 291"/>
              <p:cNvGrpSpPr/>
              <p:nvPr/>
            </p:nvGrpSpPr>
            <p:grpSpPr>
              <a:xfrm>
                <a:off x="0" y="-1"/>
                <a:ext cx="3827426" cy="2469846"/>
                <a:chOff x="-537568" y="750138"/>
                <a:chExt cx="3827425" cy="2469844"/>
              </a:xfrm>
            </p:grpSpPr>
            <p:sp>
              <p:nvSpPr>
                <p:cNvPr id="289" name="Shape 289"/>
                <p:cNvSpPr/>
                <p:nvPr/>
              </p:nvSpPr>
              <p:spPr>
                <a:xfrm>
                  <a:off x="-537569" y="750138"/>
                  <a:ext cx="3827427" cy="122228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2860" tIns="22860" rIns="22860" bIns="22860" numCol="1" anchor="t">
                  <a:noAutofit/>
                </a:bodyPr>
                <a:lstStyle>
                  <a:lvl1pPr>
                    <a:defRPr sz="8000" b="1">
                      <a:solidFill>
                        <a:srgbClr val="D5DA2F"/>
                      </a:solidFill>
                      <a:latin typeface="+mn-lt"/>
                      <a:ea typeface="+mn-ea"/>
                      <a:cs typeface="+mn-cs"/>
                      <a:sym typeface="Helvetica"/>
                    </a:defRPr>
                  </a:lvl1pPr>
                </a:lstStyle>
                <a:p>
                  <a:r>
                    <a:rPr sz="4000"/>
                    <a:t>70,000</a:t>
                  </a:r>
                </a:p>
              </p:txBody>
            </p:sp>
            <p:sp>
              <p:nvSpPr>
                <p:cNvPr id="290" name="Shape 290"/>
                <p:cNvSpPr/>
                <p:nvPr/>
              </p:nvSpPr>
              <p:spPr>
                <a:xfrm>
                  <a:off x="-50491" y="1987082"/>
                  <a:ext cx="2853270" cy="1232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lvl1pPr>
                    <a:defRPr sz="3000" b="1">
                      <a:solidFill>
                        <a:srgbClr val="D5DA2F"/>
                      </a:solidFill>
                      <a:latin typeface="+mn-lt"/>
                      <a:ea typeface="+mn-ea"/>
                      <a:cs typeface="+mn-cs"/>
                      <a:sym typeface="Helvetica"/>
                    </a:defRPr>
                  </a:lvl1pPr>
                </a:lstStyle>
                <a:p>
                  <a:r>
                    <a:rPr sz="1500"/>
                    <a:t>END CONSUMERS</a:t>
                  </a:r>
                </a:p>
              </p:txBody>
            </p:sp>
          </p:grpSp>
          <p:pic>
            <p:nvPicPr>
              <p:cNvPr id="292" name="9BFABB0E-A03B-4F89-A846-E855ABE38F8D-L0-001.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9569" y="2617163"/>
                <a:ext cx="1768287" cy="1535939"/>
              </a:xfrm>
              <a:prstGeom prst="rect">
                <a:avLst/>
              </a:prstGeom>
              <a:ln w="12700" cap="flat">
                <a:noFill/>
                <a:miter lim="400000"/>
              </a:ln>
              <a:effectLst/>
            </p:spPr>
          </p:pic>
        </p:grpSp>
      </p:grpSp>
      <p:pic>
        <p:nvPicPr>
          <p:cNvPr id="295" name="agruppa-blanco-sin-slogan.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02427" y="-35336"/>
            <a:ext cx="1085918" cy="839118"/>
          </a:xfrm>
          <a:prstGeom prst="rect">
            <a:avLst/>
          </a:prstGeom>
          <a:ln w="12700">
            <a:miter lim="400000"/>
          </a:ln>
        </p:spPr>
      </p:pic>
      <p:pic>
        <p:nvPicPr>
          <p:cNvPr id="296" name="pasted-image.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7368734" y="4744106"/>
            <a:ext cx="1617724" cy="1248883"/>
          </a:xfrm>
          <a:prstGeom prst="rect">
            <a:avLst/>
          </a:prstGeom>
          <a:ln w="12700">
            <a:miter lim="400000"/>
          </a:ln>
        </p:spPr>
      </p:pic>
      <p:pic>
        <p:nvPicPr>
          <p:cNvPr id="297" name="B8AE7560-EE61-4462-AD0B-C3B5A3B70450-L0-001.jpe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007398" y="4890149"/>
            <a:ext cx="2047785" cy="956880"/>
          </a:xfrm>
          <a:prstGeom prst="rect">
            <a:avLst/>
          </a:prstGeom>
          <a:ln w="12700">
            <a:miter lim="400000"/>
          </a:ln>
        </p:spPr>
      </p:pic>
    </p:spTree>
    <p:extLst>
      <p:ext uri="{BB962C8B-B14F-4D97-AF65-F5344CB8AC3E}">
        <p14:creationId xmlns:p14="http://schemas.microsoft.com/office/powerpoint/2010/main" val="759152182"/>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0144" y="313867"/>
            <a:ext cx="11606784" cy="1077218"/>
          </a:xfrm>
          <a:prstGeom prst="rect">
            <a:avLst/>
          </a:prstGeom>
        </p:spPr>
        <p:txBody>
          <a:bodyPr wrap="square">
            <a:spAutoFit/>
          </a:bodyPr>
          <a:lstStyle/>
          <a:p>
            <a:r>
              <a:rPr lang="en-US" sz="3200" b="1" dirty="0"/>
              <a:t>Using Technology to Improve </a:t>
            </a:r>
            <a:r>
              <a:rPr lang="en-US" sz="3200" b="1" dirty="0" smtClean="0"/>
              <a:t>Micro-entrepreneurs</a:t>
            </a:r>
            <a:r>
              <a:rPr lang="en-US" sz="3200" b="1" dirty="0"/>
              <a:t>’ Supply Chain in Colombia</a:t>
            </a:r>
          </a:p>
        </p:txBody>
      </p:sp>
      <p:sp>
        <p:nvSpPr>
          <p:cNvPr id="3" name="Rectangle 2"/>
          <p:cNvSpPr/>
          <p:nvPr/>
        </p:nvSpPr>
        <p:spPr>
          <a:xfrm>
            <a:off x="390144" y="1329530"/>
            <a:ext cx="5675693" cy="707886"/>
          </a:xfrm>
          <a:prstGeom prst="rect">
            <a:avLst/>
          </a:prstGeom>
        </p:spPr>
        <p:txBody>
          <a:bodyPr wrap="square">
            <a:spAutoFit/>
          </a:bodyPr>
          <a:lstStyle/>
          <a:p>
            <a:r>
              <a:rPr lang="en-US" sz="2000" i="0" dirty="0" smtClean="0">
                <a:solidFill>
                  <a:srgbClr val="000000"/>
                </a:solidFill>
                <a:effectLst/>
                <a:latin typeface="Open Sans Condensed"/>
              </a:rPr>
              <a:t>Principal Investigators: David McKenzie and Leonardo </a:t>
            </a:r>
            <a:r>
              <a:rPr lang="en-US" sz="2000" i="0" dirty="0" err="1" smtClean="0">
                <a:solidFill>
                  <a:srgbClr val="000000"/>
                </a:solidFill>
                <a:effectLst/>
                <a:latin typeface="Open Sans Condensed"/>
              </a:rPr>
              <a:t>Iacovone</a:t>
            </a:r>
            <a:r>
              <a:rPr lang="en-US" sz="2000" i="0" dirty="0" smtClean="0">
                <a:solidFill>
                  <a:srgbClr val="000000"/>
                </a:solidFill>
                <a:effectLst/>
                <a:latin typeface="Open Sans Condensed"/>
              </a:rPr>
              <a:t>, World Bank </a:t>
            </a:r>
            <a:endParaRPr lang="en-US" sz="2000" i="0" dirty="0">
              <a:solidFill>
                <a:srgbClr val="000000"/>
              </a:solidFill>
              <a:effectLst/>
              <a:latin typeface="Open Sans Condensed"/>
            </a:endParaRPr>
          </a:p>
        </p:txBody>
      </p:sp>
      <p:sp>
        <p:nvSpPr>
          <p:cNvPr id="4" name="Rectangle 3"/>
          <p:cNvSpPr/>
          <p:nvPr/>
        </p:nvSpPr>
        <p:spPr>
          <a:xfrm>
            <a:off x="390144" y="2177116"/>
            <a:ext cx="5675693" cy="707886"/>
          </a:xfrm>
          <a:prstGeom prst="rect">
            <a:avLst/>
          </a:prstGeom>
        </p:spPr>
        <p:txBody>
          <a:bodyPr wrap="square">
            <a:spAutoFit/>
          </a:bodyPr>
          <a:lstStyle/>
          <a:p>
            <a:r>
              <a:rPr lang="en-US" sz="2000" i="0" dirty="0" smtClean="0">
                <a:solidFill>
                  <a:srgbClr val="000000"/>
                </a:solidFill>
                <a:effectLst/>
                <a:latin typeface="Open Sans Condensed"/>
              </a:rPr>
              <a:t>Randomized evaluation </a:t>
            </a:r>
            <a:r>
              <a:rPr lang="en-US" sz="2000" dirty="0" smtClean="0">
                <a:solidFill>
                  <a:srgbClr val="000000"/>
                </a:solidFill>
                <a:latin typeface="Open Sans Condensed"/>
              </a:rPr>
              <a:t>of approximately 1,800 vendors in low-income neighborhoods in Bogotá</a:t>
            </a:r>
            <a:endParaRPr lang="en-US" sz="2000" i="0" dirty="0">
              <a:solidFill>
                <a:srgbClr val="000000"/>
              </a:solidFill>
              <a:effectLst/>
              <a:latin typeface="Open Sans Condensed"/>
            </a:endParaRPr>
          </a:p>
        </p:txBody>
      </p:sp>
      <p:pic>
        <p:nvPicPr>
          <p:cNvPr id="6" name="Picture 5"/>
          <p:cNvPicPr>
            <a:picLocks noChangeAspect="1"/>
          </p:cNvPicPr>
          <p:nvPr/>
        </p:nvPicPr>
        <p:blipFill>
          <a:blip r:embed="rId3"/>
          <a:stretch>
            <a:fillRect/>
          </a:stretch>
        </p:blipFill>
        <p:spPr>
          <a:xfrm>
            <a:off x="6065837" y="1329530"/>
            <a:ext cx="5724525" cy="4981575"/>
          </a:xfrm>
          <a:prstGeom prst="rect">
            <a:avLst/>
          </a:prstGeom>
        </p:spPr>
      </p:pic>
      <p:sp>
        <p:nvSpPr>
          <p:cNvPr id="7" name="Rectangle 6"/>
          <p:cNvSpPr/>
          <p:nvPr/>
        </p:nvSpPr>
        <p:spPr>
          <a:xfrm>
            <a:off x="390143" y="5387775"/>
            <a:ext cx="5675693" cy="923330"/>
          </a:xfrm>
          <a:prstGeom prst="rect">
            <a:avLst/>
          </a:prstGeom>
        </p:spPr>
        <p:txBody>
          <a:bodyPr wrap="square">
            <a:spAutoFit/>
          </a:bodyPr>
          <a:lstStyle/>
          <a:p>
            <a:r>
              <a:rPr lang="en-US" i="0" dirty="0" smtClean="0">
                <a:solidFill>
                  <a:srgbClr val="000000"/>
                </a:solidFill>
                <a:effectLst/>
                <a:latin typeface="Open Sans Condensed"/>
              </a:rPr>
              <a:t>Evaluation funded by the World Bank and IPA’s Competitive Research Fund on Entrepreneurship and SME Growth</a:t>
            </a:r>
            <a:endParaRPr lang="en-US" i="0" dirty="0">
              <a:solidFill>
                <a:srgbClr val="000000"/>
              </a:solidFill>
              <a:effectLst/>
              <a:latin typeface="Open Sans Condensed"/>
            </a:endParaRPr>
          </a:p>
        </p:txBody>
      </p:sp>
    </p:spTree>
    <p:extLst>
      <p:ext uri="{BB962C8B-B14F-4D97-AF65-F5344CB8AC3E}">
        <p14:creationId xmlns:p14="http://schemas.microsoft.com/office/powerpoint/2010/main" val="2288069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0144" y="313867"/>
            <a:ext cx="11606784" cy="584775"/>
          </a:xfrm>
          <a:prstGeom prst="rect">
            <a:avLst/>
          </a:prstGeom>
        </p:spPr>
        <p:txBody>
          <a:bodyPr wrap="square">
            <a:spAutoFit/>
          </a:bodyPr>
          <a:lstStyle/>
          <a:p>
            <a:r>
              <a:rPr lang="en-US" sz="3200" b="1" dirty="0" smtClean="0"/>
              <a:t>Research Questions</a:t>
            </a:r>
            <a:endParaRPr lang="en-US" sz="3200" b="1" dirty="0"/>
          </a:p>
        </p:txBody>
      </p:sp>
      <p:sp>
        <p:nvSpPr>
          <p:cNvPr id="5" name="Content Placeholder 2"/>
          <p:cNvSpPr txBox="1">
            <a:spLocks/>
          </p:cNvSpPr>
          <p:nvPr/>
        </p:nvSpPr>
        <p:spPr>
          <a:xfrm>
            <a:off x="453644" y="1601787"/>
            <a:ext cx="11281156" cy="48319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spcBef>
                <a:spcPts val="643"/>
              </a:spcBef>
              <a:defRPr/>
            </a:pPr>
            <a:endParaRPr lang="en-US" dirty="0" smtClean="0"/>
          </a:p>
          <a:p>
            <a:pPr lvl="1" algn="l">
              <a:lnSpc>
                <a:spcPct val="110000"/>
              </a:lnSpc>
              <a:spcBef>
                <a:spcPts val="643"/>
              </a:spcBef>
              <a:defRPr/>
            </a:pPr>
            <a:endParaRPr lang="en-US" dirty="0" smtClean="0"/>
          </a:p>
          <a:p>
            <a:pPr lvl="1" algn="l">
              <a:lnSpc>
                <a:spcPct val="110000"/>
              </a:lnSpc>
              <a:spcBef>
                <a:spcPts val="643"/>
              </a:spcBef>
              <a:defRPr/>
            </a:pPr>
            <a:endParaRPr lang="es-CL" dirty="0" smtClean="0"/>
          </a:p>
          <a:p>
            <a:pPr marL="342900" lvl="1" indent="-342900" algn="l">
              <a:lnSpc>
                <a:spcPct val="110000"/>
              </a:lnSpc>
              <a:spcBef>
                <a:spcPts val="643"/>
              </a:spcBef>
              <a:defRPr/>
            </a:pPr>
            <a:endParaRPr lang="es-CL" dirty="0" smtClean="0"/>
          </a:p>
          <a:p>
            <a:pPr marL="742950" lvl="2" indent="-342900" algn="l">
              <a:lnSpc>
                <a:spcPct val="110000"/>
              </a:lnSpc>
              <a:spcBef>
                <a:spcPts val="643"/>
              </a:spcBef>
              <a:defRPr/>
            </a:pPr>
            <a:endParaRPr lang="es-CL" sz="2200" dirty="0"/>
          </a:p>
        </p:txBody>
      </p:sp>
      <p:sp>
        <p:nvSpPr>
          <p:cNvPr id="7" name="Rectangle 6"/>
          <p:cNvSpPr/>
          <p:nvPr/>
        </p:nvSpPr>
        <p:spPr>
          <a:xfrm>
            <a:off x="453644" y="1716087"/>
            <a:ext cx="10871200" cy="3416320"/>
          </a:xfrm>
          <a:prstGeom prst="rect">
            <a:avLst/>
          </a:prstGeom>
        </p:spPr>
        <p:txBody>
          <a:bodyPr wrap="square">
            <a:spAutoFit/>
          </a:bodyPr>
          <a:lstStyle/>
          <a:p>
            <a:r>
              <a:rPr lang="en-US" sz="2400" dirty="0" smtClean="0">
                <a:latin typeface="Calibri "/>
              </a:rPr>
              <a:t>Can this technological </a:t>
            </a:r>
            <a:r>
              <a:rPr lang="en-US" sz="2400" dirty="0">
                <a:latin typeface="Calibri "/>
              </a:rPr>
              <a:t>solution </a:t>
            </a:r>
            <a:r>
              <a:rPr lang="en-US" sz="2400" dirty="0" smtClean="0">
                <a:latin typeface="Calibri "/>
              </a:rPr>
              <a:t>overcome </a:t>
            </a:r>
            <a:r>
              <a:rPr lang="en-US" sz="2400" dirty="0">
                <a:latin typeface="Calibri "/>
              </a:rPr>
              <a:t>coordination issues among firms to reduce </a:t>
            </a:r>
            <a:r>
              <a:rPr lang="en-US" sz="2400" dirty="0" err="1">
                <a:latin typeface="Calibri "/>
              </a:rPr>
              <a:t>i</a:t>
            </a:r>
            <a:r>
              <a:rPr lang="en-US" sz="2400" dirty="0">
                <a:latin typeface="Calibri "/>
              </a:rPr>
              <a:t>) the amount of time they spend travelling to purchase inventories; ii) the price they pay for these inventories; and iii) the amount of spoilage/unsold inventory; resulting in iv) higher profits and higher incomes for their </a:t>
            </a:r>
            <a:r>
              <a:rPr lang="en-US" sz="2400" dirty="0" smtClean="0">
                <a:latin typeface="Calibri "/>
              </a:rPr>
              <a:t>owners?</a:t>
            </a:r>
          </a:p>
          <a:p>
            <a:pPr marL="342900" indent="-342900">
              <a:buFont typeface="Arial" panose="020B0604020202020204" pitchFamily="34" charset="0"/>
              <a:buChar char="•"/>
            </a:pPr>
            <a:endParaRPr lang="en-US" sz="2400" dirty="0">
              <a:latin typeface="Calibri "/>
            </a:endParaRPr>
          </a:p>
          <a:p>
            <a:pPr marL="342900" indent="-342900" fontAlgn="base">
              <a:buFont typeface="Arial" panose="020B0604020202020204" pitchFamily="34" charset="0"/>
              <a:buChar char="•"/>
            </a:pPr>
            <a:r>
              <a:rPr lang="en-US" sz="2400" dirty="0" smtClean="0"/>
              <a:t>How much </a:t>
            </a:r>
            <a:r>
              <a:rPr lang="en-US" sz="2400" dirty="0"/>
              <a:t>of the savings in costs is passed onto consumers?</a:t>
            </a:r>
          </a:p>
          <a:p>
            <a:pPr marL="342900" indent="-342900" fontAlgn="base">
              <a:buFont typeface="Arial" panose="020B0604020202020204" pitchFamily="34" charset="0"/>
              <a:buChar char="•"/>
            </a:pPr>
            <a:r>
              <a:rPr lang="en-US" sz="2400" dirty="0"/>
              <a:t>Do vendors increase the variety of fresh food offered?</a:t>
            </a:r>
          </a:p>
          <a:p>
            <a:pPr marL="342900" indent="-342900" fontAlgn="base">
              <a:buFont typeface="Arial" panose="020B0604020202020204" pitchFamily="34" charset="0"/>
              <a:buChar char="•"/>
            </a:pPr>
            <a:r>
              <a:rPr lang="en-US" sz="2400" dirty="0"/>
              <a:t>How do competitors respond to these changes?</a:t>
            </a:r>
          </a:p>
          <a:p>
            <a:endParaRPr lang="es-CO" sz="2400" dirty="0">
              <a:latin typeface="Calibri "/>
            </a:endParaRPr>
          </a:p>
        </p:txBody>
      </p:sp>
    </p:spTree>
    <p:extLst>
      <p:ext uri="{BB962C8B-B14F-4D97-AF65-F5344CB8AC3E}">
        <p14:creationId xmlns:p14="http://schemas.microsoft.com/office/powerpoint/2010/main" val="1301939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0144" y="313867"/>
            <a:ext cx="11606784" cy="584775"/>
          </a:xfrm>
          <a:prstGeom prst="rect">
            <a:avLst/>
          </a:prstGeom>
        </p:spPr>
        <p:txBody>
          <a:bodyPr wrap="square">
            <a:spAutoFit/>
          </a:bodyPr>
          <a:lstStyle/>
          <a:p>
            <a:r>
              <a:rPr lang="en-US" sz="3200" b="1" dirty="0" smtClean="0"/>
              <a:t>Research Design</a:t>
            </a:r>
            <a:endParaRPr lang="en-US" sz="3200" b="1" dirty="0"/>
          </a:p>
        </p:txBody>
      </p:sp>
      <p:pic>
        <p:nvPicPr>
          <p:cNvPr id="4" name="Picture 3"/>
          <p:cNvPicPr>
            <a:picLocks noChangeAspect="1"/>
          </p:cNvPicPr>
          <p:nvPr/>
        </p:nvPicPr>
        <p:blipFill>
          <a:blip r:embed="rId3"/>
          <a:stretch>
            <a:fillRect/>
          </a:stretch>
        </p:blipFill>
        <p:spPr>
          <a:xfrm>
            <a:off x="5094287" y="1601787"/>
            <a:ext cx="6600825" cy="4010025"/>
          </a:xfrm>
          <a:prstGeom prst="rect">
            <a:avLst/>
          </a:prstGeom>
        </p:spPr>
      </p:pic>
      <p:sp>
        <p:nvSpPr>
          <p:cNvPr id="5" name="Content Placeholder 2"/>
          <p:cNvSpPr txBox="1">
            <a:spLocks/>
          </p:cNvSpPr>
          <p:nvPr/>
        </p:nvSpPr>
        <p:spPr>
          <a:xfrm>
            <a:off x="453644" y="1601787"/>
            <a:ext cx="3954475" cy="48319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spcBef>
                <a:spcPts val="643"/>
              </a:spcBef>
              <a:defRPr/>
            </a:pPr>
            <a:r>
              <a:rPr lang="en-US" dirty="0" smtClean="0"/>
              <a:t>Randomization at the “block” level with 30 T and 30 C blocks. Each block has approx. 40 stores.  </a:t>
            </a:r>
          </a:p>
          <a:p>
            <a:pPr algn="l">
              <a:lnSpc>
                <a:spcPct val="110000"/>
              </a:lnSpc>
              <a:spcBef>
                <a:spcPts val="643"/>
              </a:spcBef>
              <a:defRPr/>
            </a:pPr>
            <a:endParaRPr lang="en-US" dirty="0"/>
          </a:p>
          <a:p>
            <a:pPr algn="l">
              <a:lnSpc>
                <a:spcPct val="110000"/>
              </a:lnSpc>
              <a:spcBef>
                <a:spcPts val="643"/>
              </a:spcBef>
              <a:defRPr/>
            </a:pPr>
            <a:r>
              <a:rPr lang="en-US" dirty="0" smtClean="0"/>
              <a:t>Each block contains interested and not interested firms. </a:t>
            </a:r>
          </a:p>
          <a:p>
            <a:pPr lvl="1" algn="l">
              <a:lnSpc>
                <a:spcPct val="110000"/>
              </a:lnSpc>
              <a:spcBef>
                <a:spcPts val="643"/>
              </a:spcBef>
              <a:defRPr/>
            </a:pPr>
            <a:endParaRPr lang="en-US" dirty="0" smtClean="0"/>
          </a:p>
          <a:p>
            <a:pPr lvl="1" algn="l">
              <a:lnSpc>
                <a:spcPct val="110000"/>
              </a:lnSpc>
              <a:spcBef>
                <a:spcPts val="643"/>
              </a:spcBef>
              <a:defRPr/>
            </a:pPr>
            <a:endParaRPr lang="en-US" dirty="0" smtClean="0"/>
          </a:p>
          <a:p>
            <a:pPr lvl="1" algn="l">
              <a:lnSpc>
                <a:spcPct val="110000"/>
              </a:lnSpc>
              <a:spcBef>
                <a:spcPts val="643"/>
              </a:spcBef>
              <a:defRPr/>
            </a:pPr>
            <a:endParaRPr lang="es-CL" dirty="0" smtClean="0"/>
          </a:p>
          <a:p>
            <a:pPr marL="342900" lvl="1" indent="-342900" algn="l">
              <a:lnSpc>
                <a:spcPct val="110000"/>
              </a:lnSpc>
              <a:spcBef>
                <a:spcPts val="643"/>
              </a:spcBef>
              <a:defRPr/>
            </a:pPr>
            <a:endParaRPr lang="es-CL" dirty="0" smtClean="0"/>
          </a:p>
          <a:p>
            <a:pPr marL="742950" lvl="2" indent="-342900" algn="l">
              <a:lnSpc>
                <a:spcPct val="110000"/>
              </a:lnSpc>
              <a:spcBef>
                <a:spcPts val="643"/>
              </a:spcBef>
              <a:defRPr/>
            </a:pPr>
            <a:endParaRPr lang="es-CL" sz="2200" dirty="0"/>
          </a:p>
        </p:txBody>
      </p:sp>
    </p:spTree>
    <p:extLst>
      <p:ext uri="{BB962C8B-B14F-4D97-AF65-F5344CB8AC3E}">
        <p14:creationId xmlns:p14="http://schemas.microsoft.com/office/powerpoint/2010/main" val="2512688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0144" y="313867"/>
            <a:ext cx="11606784" cy="584775"/>
          </a:xfrm>
          <a:prstGeom prst="rect">
            <a:avLst/>
          </a:prstGeom>
        </p:spPr>
        <p:txBody>
          <a:bodyPr wrap="square">
            <a:spAutoFit/>
          </a:bodyPr>
          <a:lstStyle/>
          <a:p>
            <a:r>
              <a:rPr lang="en-US" sz="3200" b="1" dirty="0" smtClean="0"/>
              <a:t>Research Design</a:t>
            </a:r>
            <a:endParaRPr lang="en-US" sz="3200" b="1" dirty="0"/>
          </a:p>
        </p:txBody>
      </p:sp>
      <p:graphicFrame>
        <p:nvGraphicFramePr>
          <p:cNvPr id="2" name="Diagram 1"/>
          <p:cNvGraphicFramePr/>
          <p:nvPr>
            <p:extLst>
              <p:ext uri="{D42A27DB-BD31-4B8C-83A1-F6EECF244321}">
                <p14:modId xmlns:p14="http://schemas.microsoft.com/office/powerpoint/2010/main" val="95133954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15363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0144" y="313867"/>
            <a:ext cx="11606784" cy="1077218"/>
          </a:xfrm>
          <a:prstGeom prst="rect">
            <a:avLst/>
          </a:prstGeom>
        </p:spPr>
        <p:txBody>
          <a:bodyPr wrap="square">
            <a:spAutoFit/>
          </a:bodyPr>
          <a:lstStyle/>
          <a:p>
            <a:r>
              <a:rPr lang="en-US" sz="3200" b="1" dirty="0" smtClean="0"/>
              <a:t>The Challenges of Gathering Data for this </a:t>
            </a:r>
          </a:p>
          <a:p>
            <a:r>
              <a:rPr lang="en-US" sz="3200" b="1" dirty="0" smtClean="0"/>
              <a:t>Population</a:t>
            </a:r>
            <a:endParaRPr lang="en-US" sz="3200" b="1" dirty="0"/>
          </a:p>
        </p:txBody>
      </p:sp>
      <p:sp>
        <p:nvSpPr>
          <p:cNvPr id="5" name="Content Placeholder 2"/>
          <p:cNvSpPr txBox="1">
            <a:spLocks/>
          </p:cNvSpPr>
          <p:nvPr/>
        </p:nvSpPr>
        <p:spPr>
          <a:xfrm>
            <a:off x="529844" y="1348212"/>
            <a:ext cx="7407656" cy="48319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1" indent="-342900" algn="l">
              <a:lnSpc>
                <a:spcPct val="110000"/>
              </a:lnSpc>
              <a:spcBef>
                <a:spcPts val="643"/>
              </a:spcBef>
              <a:buFont typeface="Arial" panose="020B0604020202020204" pitchFamily="34" charset="0"/>
              <a:buChar char="•"/>
              <a:defRPr/>
            </a:pPr>
            <a:r>
              <a:rPr lang="en-US" dirty="0" smtClean="0"/>
              <a:t>Many businesses are informal, and those that are formal are not reporting their correct incomes to the government. Therefore administrative data is unavailable. </a:t>
            </a:r>
          </a:p>
          <a:p>
            <a:pPr marL="342900" lvl="1" indent="-342900" algn="l">
              <a:lnSpc>
                <a:spcPct val="110000"/>
              </a:lnSpc>
              <a:spcBef>
                <a:spcPts val="643"/>
              </a:spcBef>
              <a:buFont typeface="Arial" panose="020B0604020202020204" pitchFamily="34" charset="0"/>
              <a:buChar char="•"/>
              <a:defRPr/>
            </a:pPr>
            <a:r>
              <a:rPr lang="en-US" dirty="0"/>
              <a:t>Informal business owners are concerned the government may be collecting information from them in order to relocate them, close them, or tax them.</a:t>
            </a:r>
          </a:p>
          <a:p>
            <a:pPr marL="342900" lvl="1" indent="-342900" algn="l">
              <a:lnSpc>
                <a:spcPct val="110000"/>
              </a:lnSpc>
              <a:spcBef>
                <a:spcPts val="643"/>
              </a:spcBef>
              <a:buFont typeface="Arial" panose="020B0604020202020204" pitchFamily="34" charset="0"/>
              <a:buChar char="•"/>
              <a:defRPr/>
            </a:pPr>
            <a:r>
              <a:rPr lang="en-US" dirty="0" smtClean="0"/>
              <a:t>We are implementing 7 different data-gathering moments per business, which is exhausting. </a:t>
            </a:r>
          </a:p>
          <a:p>
            <a:pPr marL="342900" lvl="1" indent="-342900" algn="l">
              <a:lnSpc>
                <a:spcPct val="110000"/>
              </a:lnSpc>
              <a:spcBef>
                <a:spcPts val="643"/>
              </a:spcBef>
              <a:buFont typeface="Arial" panose="020B0604020202020204" pitchFamily="34" charset="0"/>
              <a:buChar char="•"/>
              <a:defRPr/>
            </a:pPr>
            <a:r>
              <a:rPr lang="en-US" dirty="0" smtClean="0"/>
              <a:t>Insecurity in Bogotá: Cell phones used for the survey may make you a target.</a:t>
            </a:r>
          </a:p>
          <a:p>
            <a:pPr marL="342900" lvl="1" indent="-342900" algn="l">
              <a:lnSpc>
                <a:spcPct val="110000"/>
              </a:lnSpc>
              <a:spcBef>
                <a:spcPts val="643"/>
              </a:spcBef>
              <a:buFont typeface="Arial" panose="020B0604020202020204" pitchFamily="34" charset="0"/>
              <a:buChar char="•"/>
              <a:defRPr/>
            </a:pPr>
            <a:r>
              <a:rPr lang="en-US" dirty="0" smtClean="0"/>
              <a:t>Business and product changes: Some businesses close, and others change the products they sell. </a:t>
            </a:r>
          </a:p>
          <a:p>
            <a:pPr marL="342900" lvl="1" indent="-342900" algn="l">
              <a:lnSpc>
                <a:spcPct val="110000"/>
              </a:lnSpc>
              <a:spcBef>
                <a:spcPts val="643"/>
              </a:spcBef>
              <a:buFont typeface="Arial" panose="020B0604020202020204" pitchFamily="34" charset="0"/>
              <a:buChar char="•"/>
              <a:defRPr/>
            </a:pPr>
            <a:r>
              <a:rPr lang="en-US" dirty="0" smtClean="0"/>
              <a:t>Price variance: Prices vary by the day. Therefore, T and C should be surveyed same day.  </a:t>
            </a:r>
          </a:p>
          <a:p>
            <a:pPr marL="342900" lvl="1" indent="-342900" algn="l">
              <a:lnSpc>
                <a:spcPct val="110000"/>
              </a:lnSpc>
              <a:spcBef>
                <a:spcPts val="643"/>
              </a:spcBef>
              <a:buFont typeface="Arial" panose="020B0604020202020204" pitchFamily="34" charset="0"/>
              <a:buChar char="•"/>
              <a:defRPr/>
            </a:pPr>
            <a:endParaRPr lang="en-US" dirty="0" smtClean="0"/>
          </a:p>
          <a:p>
            <a:pPr marL="742950" lvl="2" indent="-342900" algn="l">
              <a:lnSpc>
                <a:spcPct val="110000"/>
              </a:lnSpc>
              <a:spcBef>
                <a:spcPts val="643"/>
              </a:spcBef>
              <a:buFont typeface="Arial" panose="020B0604020202020204" pitchFamily="34" charset="0"/>
              <a:buChar char="•"/>
              <a:defRPr/>
            </a:pPr>
            <a:endParaRPr lang="es-CO" sz="2200" dirty="0"/>
          </a:p>
        </p:txBody>
      </p:sp>
      <p:pic>
        <p:nvPicPr>
          <p:cNvPr id="2050" name="Picture 2" descr="https://photos-3.dropbox.com/t/2/AAAnryvXuZjz27poBFVGSVFDxeoaxz9pLVK_gIQ09KUYcQ/12/112489526/jpeg/32x32/3/1474578000/0/2/IMG-20160422-WA0003.jpg/EMrD8FYYgUYgBygH/4yLbJ7ixTTNEQsMPCAv2nB030ApzfyCKezhLukTsXjU?size_mode=3&amp;dl=0&amp;size=800x60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18500" y="-25975"/>
            <a:ext cx="3873500" cy="6870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9622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 name="pasted-image.png"/>
          <p:cNvPicPr>
            <a:picLocks noChangeAspect="1"/>
          </p:cNvPicPr>
          <p:nvPr/>
        </p:nvPicPr>
        <p:blipFill>
          <a:blip r:embed="rId3" cstate="email">
            <a:alphaModFix amt="44000"/>
            <a:extLst>
              <a:ext uri="{28A0092B-C50C-407E-A947-70E740481C1C}">
                <a14:useLocalDpi xmlns:a14="http://schemas.microsoft.com/office/drawing/2010/main"/>
              </a:ext>
            </a:extLst>
          </a:blip>
          <a:srcRect/>
          <a:stretch>
            <a:fillRect/>
          </a:stretch>
        </p:blipFill>
        <p:spPr>
          <a:xfrm>
            <a:off x="-138014" y="-158850"/>
            <a:ext cx="12468105" cy="7175625"/>
          </a:xfrm>
          <a:prstGeom prst="rect">
            <a:avLst/>
          </a:prstGeom>
          <a:ln w="12700">
            <a:miter lim="400000"/>
          </a:ln>
        </p:spPr>
      </p:pic>
      <p:sp>
        <p:nvSpPr>
          <p:cNvPr id="300" name="Shape 300"/>
          <p:cNvSpPr/>
          <p:nvPr/>
        </p:nvSpPr>
        <p:spPr>
          <a:xfrm>
            <a:off x="0" y="381000"/>
            <a:ext cx="12192000" cy="469359"/>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spAutoFit/>
          </a:bodyPr>
          <a:lstStyle>
            <a:lvl1pPr defTabSz="1816100">
              <a:defRPr sz="5600" spc="1400">
                <a:solidFill>
                  <a:srgbClr val="FFFFFF"/>
                </a:solidFill>
                <a:uFill>
                  <a:solidFill>
                    <a:srgbClr val="F1F1F1"/>
                  </a:solidFill>
                </a:uFill>
                <a:latin typeface="Lucida Sans"/>
                <a:ea typeface="Lucida Sans"/>
                <a:cs typeface="Lucida Sans"/>
                <a:sym typeface="Lucida Sans"/>
              </a:defRPr>
            </a:lvl1pPr>
          </a:lstStyle>
          <a:p>
            <a:r>
              <a:rPr sz="2800"/>
              <a:t>PROS OF M&amp;E FOR STARTUPS</a:t>
            </a:r>
          </a:p>
        </p:txBody>
      </p:sp>
      <p:pic>
        <p:nvPicPr>
          <p:cNvPr id="301" name="agruppa-blanco-sin-slogan.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02427" y="-35336"/>
            <a:ext cx="1085918" cy="839118"/>
          </a:xfrm>
          <a:prstGeom prst="rect">
            <a:avLst/>
          </a:prstGeom>
          <a:ln w="12700">
            <a:miter lim="400000"/>
          </a:ln>
        </p:spPr>
      </p:pic>
      <p:grpSp>
        <p:nvGrpSpPr>
          <p:cNvPr id="317" name="Group 317"/>
          <p:cNvGrpSpPr/>
          <p:nvPr/>
        </p:nvGrpSpPr>
        <p:grpSpPr>
          <a:xfrm>
            <a:off x="1928969" y="1156143"/>
            <a:ext cx="8334063" cy="5402250"/>
            <a:chOff x="0" y="0"/>
            <a:chExt cx="16668123" cy="10804497"/>
          </a:xfrm>
        </p:grpSpPr>
        <p:grpSp>
          <p:nvGrpSpPr>
            <p:cNvPr id="304" name="Group 304"/>
            <p:cNvGrpSpPr/>
            <p:nvPr/>
          </p:nvGrpSpPr>
          <p:grpSpPr>
            <a:xfrm>
              <a:off x="-1" y="2689825"/>
              <a:ext cx="4838113" cy="4833481"/>
              <a:chOff x="-667701" y="-828772"/>
              <a:chExt cx="4838111" cy="4833479"/>
            </a:xfrm>
          </p:grpSpPr>
          <p:sp>
            <p:nvSpPr>
              <p:cNvPr id="302" name="Shape 302"/>
              <p:cNvSpPr/>
              <p:nvPr/>
            </p:nvSpPr>
            <p:spPr>
              <a:xfrm>
                <a:off x="-665387" y="-828773"/>
                <a:ext cx="4833481" cy="4833481"/>
              </a:xfrm>
              <a:prstGeom prst="ellipse">
                <a:avLst/>
              </a:prstGeom>
              <a:solidFill>
                <a:srgbClr val="FFFFFF">
                  <a:alpha val="51000"/>
                </a:srgbClr>
              </a:solidFill>
              <a:ln w="25400" cap="flat">
                <a:solidFill>
                  <a:srgbClr val="FFFFFF">
                    <a:alpha val="51000"/>
                  </a:srgbClr>
                </a:solidFill>
                <a:prstDash val="solid"/>
                <a:bevel/>
              </a:ln>
              <a:effectLst/>
            </p:spPr>
            <p:txBody>
              <a:bodyPr wrap="square" lIns="25400" tIns="25400" rIns="25400" bIns="25400" numCol="1" anchor="ctr">
                <a:noAutofit/>
              </a:bodyPr>
              <a:lstStyle/>
              <a:p>
                <a:endParaRPr sz="900"/>
              </a:p>
            </p:txBody>
          </p:sp>
          <p:sp>
            <p:nvSpPr>
              <p:cNvPr id="303" name="Shape 303"/>
              <p:cNvSpPr/>
              <p:nvPr/>
            </p:nvSpPr>
            <p:spPr>
              <a:xfrm>
                <a:off x="-667702" y="149879"/>
                <a:ext cx="4838112" cy="17011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2860" tIns="22860" rIns="22860" bIns="22860" numCol="1" anchor="t">
                <a:noAutofit/>
              </a:bodyPr>
              <a:lstStyle>
                <a:lvl1pPr>
                  <a:defRPr sz="5600" b="1">
                    <a:solidFill>
                      <a:srgbClr val="D5DA2F"/>
                    </a:solidFill>
                    <a:latin typeface="+mn-lt"/>
                    <a:ea typeface="+mn-ea"/>
                    <a:cs typeface="+mn-cs"/>
                    <a:sym typeface="Helvetica"/>
                  </a:defRPr>
                </a:lvl1pPr>
              </a:lstStyle>
              <a:p>
                <a:r>
                  <a:rPr sz="2800"/>
                  <a:t>CONCRETE RESULTS </a:t>
                </a:r>
              </a:p>
            </p:txBody>
          </p:sp>
        </p:grpSp>
        <p:grpSp>
          <p:nvGrpSpPr>
            <p:cNvPr id="307" name="Group 307"/>
            <p:cNvGrpSpPr/>
            <p:nvPr/>
          </p:nvGrpSpPr>
          <p:grpSpPr>
            <a:xfrm>
              <a:off x="12687170" y="3116088"/>
              <a:ext cx="3980954" cy="3980955"/>
              <a:chOff x="428579" y="426263"/>
              <a:chExt cx="3980953" cy="3980953"/>
            </a:xfrm>
          </p:grpSpPr>
          <p:sp>
            <p:nvSpPr>
              <p:cNvPr id="305" name="Shape 305"/>
              <p:cNvSpPr/>
              <p:nvPr/>
            </p:nvSpPr>
            <p:spPr>
              <a:xfrm>
                <a:off x="428579" y="426263"/>
                <a:ext cx="3980954" cy="3980954"/>
              </a:xfrm>
              <a:prstGeom prst="ellipse">
                <a:avLst/>
              </a:prstGeom>
              <a:solidFill>
                <a:srgbClr val="FFFFFF">
                  <a:alpha val="51000"/>
                </a:srgbClr>
              </a:solidFill>
              <a:ln w="25400" cap="flat">
                <a:solidFill>
                  <a:srgbClr val="FFFFFF">
                    <a:alpha val="51000"/>
                  </a:srgbClr>
                </a:solidFill>
                <a:prstDash val="solid"/>
                <a:bevel/>
              </a:ln>
              <a:effectLst/>
            </p:spPr>
            <p:txBody>
              <a:bodyPr wrap="square" lIns="25400" tIns="25400" rIns="25400" bIns="25400" numCol="1" anchor="ctr">
                <a:noAutofit/>
              </a:bodyPr>
              <a:lstStyle/>
              <a:p>
                <a:endParaRPr sz="900"/>
              </a:p>
            </p:txBody>
          </p:sp>
          <p:sp>
            <p:nvSpPr>
              <p:cNvPr id="306" name="Shape 306"/>
              <p:cNvSpPr/>
              <p:nvPr/>
            </p:nvSpPr>
            <p:spPr>
              <a:xfrm>
                <a:off x="512902" y="1361561"/>
                <a:ext cx="3812308" cy="21103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2860" tIns="22860" rIns="22860" bIns="22860" numCol="1" anchor="t">
                <a:noAutofit/>
              </a:bodyPr>
              <a:lstStyle>
                <a:lvl1pPr>
                  <a:defRPr sz="4500" b="1">
                    <a:solidFill>
                      <a:srgbClr val="D5DA2F"/>
                    </a:solidFill>
                    <a:latin typeface="+mn-lt"/>
                    <a:ea typeface="+mn-ea"/>
                    <a:cs typeface="+mn-cs"/>
                    <a:sym typeface="Helvetica"/>
                  </a:defRPr>
                </a:lvl1pPr>
              </a:lstStyle>
              <a:p>
                <a:r>
                  <a:rPr sz="2250"/>
                  <a:t>INFORMED DECISION-MAKING</a:t>
                </a:r>
              </a:p>
            </p:txBody>
          </p:sp>
        </p:grpSp>
        <p:grpSp>
          <p:nvGrpSpPr>
            <p:cNvPr id="310" name="Group 310"/>
            <p:cNvGrpSpPr/>
            <p:nvPr/>
          </p:nvGrpSpPr>
          <p:grpSpPr>
            <a:xfrm>
              <a:off x="7792828" y="6823544"/>
              <a:ext cx="3980954" cy="3980954"/>
              <a:chOff x="428579" y="426263"/>
              <a:chExt cx="3980953" cy="3980953"/>
            </a:xfrm>
          </p:grpSpPr>
          <p:sp>
            <p:nvSpPr>
              <p:cNvPr id="308" name="Shape 308"/>
              <p:cNvSpPr/>
              <p:nvPr/>
            </p:nvSpPr>
            <p:spPr>
              <a:xfrm>
                <a:off x="428579" y="426263"/>
                <a:ext cx="3980954" cy="3980954"/>
              </a:xfrm>
              <a:prstGeom prst="ellipse">
                <a:avLst/>
              </a:prstGeom>
              <a:solidFill>
                <a:srgbClr val="FFFFFF">
                  <a:alpha val="51000"/>
                </a:srgbClr>
              </a:solidFill>
              <a:ln w="25400" cap="flat">
                <a:solidFill>
                  <a:srgbClr val="FFFFFF">
                    <a:alpha val="51000"/>
                  </a:srgbClr>
                </a:solidFill>
                <a:prstDash val="solid"/>
                <a:bevel/>
              </a:ln>
              <a:effectLst/>
            </p:spPr>
            <p:txBody>
              <a:bodyPr wrap="square" lIns="25400" tIns="25400" rIns="25400" bIns="25400" numCol="1" anchor="ctr">
                <a:noAutofit/>
              </a:bodyPr>
              <a:lstStyle/>
              <a:p>
                <a:endParaRPr sz="900"/>
              </a:p>
            </p:txBody>
          </p:sp>
          <p:sp>
            <p:nvSpPr>
              <p:cNvPr id="309" name="Shape 309"/>
              <p:cNvSpPr/>
              <p:nvPr/>
            </p:nvSpPr>
            <p:spPr>
              <a:xfrm>
                <a:off x="512902" y="1680392"/>
                <a:ext cx="3812308" cy="14726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2860" tIns="22860" rIns="22860" bIns="22860" numCol="1" anchor="t">
                <a:noAutofit/>
              </a:bodyPr>
              <a:lstStyle>
                <a:lvl1pPr>
                  <a:defRPr sz="4500" b="1">
                    <a:solidFill>
                      <a:srgbClr val="D5DA2F"/>
                    </a:solidFill>
                    <a:latin typeface="+mn-lt"/>
                    <a:ea typeface="+mn-ea"/>
                    <a:cs typeface="+mn-cs"/>
                    <a:sym typeface="Helvetica"/>
                  </a:defRPr>
                </a:lvl1pPr>
              </a:lstStyle>
              <a:p>
                <a:r>
                  <a:rPr sz="2250"/>
                  <a:t>IMPACT INVESTMENT</a:t>
                </a:r>
              </a:p>
            </p:txBody>
          </p:sp>
        </p:grpSp>
        <p:grpSp>
          <p:nvGrpSpPr>
            <p:cNvPr id="313" name="Group 313"/>
            <p:cNvGrpSpPr/>
            <p:nvPr/>
          </p:nvGrpSpPr>
          <p:grpSpPr>
            <a:xfrm>
              <a:off x="7792828" y="0"/>
              <a:ext cx="3980954" cy="3980954"/>
              <a:chOff x="428579" y="426263"/>
              <a:chExt cx="3980953" cy="3980953"/>
            </a:xfrm>
          </p:grpSpPr>
          <p:sp>
            <p:nvSpPr>
              <p:cNvPr id="311" name="Shape 311"/>
              <p:cNvSpPr/>
              <p:nvPr/>
            </p:nvSpPr>
            <p:spPr>
              <a:xfrm>
                <a:off x="428579" y="426263"/>
                <a:ext cx="3980954" cy="3980954"/>
              </a:xfrm>
              <a:prstGeom prst="ellipse">
                <a:avLst/>
              </a:prstGeom>
              <a:solidFill>
                <a:srgbClr val="FFFFFF">
                  <a:alpha val="51000"/>
                </a:srgbClr>
              </a:solidFill>
              <a:ln w="25400" cap="flat">
                <a:solidFill>
                  <a:srgbClr val="FFFFFF">
                    <a:alpha val="51000"/>
                  </a:srgbClr>
                </a:solidFill>
                <a:prstDash val="solid"/>
                <a:bevel/>
              </a:ln>
              <a:effectLst/>
            </p:spPr>
            <p:txBody>
              <a:bodyPr wrap="square" lIns="25400" tIns="25400" rIns="25400" bIns="25400" numCol="1" anchor="ctr">
                <a:noAutofit/>
              </a:bodyPr>
              <a:lstStyle/>
              <a:p>
                <a:endParaRPr sz="900"/>
              </a:p>
            </p:txBody>
          </p:sp>
          <p:sp>
            <p:nvSpPr>
              <p:cNvPr id="312" name="Shape 312"/>
              <p:cNvSpPr/>
              <p:nvPr/>
            </p:nvSpPr>
            <p:spPr>
              <a:xfrm>
                <a:off x="512902" y="1382977"/>
                <a:ext cx="3812308" cy="20675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2860" tIns="22860" rIns="22860" bIns="22860" numCol="1" anchor="t">
                <a:noAutofit/>
              </a:bodyPr>
              <a:lstStyle>
                <a:lvl1pPr>
                  <a:defRPr sz="4500" b="1">
                    <a:solidFill>
                      <a:srgbClr val="D5DA2F"/>
                    </a:solidFill>
                    <a:latin typeface="+mn-lt"/>
                    <a:ea typeface="+mn-ea"/>
                    <a:cs typeface="+mn-cs"/>
                    <a:sym typeface="Helvetica"/>
                  </a:defRPr>
                </a:lvl1pPr>
              </a:lstStyle>
              <a:p>
                <a:r>
                  <a:rPr sz="2250"/>
                  <a:t>RIGOROUS IMPACT DATA</a:t>
                </a:r>
              </a:p>
            </p:txBody>
          </p:sp>
        </p:grpSp>
        <p:sp>
          <p:nvSpPr>
            <p:cNvPr id="314" name="Shape 314"/>
            <p:cNvSpPr/>
            <p:nvPr/>
          </p:nvSpPr>
          <p:spPr>
            <a:xfrm flipH="1">
              <a:off x="4886956" y="2519039"/>
              <a:ext cx="2857027" cy="2857027"/>
            </a:xfrm>
            <a:prstGeom prst="line">
              <a:avLst/>
            </a:prstGeom>
            <a:noFill/>
            <a:ln w="177800" cap="rnd">
              <a:solidFill>
                <a:srgbClr val="D5DA2F"/>
              </a:solidFill>
              <a:custDash>
                <a:ds d="100000" sp="200000"/>
              </a:custDash>
              <a:bevel/>
            </a:ln>
            <a:effectLst/>
          </p:spPr>
          <p:txBody>
            <a:bodyPr wrap="square" lIns="22859" tIns="22859" rIns="22859" bIns="22859" numCol="1" anchor="t">
              <a:noAutofit/>
            </a:bodyPr>
            <a:lstStyle/>
            <a:p>
              <a:pPr defTabSz="228600">
                <a:defRPr sz="1200">
                  <a:latin typeface="+mn-lt"/>
                  <a:ea typeface="+mn-ea"/>
                  <a:cs typeface="+mn-cs"/>
                  <a:sym typeface="Helvetica"/>
                </a:defRPr>
              </a:pPr>
              <a:endParaRPr sz="600"/>
            </a:p>
          </p:txBody>
        </p:sp>
        <p:sp>
          <p:nvSpPr>
            <p:cNvPr id="315" name="Shape 315"/>
            <p:cNvSpPr/>
            <p:nvPr/>
          </p:nvSpPr>
          <p:spPr>
            <a:xfrm flipH="1" flipV="1">
              <a:off x="4910894" y="5402249"/>
              <a:ext cx="7703493" cy="1"/>
            </a:xfrm>
            <a:prstGeom prst="line">
              <a:avLst/>
            </a:prstGeom>
            <a:noFill/>
            <a:ln w="177800" cap="rnd">
              <a:solidFill>
                <a:srgbClr val="D5DA2F"/>
              </a:solidFill>
              <a:custDash>
                <a:ds d="100000" sp="200000"/>
              </a:custDash>
              <a:bevel/>
            </a:ln>
            <a:effectLst/>
          </p:spPr>
          <p:txBody>
            <a:bodyPr wrap="square" lIns="22859" tIns="22859" rIns="22859" bIns="22859" numCol="1" anchor="t">
              <a:noAutofit/>
            </a:bodyPr>
            <a:lstStyle/>
            <a:p>
              <a:pPr defTabSz="228600">
                <a:defRPr sz="1200">
                  <a:latin typeface="+mn-lt"/>
                  <a:ea typeface="+mn-ea"/>
                  <a:cs typeface="+mn-cs"/>
                  <a:sym typeface="Helvetica"/>
                </a:defRPr>
              </a:pPr>
              <a:endParaRPr sz="600"/>
            </a:p>
          </p:txBody>
        </p:sp>
        <p:sp>
          <p:nvSpPr>
            <p:cNvPr id="316" name="Shape 316"/>
            <p:cNvSpPr/>
            <p:nvPr/>
          </p:nvSpPr>
          <p:spPr>
            <a:xfrm flipH="1" flipV="1">
              <a:off x="4865150" y="5402249"/>
              <a:ext cx="2900640" cy="2900640"/>
            </a:xfrm>
            <a:prstGeom prst="line">
              <a:avLst/>
            </a:prstGeom>
            <a:noFill/>
            <a:ln w="177800" cap="rnd">
              <a:solidFill>
                <a:srgbClr val="D5DA2F"/>
              </a:solidFill>
              <a:custDash>
                <a:ds d="100000" sp="200000"/>
              </a:custDash>
              <a:bevel/>
            </a:ln>
            <a:effectLst/>
          </p:spPr>
          <p:txBody>
            <a:bodyPr wrap="square" lIns="22859" tIns="22859" rIns="22859" bIns="22859" numCol="1" anchor="t">
              <a:noAutofit/>
            </a:bodyPr>
            <a:lstStyle/>
            <a:p>
              <a:pPr defTabSz="228600">
                <a:defRPr sz="1200">
                  <a:latin typeface="+mn-lt"/>
                  <a:ea typeface="+mn-ea"/>
                  <a:cs typeface="+mn-cs"/>
                  <a:sym typeface="Helvetica"/>
                </a:defRPr>
              </a:pPr>
              <a:endParaRPr sz="600"/>
            </a:p>
          </p:txBody>
        </p:sp>
      </p:grpSp>
      <p:pic>
        <p:nvPicPr>
          <p:cNvPr id="318" name="379D33C2-39C1-448B-B77A-595C76B8E144-L0-001.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62007" y="3942603"/>
            <a:ext cx="666708" cy="666708"/>
          </a:xfrm>
          <a:prstGeom prst="rect">
            <a:avLst/>
          </a:prstGeom>
          <a:ln w="12700">
            <a:miter lim="400000"/>
          </a:ln>
        </p:spPr>
      </p:pic>
    </p:spTree>
    <p:extLst>
      <p:ext uri="{BB962C8B-B14F-4D97-AF65-F5344CB8AC3E}">
        <p14:creationId xmlns:p14="http://schemas.microsoft.com/office/powerpoint/2010/main" val="261088894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 name="pasted-image.png"/>
          <p:cNvPicPr>
            <a:picLocks noChangeAspect="1"/>
          </p:cNvPicPr>
          <p:nvPr/>
        </p:nvPicPr>
        <p:blipFill>
          <a:blip r:embed="rId2" cstate="email">
            <a:alphaModFix amt="44000"/>
            <a:extLst>
              <a:ext uri="{28A0092B-C50C-407E-A947-70E740481C1C}">
                <a14:useLocalDpi xmlns:a14="http://schemas.microsoft.com/office/drawing/2010/main"/>
              </a:ext>
            </a:extLst>
          </a:blip>
          <a:srcRect/>
          <a:stretch>
            <a:fillRect/>
          </a:stretch>
        </p:blipFill>
        <p:spPr>
          <a:xfrm>
            <a:off x="-138014" y="-158850"/>
            <a:ext cx="12468105" cy="7175625"/>
          </a:xfrm>
          <a:prstGeom prst="rect">
            <a:avLst/>
          </a:prstGeom>
          <a:ln w="12700">
            <a:miter lim="400000"/>
          </a:ln>
        </p:spPr>
      </p:pic>
      <p:sp>
        <p:nvSpPr>
          <p:cNvPr id="321" name="Shape 321"/>
          <p:cNvSpPr/>
          <p:nvPr/>
        </p:nvSpPr>
        <p:spPr>
          <a:xfrm>
            <a:off x="0" y="381000"/>
            <a:ext cx="12192000" cy="469359"/>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spAutoFit/>
          </a:bodyPr>
          <a:lstStyle>
            <a:lvl1pPr defTabSz="1816100">
              <a:defRPr sz="5600" spc="1400">
                <a:solidFill>
                  <a:srgbClr val="FFFFFF"/>
                </a:solidFill>
                <a:uFill>
                  <a:solidFill>
                    <a:srgbClr val="F1F1F1"/>
                  </a:solidFill>
                </a:uFill>
                <a:latin typeface="Lucida Sans"/>
                <a:ea typeface="Lucida Sans"/>
                <a:cs typeface="Lucida Sans"/>
                <a:sym typeface="Lucida Sans"/>
              </a:defRPr>
            </a:lvl1pPr>
          </a:lstStyle>
          <a:p>
            <a:r>
              <a:rPr sz="2800"/>
              <a:t>CONS OF M&amp;E FOR STARTUPS</a:t>
            </a:r>
          </a:p>
        </p:txBody>
      </p:sp>
      <p:pic>
        <p:nvPicPr>
          <p:cNvPr id="322" name="agruppa-blanco-sin-sloga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02427" y="-35336"/>
            <a:ext cx="1085918" cy="839118"/>
          </a:xfrm>
          <a:prstGeom prst="rect">
            <a:avLst/>
          </a:prstGeom>
          <a:ln w="12700">
            <a:miter lim="400000"/>
          </a:ln>
        </p:spPr>
      </p:pic>
      <p:grpSp>
        <p:nvGrpSpPr>
          <p:cNvPr id="338" name="Group 338"/>
          <p:cNvGrpSpPr/>
          <p:nvPr/>
        </p:nvGrpSpPr>
        <p:grpSpPr>
          <a:xfrm>
            <a:off x="1928969" y="1156143"/>
            <a:ext cx="8334063" cy="5402250"/>
            <a:chOff x="0" y="0"/>
            <a:chExt cx="16668124" cy="10804497"/>
          </a:xfrm>
        </p:grpSpPr>
        <p:grpSp>
          <p:nvGrpSpPr>
            <p:cNvPr id="325" name="Group 325"/>
            <p:cNvGrpSpPr/>
            <p:nvPr/>
          </p:nvGrpSpPr>
          <p:grpSpPr>
            <a:xfrm>
              <a:off x="-1" y="2689825"/>
              <a:ext cx="4838113" cy="4833481"/>
              <a:chOff x="-667701" y="-828771"/>
              <a:chExt cx="4838111" cy="4833479"/>
            </a:xfrm>
          </p:grpSpPr>
          <p:sp>
            <p:nvSpPr>
              <p:cNvPr id="323" name="Shape 323"/>
              <p:cNvSpPr/>
              <p:nvPr/>
            </p:nvSpPr>
            <p:spPr>
              <a:xfrm>
                <a:off x="-665387" y="-828772"/>
                <a:ext cx="4833481" cy="4833480"/>
              </a:xfrm>
              <a:prstGeom prst="ellipse">
                <a:avLst/>
              </a:prstGeom>
              <a:solidFill>
                <a:srgbClr val="FFFFFF">
                  <a:alpha val="51000"/>
                </a:srgbClr>
              </a:solidFill>
              <a:ln w="25400" cap="flat">
                <a:solidFill>
                  <a:srgbClr val="FFFFFF">
                    <a:alpha val="51000"/>
                  </a:srgbClr>
                </a:solidFill>
                <a:prstDash val="solid"/>
                <a:bevel/>
              </a:ln>
              <a:effectLst/>
            </p:spPr>
            <p:txBody>
              <a:bodyPr wrap="square" lIns="25400" tIns="25400" rIns="25400" bIns="25400" numCol="1" anchor="ctr">
                <a:noAutofit/>
              </a:bodyPr>
              <a:lstStyle/>
              <a:p>
                <a:endParaRPr sz="900"/>
              </a:p>
            </p:txBody>
          </p:sp>
          <p:sp>
            <p:nvSpPr>
              <p:cNvPr id="324" name="Shape 324"/>
              <p:cNvSpPr/>
              <p:nvPr/>
            </p:nvSpPr>
            <p:spPr>
              <a:xfrm>
                <a:off x="-667702" y="345722"/>
                <a:ext cx="4838112" cy="170111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2860" tIns="22860" rIns="22860" bIns="22860" numCol="1" anchor="t">
                <a:noAutofit/>
              </a:bodyPr>
              <a:lstStyle>
                <a:lvl1pPr>
                  <a:defRPr sz="5600" b="1">
                    <a:solidFill>
                      <a:srgbClr val="D5DA2F"/>
                    </a:solidFill>
                    <a:latin typeface="+mn-lt"/>
                    <a:ea typeface="+mn-ea"/>
                    <a:cs typeface="+mn-cs"/>
                    <a:sym typeface="Helvetica"/>
                  </a:defRPr>
                </a:lvl1pPr>
              </a:lstStyle>
              <a:p>
                <a:r>
                  <a:rPr sz="2800"/>
                  <a:t>EFFICIENCY TRADEOFFS </a:t>
                </a:r>
              </a:p>
            </p:txBody>
          </p:sp>
        </p:grpSp>
        <p:grpSp>
          <p:nvGrpSpPr>
            <p:cNvPr id="328" name="Group 328"/>
            <p:cNvGrpSpPr/>
            <p:nvPr/>
          </p:nvGrpSpPr>
          <p:grpSpPr>
            <a:xfrm>
              <a:off x="12687170" y="3116088"/>
              <a:ext cx="3980955" cy="3980955"/>
              <a:chOff x="428579" y="426263"/>
              <a:chExt cx="3980953" cy="3980953"/>
            </a:xfrm>
          </p:grpSpPr>
          <p:sp>
            <p:nvSpPr>
              <p:cNvPr id="326" name="Shape 326"/>
              <p:cNvSpPr/>
              <p:nvPr/>
            </p:nvSpPr>
            <p:spPr>
              <a:xfrm>
                <a:off x="428579" y="426263"/>
                <a:ext cx="3980954" cy="3980954"/>
              </a:xfrm>
              <a:prstGeom prst="ellipse">
                <a:avLst/>
              </a:prstGeom>
              <a:solidFill>
                <a:srgbClr val="FFFFFF">
                  <a:alpha val="51000"/>
                </a:srgbClr>
              </a:solidFill>
              <a:ln w="25400" cap="flat">
                <a:solidFill>
                  <a:srgbClr val="FFFFFF">
                    <a:alpha val="51000"/>
                  </a:srgbClr>
                </a:solidFill>
                <a:prstDash val="solid"/>
                <a:bevel/>
              </a:ln>
              <a:effectLst/>
            </p:spPr>
            <p:txBody>
              <a:bodyPr wrap="square" lIns="25400" tIns="25400" rIns="25400" bIns="25400" numCol="1" anchor="ctr">
                <a:noAutofit/>
              </a:bodyPr>
              <a:lstStyle/>
              <a:p>
                <a:endParaRPr sz="900"/>
              </a:p>
            </p:txBody>
          </p:sp>
          <p:sp>
            <p:nvSpPr>
              <p:cNvPr id="327" name="Shape 327"/>
              <p:cNvSpPr/>
              <p:nvPr/>
            </p:nvSpPr>
            <p:spPr>
              <a:xfrm>
                <a:off x="512902" y="1072911"/>
                <a:ext cx="3812308" cy="26876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2860" tIns="22860" rIns="22860" bIns="22860" numCol="1" anchor="t">
                <a:noAutofit/>
              </a:bodyPr>
              <a:lstStyle>
                <a:lvl1pPr>
                  <a:defRPr sz="4300" b="1">
                    <a:solidFill>
                      <a:srgbClr val="D5DA2F"/>
                    </a:solidFill>
                    <a:latin typeface="+mn-lt"/>
                    <a:ea typeface="+mn-ea"/>
                    <a:cs typeface="+mn-cs"/>
                    <a:sym typeface="Helvetica"/>
                  </a:defRPr>
                </a:lvl1pPr>
              </a:lstStyle>
              <a:p>
                <a:r>
                  <a:rPr sz="2150"/>
                  <a:t>OPTIMIZING OUR DELIVERY ROUTES</a:t>
                </a:r>
              </a:p>
            </p:txBody>
          </p:sp>
        </p:grpSp>
        <p:grpSp>
          <p:nvGrpSpPr>
            <p:cNvPr id="331" name="Group 331"/>
            <p:cNvGrpSpPr/>
            <p:nvPr/>
          </p:nvGrpSpPr>
          <p:grpSpPr>
            <a:xfrm>
              <a:off x="7792828" y="6823544"/>
              <a:ext cx="3980954" cy="3980954"/>
              <a:chOff x="428579" y="426263"/>
              <a:chExt cx="3980953" cy="3980953"/>
            </a:xfrm>
          </p:grpSpPr>
          <p:sp>
            <p:nvSpPr>
              <p:cNvPr id="329" name="Shape 329"/>
              <p:cNvSpPr/>
              <p:nvPr/>
            </p:nvSpPr>
            <p:spPr>
              <a:xfrm>
                <a:off x="428579" y="426263"/>
                <a:ext cx="3980954" cy="3980954"/>
              </a:xfrm>
              <a:prstGeom prst="ellipse">
                <a:avLst/>
              </a:prstGeom>
              <a:solidFill>
                <a:srgbClr val="FFFFFF">
                  <a:alpha val="51000"/>
                </a:srgbClr>
              </a:solidFill>
              <a:ln w="25400" cap="flat">
                <a:solidFill>
                  <a:srgbClr val="FFFFFF">
                    <a:alpha val="51000"/>
                  </a:srgbClr>
                </a:solidFill>
                <a:prstDash val="solid"/>
                <a:bevel/>
              </a:ln>
              <a:effectLst/>
            </p:spPr>
            <p:txBody>
              <a:bodyPr wrap="square" lIns="25400" tIns="25400" rIns="25400" bIns="25400" numCol="1" anchor="ctr">
                <a:noAutofit/>
              </a:bodyPr>
              <a:lstStyle/>
              <a:p>
                <a:endParaRPr sz="900"/>
              </a:p>
            </p:txBody>
          </p:sp>
          <p:sp>
            <p:nvSpPr>
              <p:cNvPr id="330" name="Shape 330"/>
              <p:cNvSpPr/>
              <p:nvPr/>
            </p:nvSpPr>
            <p:spPr>
              <a:xfrm>
                <a:off x="512902" y="1680392"/>
                <a:ext cx="3812308" cy="14726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2860" tIns="22860" rIns="22860" bIns="22860" numCol="1" anchor="t">
                <a:noAutofit/>
              </a:bodyPr>
              <a:lstStyle>
                <a:lvl1pPr>
                  <a:defRPr sz="4300" b="1">
                    <a:solidFill>
                      <a:srgbClr val="D5DA2F"/>
                    </a:solidFill>
                    <a:latin typeface="+mn-lt"/>
                    <a:ea typeface="+mn-ea"/>
                    <a:cs typeface="+mn-cs"/>
                    <a:sym typeface="Helvetica"/>
                  </a:defRPr>
                </a:lvl1pPr>
              </a:lstStyle>
              <a:p>
                <a:r>
                  <a:rPr sz="2150"/>
                  <a:t>IMPACT INVESTMENT</a:t>
                </a:r>
              </a:p>
            </p:txBody>
          </p:sp>
        </p:grpSp>
        <p:grpSp>
          <p:nvGrpSpPr>
            <p:cNvPr id="334" name="Group 334"/>
            <p:cNvGrpSpPr/>
            <p:nvPr/>
          </p:nvGrpSpPr>
          <p:grpSpPr>
            <a:xfrm>
              <a:off x="7792828" y="0"/>
              <a:ext cx="3980954" cy="3980954"/>
              <a:chOff x="428579" y="426263"/>
              <a:chExt cx="3980953" cy="3980953"/>
            </a:xfrm>
          </p:grpSpPr>
          <p:sp>
            <p:nvSpPr>
              <p:cNvPr id="332" name="Shape 332"/>
              <p:cNvSpPr/>
              <p:nvPr/>
            </p:nvSpPr>
            <p:spPr>
              <a:xfrm>
                <a:off x="428579" y="426263"/>
                <a:ext cx="3980954" cy="3980954"/>
              </a:xfrm>
              <a:prstGeom prst="ellipse">
                <a:avLst/>
              </a:prstGeom>
              <a:solidFill>
                <a:srgbClr val="FFFFFF">
                  <a:alpha val="51000"/>
                </a:srgbClr>
              </a:solidFill>
              <a:ln w="25400" cap="flat">
                <a:solidFill>
                  <a:srgbClr val="FFFFFF">
                    <a:alpha val="51000"/>
                  </a:srgbClr>
                </a:solidFill>
                <a:prstDash val="solid"/>
                <a:bevel/>
              </a:ln>
              <a:effectLst/>
            </p:spPr>
            <p:txBody>
              <a:bodyPr wrap="square" lIns="25400" tIns="25400" rIns="25400" bIns="25400" numCol="1" anchor="ctr">
                <a:noAutofit/>
              </a:bodyPr>
              <a:lstStyle/>
              <a:p>
                <a:endParaRPr sz="900"/>
              </a:p>
            </p:txBody>
          </p:sp>
          <p:sp>
            <p:nvSpPr>
              <p:cNvPr id="333" name="Shape 333"/>
              <p:cNvSpPr/>
              <p:nvPr/>
            </p:nvSpPr>
            <p:spPr>
              <a:xfrm>
                <a:off x="512902" y="1382977"/>
                <a:ext cx="3812308" cy="20675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2860" tIns="22860" rIns="22860" bIns="22860" numCol="1" anchor="t">
                <a:noAutofit/>
              </a:bodyPr>
              <a:lstStyle>
                <a:lvl1pPr>
                  <a:defRPr sz="4300" b="1">
                    <a:solidFill>
                      <a:srgbClr val="D5DA2F"/>
                    </a:solidFill>
                    <a:latin typeface="+mn-lt"/>
                    <a:ea typeface="+mn-ea"/>
                    <a:cs typeface="+mn-cs"/>
                    <a:sym typeface="Helvetica"/>
                  </a:defRPr>
                </a:lvl1pPr>
              </a:lstStyle>
              <a:p>
                <a:r>
                  <a:rPr sz="2150"/>
                  <a:t>ACTIVE CUSTOMER ACQUISITION </a:t>
                </a:r>
              </a:p>
            </p:txBody>
          </p:sp>
        </p:grpSp>
        <p:sp>
          <p:nvSpPr>
            <p:cNvPr id="335" name="Shape 335"/>
            <p:cNvSpPr/>
            <p:nvPr/>
          </p:nvSpPr>
          <p:spPr>
            <a:xfrm flipH="1">
              <a:off x="4886956" y="2519039"/>
              <a:ext cx="2857027" cy="2857027"/>
            </a:xfrm>
            <a:prstGeom prst="line">
              <a:avLst/>
            </a:prstGeom>
            <a:noFill/>
            <a:ln w="177800" cap="rnd">
              <a:solidFill>
                <a:srgbClr val="D5DA2F"/>
              </a:solidFill>
              <a:custDash>
                <a:ds d="100000" sp="200000"/>
              </a:custDash>
              <a:bevel/>
            </a:ln>
            <a:effectLst/>
          </p:spPr>
          <p:txBody>
            <a:bodyPr wrap="square" lIns="22859" tIns="22859" rIns="22859" bIns="22859" numCol="1" anchor="t">
              <a:noAutofit/>
            </a:bodyPr>
            <a:lstStyle/>
            <a:p>
              <a:pPr defTabSz="228600">
                <a:defRPr sz="1200">
                  <a:latin typeface="+mn-lt"/>
                  <a:ea typeface="+mn-ea"/>
                  <a:cs typeface="+mn-cs"/>
                  <a:sym typeface="Helvetica"/>
                </a:defRPr>
              </a:pPr>
              <a:endParaRPr sz="600"/>
            </a:p>
          </p:txBody>
        </p:sp>
        <p:sp>
          <p:nvSpPr>
            <p:cNvPr id="336" name="Shape 336"/>
            <p:cNvSpPr/>
            <p:nvPr/>
          </p:nvSpPr>
          <p:spPr>
            <a:xfrm flipH="1" flipV="1">
              <a:off x="4910894" y="5402249"/>
              <a:ext cx="7703494" cy="1"/>
            </a:xfrm>
            <a:prstGeom prst="line">
              <a:avLst/>
            </a:prstGeom>
            <a:noFill/>
            <a:ln w="177800" cap="rnd">
              <a:solidFill>
                <a:srgbClr val="D5DA2F"/>
              </a:solidFill>
              <a:custDash>
                <a:ds d="100000" sp="200000"/>
              </a:custDash>
              <a:bevel/>
            </a:ln>
            <a:effectLst/>
          </p:spPr>
          <p:txBody>
            <a:bodyPr wrap="square" lIns="22859" tIns="22859" rIns="22859" bIns="22859" numCol="1" anchor="t">
              <a:noAutofit/>
            </a:bodyPr>
            <a:lstStyle/>
            <a:p>
              <a:pPr defTabSz="228600">
                <a:defRPr sz="1200">
                  <a:latin typeface="+mn-lt"/>
                  <a:ea typeface="+mn-ea"/>
                  <a:cs typeface="+mn-cs"/>
                  <a:sym typeface="Helvetica"/>
                </a:defRPr>
              </a:pPr>
              <a:endParaRPr sz="600"/>
            </a:p>
          </p:txBody>
        </p:sp>
        <p:sp>
          <p:nvSpPr>
            <p:cNvPr id="337" name="Shape 337"/>
            <p:cNvSpPr/>
            <p:nvPr/>
          </p:nvSpPr>
          <p:spPr>
            <a:xfrm flipH="1" flipV="1">
              <a:off x="4865150" y="5402249"/>
              <a:ext cx="2900640" cy="2900640"/>
            </a:xfrm>
            <a:prstGeom prst="line">
              <a:avLst/>
            </a:prstGeom>
            <a:noFill/>
            <a:ln w="177800" cap="rnd">
              <a:solidFill>
                <a:srgbClr val="D5DA2F"/>
              </a:solidFill>
              <a:custDash>
                <a:ds d="100000" sp="200000"/>
              </a:custDash>
              <a:bevel/>
            </a:ln>
            <a:effectLst/>
          </p:spPr>
          <p:txBody>
            <a:bodyPr wrap="square" lIns="22859" tIns="22859" rIns="22859" bIns="22859" numCol="1" anchor="t">
              <a:noAutofit/>
            </a:bodyPr>
            <a:lstStyle/>
            <a:p>
              <a:pPr defTabSz="228600">
                <a:defRPr sz="1200">
                  <a:latin typeface="+mn-lt"/>
                  <a:ea typeface="+mn-ea"/>
                  <a:cs typeface="+mn-cs"/>
                  <a:sym typeface="Helvetica"/>
                </a:defRPr>
              </a:pPr>
              <a:endParaRPr sz="600"/>
            </a:p>
          </p:txBody>
        </p:sp>
      </p:grpSp>
      <p:pic>
        <p:nvPicPr>
          <p:cNvPr id="339" name="93F33316-3126-4EAC-A840-AD80A3F9D098-L0-001.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15930" y="4083045"/>
            <a:ext cx="644037" cy="644037"/>
          </a:xfrm>
          <a:prstGeom prst="rect">
            <a:avLst/>
          </a:prstGeom>
          <a:ln w="12700">
            <a:miter lim="400000"/>
          </a:ln>
        </p:spPr>
      </p:pic>
    </p:spTree>
    <p:extLst>
      <p:ext uri="{BB962C8B-B14F-4D97-AF65-F5344CB8AC3E}">
        <p14:creationId xmlns:p14="http://schemas.microsoft.com/office/powerpoint/2010/main" val="305342219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Innovations for Poverty Action</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6903" y="1742562"/>
            <a:ext cx="9997130" cy="5332992"/>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18297" y="114922"/>
            <a:ext cx="3185938" cy="1630896"/>
          </a:xfrm>
          <a:prstGeom prst="rect">
            <a:avLst/>
          </a:prstGeom>
        </p:spPr>
      </p:pic>
    </p:spTree>
    <p:extLst>
      <p:ext uri="{BB962C8B-B14F-4D97-AF65-F5344CB8AC3E}">
        <p14:creationId xmlns:p14="http://schemas.microsoft.com/office/powerpoint/2010/main" val="17866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6734-small.jpg"/>
          <p:cNvPicPr>
            <a:picLocks noChangeAspect="1"/>
          </p:cNvPicPr>
          <p:nvPr/>
        </p:nvPicPr>
        <p:blipFill>
          <a:blip r:embed="rId2" cstate="email">
            <a:alphaModFix amt="40000"/>
            <a:extLst>
              <a:ext uri="{28A0092B-C50C-407E-A947-70E740481C1C}">
                <a14:useLocalDpi xmlns:a14="http://schemas.microsoft.com/office/drawing/2010/main"/>
              </a:ext>
            </a:extLst>
          </a:blip>
          <a:srcRect/>
          <a:stretch>
            <a:fillRect/>
          </a:stretch>
        </p:blipFill>
        <p:spPr>
          <a:xfrm>
            <a:off x="-128606" y="-241572"/>
            <a:ext cx="12448272" cy="7337218"/>
          </a:xfrm>
          <a:prstGeom prst="rect">
            <a:avLst/>
          </a:prstGeom>
          <a:ln w="12700">
            <a:miter lim="400000"/>
          </a:ln>
        </p:spPr>
      </p:pic>
      <p:sp>
        <p:nvSpPr>
          <p:cNvPr id="342" name="Shape 342"/>
          <p:cNvSpPr/>
          <p:nvPr/>
        </p:nvSpPr>
        <p:spPr>
          <a:xfrm>
            <a:off x="804168" y="3558857"/>
            <a:ext cx="10583665" cy="1020792"/>
          </a:xfrm>
          <a:prstGeom prst="rect">
            <a:avLst/>
          </a:prstGeom>
          <a:ln w="12700">
            <a:miter lim="400000"/>
          </a:ln>
          <a:extLst>
            <a:ext uri="{C572A759-6A51-4108-AA02-DFA0A04FC94B}">
              <ma14:wrappingTextBoxFlag xmlns:ma14="http://schemas.microsoft.com/office/mac/drawingml/2011/main" val="1"/>
            </a:ext>
          </a:extLst>
        </p:spPr>
        <p:txBody>
          <a:bodyPr lIns="25400" tIns="25400" rIns="25400" bIns="25400" anchor="ctr">
            <a:spAutoFit/>
          </a:bodyPr>
          <a:lstStyle/>
          <a:p>
            <a:pPr>
              <a:defRPr>
                <a:solidFill>
                  <a:srgbClr val="FFFFFF"/>
                </a:solidFill>
              </a:defRPr>
            </a:pPr>
            <a:r>
              <a:rPr sz="900"/>
              <a:t>retos de un Startup a la hora de medir impacto social </a:t>
            </a:r>
          </a:p>
          <a:p>
            <a:pPr>
              <a:defRPr>
                <a:solidFill>
                  <a:srgbClr val="FFFFFF"/>
                </a:solidFill>
              </a:defRPr>
            </a:pPr>
            <a:r>
              <a:rPr sz="900"/>
              <a:t>$, tiempo, energía, little agreement on what those metrics should be, it's a matter of resources so you'd end up developing some very different approaches (non rigorous) to measuring social performance. </a:t>
            </a:r>
          </a:p>
          <a:p>
            <a:pPr>
              <a:defRPr>
                <a:solidFill>
                  <a:srgbClr val="FFFFFF"/>
                </a:solidFill>
              </a:defRPr>
            </a:pPr>
            <a:endParaRPr sz="900"/>
          </a:p>
          <a:p>
            <a:pPr>
              <a:defRPr>
                <a:solidFill>
                  <a:srgbClr val="FFFFFF"/>
                </a:solidFill>
              </a:defRPr>
            </a:pPr>
            <a:r>
              <a:rPr sz="900"/>
              <a:t>Summary-  the most rigorous measures of impact, which assess whether a program is actually changing conditions in the world, typically require expensive and time-consuming longitudinal studies. </a:t>
            </a:r>
          </a:p>
          <a:p>
            <a:pPr>
              <a:defRPr>
                <a:solidFill>
                  <a:srgbClr val="FFFFFF"/>
                </a:solidFill>
              </a:defRPr>
            </a:pPr>
            <a:endParaRPr sz="900"/>
          </a:p>
          <a:p>
            <a:pPr>
              <a:defRPr>
                <a:solidFill>
                  <a:srgbClr val="FFFFFF"/>
                </a:solidFill>
              </a:defRPr>
            </a:pPr>
            <a:endParaRPr sz="900"/>
          </a:p>
          <a:p>
            <a:pPr>
              <a:defRPr>
                <a:solidFill>
                  <a:srgbClr val="FFFFFF"/>
                </a:solidFill>
              </a:defRPr>
            </a:pPr>
            <a:r>
              <a:rPr sz="900"/>
              <a:t>&gt; Agruppa es un caso poco  representativo de los startups sociales) </a:t>
            </a:r>
          </a:p>
        </p:txBody>
      </p:sp>
      <p:sp>
        <p:nvSpPr>
          <p:cNvPr id="343" name="Shape 343"/>
          <p:cNvSpPr/>
          <p:nvPr/>
        </p:nvSpPr>
        <p:spPr>
          <a:xfrm>
            <a:off x="0" y="381000"/>
            <a:ext cx="12192000" cy="469359"/>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spAutoFit/>
          </a:bodyPr>
          <a:lstStyle>
            <a:lvl1pPr defTabSz="1816100">
              <a:defRPr sz="5600" spc="1400">
                <a:solidFill>
                  <a:srgbClr val="FFFFFF"/>
                </a:solidFill>
                <a:uFill>
                  <a:solidFill>
                    <a:srgbClr val="F1F1F1"/>
                  </a:solidFill>
                </a:uFill>
                <a:latin typeface="Lucida Sans"/>
                <a:ea typeface="Lucida Sans"/>
                <a:cs typeface="Lucida Sans"/>
                <a:sym typeface="Lucida Sans"/>
              </a:defRPr>
            </a:lvl1pPr>
          </a:lstStyle>
          <a:p>
            <a:r>
              <a:rPr sz="2800"/>
              <a:t>WITHOUT IPA</a:t>
            </a:r>
          </a:p>
        </p:txBody>
      </p:sp>
      <p:pic>
        <p:nvPicPr>
          <p:cNvPr id="344" name="agruppa-blanco-sin-sloga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02427" y="-35336"/>
            <a:ext cx="1085918" cy="839118"/>
          </a:xfrm>
          <a:prstGeom prst="rect">
            <a:avLst/>
          </a:prstGeom>
          <a:ln w="12700">
            <a:miter lim="400000"/>
          </a:ln>
        </p:spPr>
      </p:pic>
    </p:spTree>
    <p:extLst>
      <p:ext uri="{BB962C8B-B14F-4D97-AF65-F5344CB8AC3E}">
        <p14:creationId xmlns:p14="http://schemas.microsoft.com/office/powerpoint/2010/main" val="292003420"/>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 name="6734-small.jpg"/>
          <p:cNvPicPr>
            <a:picLocks noChangeAspect="1"/>
          </p:cNvPicPr>
          <p:nvPr/>
        </p:nvPicPr>
        <p:blipFill>
          <a:blip r:embed="rId2" cstate="email">
            <a:alphaModFix amt="40000"/>
            <a:extLst>
              <a:ext uri="{28A0092B-C50C-407E-A947-70E740481C1C}">
                <a14:useLocalDpi xmlns:a14="http://schemas.microsoft.com/office/drawing/2010/main"/>
              </a:ext>
            </a:extLst>
          </a:blip>
          <a:srcRect/>
          <a:stretch>
            <a:fillRect/>
          </a:stretch>
        </p:blipFill>
        <p:spPr>
          <a:xfrm>
            <a:off x="-128606" y="-241572"/>
            <a:ext cx="12448272" cy="7337218"/>
          </a:xfrm>
          <a:prstGeom prst="rect">
            <a:avLst/>
          </a:prstGeom>
          <a:ln w="12700">
            <a:miter lim="400000"/>
          </a:ln>
        </p:spPr>
      </p:pic>
      <p:sp>
        <p:nvSpPr>
          <p:cNvPr id="347" name="Shape 347"/>
          <p:cNvSpPr/>
          <p:nvPr/>
        </p:nvSpPr>
        <p:spPr>
          <a:xfrm>
            <a:off x="622452" y="2971804"/>
            <a:ext cx="9402957" cy="605294"/>
          </a:xfrm>
          <a:prstGeom prst="rect">
            <a:avLst/>
          </a:prstGeom>
          <a:ln w="12700">
            <a:miter lim="400000"/>
          </a:ln>
          <a:extLst>
            <a:ext uri="{C572A759-6A51-4108-AA02-DFA0A04FC94B}">
              <ma14:wrappingTextBoxFlag xmlns:ma14="http://schemas.microsoft.com/office/mac/drawingml/2011/main" val="1"/>
            </a:ext>
          </a:extLst>
        </p:spPr>
        <p:txBody>
          <a:bodyPr lIns="25400" tIns="25400" rIns="25400" bIns="25400" anchor="ctr">
            <a:spAutoFit/>
          </a:bodyPr>
          <a:lstStyle/>
          <a:p>
            <a:pPr>
              <a:defRPr>
                <a:solidFill>
                  <a:srgbClr val="FFFFFF"/>
                </a:solidFill>
              </a:defRPr>
            </a:pPr>
            <a:r>
              <a:rPr sz="900"/>
              <a:t>alianzas (para emprendedores), contacto, pie adentro; invierta en M&amp;E porque es invertir en la posibilidad. Impacto más que en el emprendedor (no cuesta mucho y puede ser una plataforma de ideas con impacto real)</a:t>
            </a:r>
          </a:p>
          <a:p>
            <a:pPr>
              <a:defRPr>
                <a:solidFill>
                  <a:srgbClr val="FFFFFF"/>
                </a:solidFill>
              </a:defRPr>
            </a:pPr>
            <a:r>
              <a:rPr sz="900"/>
              <a:t>- oír ideas </a:t>
            </a:r>
          </a:p>
          <a:p>
            <a:pPr>
              <a:defRPr>
                <a:solidFill>
                  <a:srgbClr val="FFFFFF"/>
                </a:solidFill>
              </a:defRPr>
            </a:pPr>
            <a:r>
              <a:rPr sz="900"/>
              <a:t>- startups = plataforma de innovación rápida (aprende rápido, falla rápido)</a:t>
            </a:r>
          </a:p>
        </p:txBody>
      </p:sp>
      <p:sp>
        <p:nvSpPr>
          <p:cNvPr id="348" name="Shape 348"/>
          <p:cNvSpPr/>
          <p:nvPr/>
        </p:nvSpPr>
        <p:spPr>
          <a:xfrm>
            <a:off x="0" y="381000"/>
            <a:ext cx="12192000" cy="469359"/>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spAutoFit/>
          </a:bodyPr>
          <a:lstStyle>
            <a:lvl1pPr defTabSz="1816100">
              <a:defRPr sz="5600" spc="1400">
                <a:solidFill>
                  <a:srgbClr val="FFFFFF"/>
                </a:solidFill>
                <a:uFill>
                  <a:solidFill>
                    <a:srgbClr val="F1F1F1"/>
                  </a:solidFill>
                </a:uFill>
                <a:latin typeface="Lucida Sans"/>
                <a:ea typeface="Lucida Sans"/>
                <a:cs typeface="Lucida Sans"/>
                <a:sym typeface="Lucida Sans"/>
              </a:defRPr>
            </a:lvl1pPr>
          </a:lstStyle>
          <a:p>
            <a:r>
              <a:rPr sz="2800"/>
              <a:t>CALL TO ACTION</a:t>
            </a:r>
          </a:p>
        </p:txBody>
      </p:sp>
      <p:pic>
        <p:nvPicPr>
          <p:cNvPr id="349" name="agruppa-blanco-sin-sloga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02427" y="-35336"/>
            <a:ext cx="1085918" cy="839118"/>
          </a:xfrm>
          <a:prstGeom prst="rect">
            <a:avLst/>
          </a:prstGeom>
          <a:ln w="12700">
            <a:miter lim="400000"/>
          </a:ln>
        </p:spPr>
      </p:pic>
    </p:spTree>
    <p:extLst>
      <p:ext uri="{BB962C8B-B14F-4D97-AF65-F5344CB8AC3E}">
        <p14:creationId xmlns:p14="http://schemas.microsoft.com/office/powerpoint/2010/main" val="1572874536"/>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1" name="image2.jpeg"/>
          <p:cNvPicPr>
            <a:picLocks noChangeAspect="1"/>
          </p:cNvPicPr>
          <p:nvPr/>
        </p:nvPicPr>
        <p:blipFill>
          <a:blip r:embed="rId2" cstate="email">
            <a:alphaModFix amt="45000"/>
            <a:extLst>
              <a:ext uri="{28A0092B-C50C-407E-A947-70E740481C1C}">
                <a14:useLocalDpi xmlns:a14="http://schemas.microsoft.com/office/drawing/2010/main"/>
              </a:ext>
            </a:extLst>
          </a:blip>
          <a:srcRect/>
          <a:stretch>
            <a:fillRect/>
          </a:stretch>
        </p:blipFill>
        <p:spPr>
          <a:xfrm flipH="1">
            <a:off x="-629136" y="-1093980"/>
            <a:ext cx="14143291" cy="7988104"/>
          </a:xfrm>
          <a:prstGeom prst="rect">
            <a:avLst/>
          </a:prstGeom>
          <a:ln w="12700">
            <a:miter lim="400000"/>
          </a:ln>
        </p:spPr>
      </p:pic>
      <p:grpSp>
        <p:nvGrpSpPr>
          <p:cNvPr id="395" name="Group 395"/>
          <p:cNvGrpSpPr/>
          <p:nvPr/>
        </p:nvGrpSpPr>
        <p:grpSpPr>
          <a:xfrm>
            <a:off x="460475" y="1577814"/>
            <a:ext cx="7051753" cy="4581112"/>
            <a:chOff x="0" y="0"/>
            <a:chExt cx="14103505" cy="9162221"/>
          </a:xfrm>
        </p:grpSpPr>
        <p:grpSp>
          <p:nvGrpSpPr>
            <p:cNvPr id="382" name="Group 382"/>
            <p:cNvGrpSpPr/>
            <p:nvPr/>
          </p:nvGrpSpPr>
          <p:grpSpPr>
            <a:xfrm>
              <a:off x="0" y="2042298"/>
              <a:ext cx="14077052" cy="7119924"/>
              <a:chOff x="0" y="0"/>
              <a:chExt cx="14077051" cy="7119923"/>
            </a:xfrm>
          </p:grpSpPr>
          <p:grpSp>
            <p:nvGrpSpPr>
              <p:cNvPr id="357" name="Group 357"/>
              <p:cNvGrpSpPr/>
              <p:nvPr/>
            </p:nvGrpSpPr>
            <p:grpSpPr>
              <a:xfrm>
                <a:off x="4427292" y="0"/>
                <a:ext cx="9383185" cy="3797091"/>
                <a:chOff x="737662" y="3677"/>
                <a:chExt cx="9383184" cy="3797090"/>
              </a:xfrm>
            </p:grpSpPr>
            <p:sp>
              <p:nvSpPr>
                <p:cNvPr id="352" name="Shape 352"/>
                <p:cNvSpPr/>
                <p:nvPr/>
              </p:nvSpPr>
              <p:spPr>
                <a:xfrm>
                  <a:off x="6942373" y="694563"/>
                  <a:ext cx="1073222" cy="3092887"/>
                </a:xfrm>
                <a:prstGeom prst="rect">
                  <a:avLst/>
                </a:prstGeom>
                <a:solidFill>
                  <a:srgbClr val="D7DF23"/>
                </a:solidFill>
                <a:ln w="25400" cap="flat">
                  <a:solidFill>
                    <a:srgbClr val="D7DF23"/>
                  </a:solidFill>
                  <a:prstDash val="solid"/>
                  <a:bevel/>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lvl1pPr>
                    <a:defRPr sz="5600" b="1">
                      <a:solidFill>
                        <a:srgbClr val="FFFFFF"/>
                      </a:solidFill>
                      <a:latin typeface="+mn-lt"/>
                      <a:ea typeface="+mn-ea"/>
                      <a:cs typeface="+mn-cs"/>
                      <a:sym typeface="Helvetica"/>
                    </a:defRPr>
                  </a:lvl1pPr>
                </a:lstStyle>
                <a:p>
                  <a:r>
                    <a:rPr sz="2800"/>
                    <a:t>Y4</a:t>
                  </a:r>
                </a:p>
              </p:txBody>
            </p:sp>
            <p:sp>
              <p:nvSpPr>
                <p:cNvPr id="353" name="Shape 353"/>
                <p:cNvSpPr/>
                <p:nvPr/>
              </p:nvSpPr>
              <p:spPr>
                <a:xfrm>
                  <a:off x="4862208" y="1322510"/>
                  <a:ext cx="1073222" cy="2478259"/>
                </a:xfrm>
                <a:prstGeom prst="rect">
                  <a:avLst/>
                </a:prstGeom>
                <a:solidFill>
                  <a:srgbClr val="D7DF23"/>
                </a:solidFill>
                <a:ln w="25400" cap="flat">
                  <a:solidFill>
                    <a:srgbClr val="D7DF23"/>
                  </a:solidFill>
                  <a:prstDash val="solid"/>
                  <a:bevel/>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lvl1pPr>
                    <a:defRPr sz="5600" b="1">
                      <a:solidFill>
                        <a:srgbClr val="FFFFFF"/>
                      </a:solidFill>
                      <a:latin typeface="+mn-lt"/>
                      <a:ea typeface="+mn-ea"/>
                      <a:cs typeface="+mn-cs"/>
                      <a:sym typeface="Helvetica"/>
                    </a:defRPr>
                  </a:lvl1pPr>
                </a:lstStyle>
                <a:p>
                  <a:r>
                    <a:rPr sz="2800"/>
                    <a:t>Y3</a:t>
                  </a:r>
                </a:p>
              </p:txBody>
            </p:sp>
            <p:sp>
              <p:nvSpPr>
                <p:cNvPr id="354" name="Shape 354"/>
                <p:cNvSpPr/>
                <p:nvPr/>
              </p:nvSpPr>
              <p:spPr>
                <a:xfrm>
                  <a:off x="2777238" y="1980913"/>
                  <a:ext cx="1078027" cy="1805264"/>
                </a:xfrm>
                <a:prstGeom prst="rect">
                  <a:avLst/>
                </a:prstGeom>
                <a:solidFill>
                  <a:srgbClr val="D7DF23"/>
                </a:solidFill>
                <a:ln w="25400" cap="flat">
                  <a:solidFill>
                    <a:srgbClr val="D7DF23"/>
                  </a:solidFill>
                  <a:prstDash val="solid"/>
                  <a:bevel/>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lvl1pPr>
                    <a:defRPr sz="5600" b="1">
                      <a:solidFill>
                        <a:srgbClr val="FFFFFF"/>
                      </a:solidFill>
                      <a:latin typeface="+mn-lt"/>
                      <a:ea typeface="+mn-ea"/>
                      <a:cs typeface="+mn-cs"/>
                      <a:sym typeface="Helvetica"/>
                    </a:defRPr>
                  </a:lvl1pPr>
                </a:lstStyle>
                <a:p>
                  <a:r>
                    <a:rPr sz="2800"/>
                    <a:t>Y2</a:t>
                  </a:r>
                </a:p>
              </p:txBody>
            </p:sp>
            <p:sp>
              <p:nvSpPr>
                <p:cNvPr id="355" name="Shape 355"/>
                <p:cNvSpPr/>
                <p:nvPr/>
              </p:nvSpPr>
              <p:spPr>
                <a:xfrm>
                  <a:off x="737662" y="2470328"/>
                  <a:ext cx="1032633" cy="1327386"/>
                </a:xfrm>
                <a:prstGeom prst="rect">
                  <a:avLst/>
                </a:prstGeom>
                <a:solidFill>
                  <a:srgbClr val="D7DF23"/>
                </a:solidFill>
                <a:ln w="25400" cap="flat">
                  <a:solidFill>
                    <a:srgbClr val="D7DF23"/>
                  </a:solidFill>
                  <a:prstDash val="solid"/>
                  <a:bevel/>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lvl1pPr>
                    <a:defRPr sz="5600" b="1">
                      <a:solidFill>
                        <a:srgbClr val="FFFFFF"/>
                      </a:solidFill>
                      <a:latin typeface="+mn-lt"/>
                      <a:ea typeface="+mn-ea"/>
                      <a:cs typeface="+mn-cs"/>
                      <a:sym typeface="Helvetica"/>
                    </a:defRPr>
                  </a:lvl1pPr>
                </a:lstStyle>
                <a:p>
                  <a:r>
                    <a:rPr sz="2800"/>
                    <a:t>Y1</a:t>
                  </a:r>
                </a:p>
              </p:txBody>
            </p:sp>
            <p:sp>
              <p:nvSpPr>
                <p:cNvPr id="356" name="Shape 356"/>
                <p:cNvSpPr/>
                <p:nvPr/>
              </p:nvSpPr>
              <p:spPr>
                <a:xfrm>
                  <a:off x="9022538" y="3677"/>
                  <a:ext cx="1098309" cy="3795342"/>
                </a:xfrm>
                <a:prstGeom prst="rect">
                  <a:avLst/>
                </a:prstGeom>
                <a:solidFill>
                  <a:srgbClr val="D7DF23"/>
                </a:solidFill>
                <a:ln w="25400" cap="flat">
                  <a:solidFill>
                    <a:srgbClr val="D7DF23"/>
                  </a:solidFill>
                  <a:prstDash val="solid"/>
                  <a:bevel/>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lvl1pPr>
                    <a:defRPr sz="5600" b="1">
                      <a:solidFill>
                        <a:srgbClr val="FFFFFF"/>
                      </a:solidFill>
                      <a:latin typeface="+mn-lt"/>
                      <a:ea typeface="+mn-ea"/>
                      <a:cs typeface="+mn-cs"/>
                      <a:sym typeface="Helvetica"/>
                    </a:defRPr>
                  </a:lvl1pPr>
                </a:lstStyle>
                <a:p>
                  <a:r>
                    <a:rPr sz="2800"/>
                    <a:t>Y5</a:t>
                  </a:r>
                </a:p>
              </p:txBody>
            </p:sp>
          </p:grpSp>
          <p:grpSp>
            <p:nvGrpSpPr>
              <p:cNvPr id="360" name="Group 360"/>
              <p:cNvGrpSpPr/>
              <p:nvPr/>
            </p:nvGrpSpPr>
            <p:grpSpPr>
              <a:xfrm>
                <a:off x="3772903" y="5170420"/>
                <a:ext cx="10008678" cy="1778864"/>
                <a:chOff x="0" y="0"/>
                <a:chExt cx="10008676" cy="1778863"/>
              </a:xfrm>
            </p:grpSpPr>
            <p:sp>
              <p:nvSpPr>
                <p:cNvPr id="358" name="Shape 358"/>
                <p:cNvSpPr/>
                <p:nvPr/>
              </p:nvSpPr>
              <p:spPr>
                <a:xfrm>
                  <a:off x="0" y="0"/>
                  <a:ext cx="10008677" cy="769604"/>
                </a:xfrm>
                <a:prstGeom prst="rect">
                  <a:avLst/>
                </a:prstGeom>
                <a:solidFill>
                  <a:srgbClr val="535353">
                    <a:alpha val="70000"/>
                  </a:srgbClr>
                </a:solidFill>
                <a:ln w="12700" cap="flat">
                  <a:noFill/>
                  <a:miter lim="400000"/>
                </a:ln>
                <a:effectLst/>
              </p:spPr>
              <p:txBody>
                <a:bodyPr wrap="square" lIns="25400" tIns="25400" rIns="25400" bIns="25400" numCol="1" anchor="ctr">
                  <a:noAutofit/>
                </a:bodyPr>
                <a:lstStyle/>
                <a:p>
                  <a:pPr>
                    <a:defRPr>
                      <a:solidFill>
                        <a:srgbClr val="FFFFFF"/>
                      </a:solidFill>
                    </a:defRPr>
                  </a:pPr>
                  <a:endParaRPr sz="900"/>
                </a:p>
              </p:txBody>
            </p:sp>
            <p:sp>
              <p:nvSpPr>
                <p:cNvPr id="359" name="Shape 359"/>
                <p:cNvSpPr/>
                <p:nvPr/>
              </p:nvSpPr>
              <p:spPr>
                <a:xfrm>
                  <a:off x="0" y="1009260"/>
                  <a:ext cx="10008677" cy="769604"/>
                </a:xfrm>
                <a:prstGeom prst="rect">
                  <a:avLst/>
                </a:prstGeom>
                <a:solidFill>
                  <a:srgbClr val="535353">
                    <a:alpha val="70000"/>
                  </a:srgbClr>
                </a:solidFill>
                <a:ln w="12700" cap="flat">
                  <a:noFill/>
                  <a:miter lim="400000"/>
                </a:ln>
                <a:effectLst/>
              </p:spPr>
              <p:txBody>
                <a:bodyPr wrap="square" lIns="25400" tIns="25400" rIns="25400" bIns="25400" numCol="1" anchor="ctr">
                  <a:noAutofit/>
                </a:bodyPr>
                <a:lstStyle/>
                <a:p>
                  <a:pPr>
                    <a:defRPr>
                      <a:solidFill>
                        <a:srgbClr val="FFFFFF"/>
                      </a:solidFill>
                    </a:defRPr>
                  </a:pPr>
                  <a:endParaRPr sz="900"/>
                </a:p>
              </p:txBody>
            </p:sp>
          </p:grpSp>
          <p:sp>
            <p:nvSpPr>
              <p:cNvPr id="361" name="Shape 361"/>
              <p:cNvSpPr/>
              <p:nvPr/>
            </p:nvSpPr>
            <p:spPr>
              <a:xfrm>
                <a:off x="3935213" y="5156105"/>
                <a:ext cx="960992" cy="7504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lvl1pPr>
                  <a:defRPr sz="4000" b="1">
                    <a:solidFill>
                      <a:srgbClr val="FFFFFF"/>
                    </a:solidFill>
                    <a:latin typeface="+mn-lt"/>
                    <a:ea typeface="+mn-ea"/>
                    <a:cs typeface="+mn-cs"/>
                    <a:sym typeface="Helvetica"/>
                  </a:defRPr>
                </a:lvl1pPr>
              </a:lstStyle>
              <a:p>
                <a:r>
                  <a:rPr sz="2000"/>
                  <a:t>460</a:t>
                </a:r>
              </a:p>
            </p:txBody>
          </p:sp>
          <p:sp>
            <p:nvSpPr>
              <p:cNvPr id="362" name="Shape 362"/>
              <p:cNvSpPr/>
              <p:nvPr/>
            </p:nvSpPr>
            <p:spPr>
              <a:xfrm>
                <a:off x="8023054" y="5136794"/>
                <a:ext cx="1508377" cy="7504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lvl1pPr>
                  <a:defRPr sz="4000" b="1">
                    <a:solidFill>
                      <a:srgbClr val="FFFFFF"/>
                    </a:solidFill>
                    <a:latin typeface="+mn-lt"/>
                    <a:ea typeface="+mn-ea"/>
                    <a:cs typeface="+mn-cs"/>
                    <a:sym typeface="Helvetica"/>
                  </a:defRPr>
                </a:lvl1pPr>
              </a:lstStyle>
              <a:p>
                <a:r>
                  <a:rPr sz="2000"/>
                  <a:t>3.091</a:t>
                </a:r>
              </a:p>
            </p:txBody>
          </p:sp>
          <p:sp>
            <p:nvSpPr>
              <p:cNvPr id="363" name="Shape 363"/>
              <p:cNvSpPr/>
              <p:nvPr/>
            </p:nvSpPr>
            <p:spPr>
              <a:xfrm>
                <a:off x="11953685" y="5166608"/>
                <a:ext cx="1952546" cy="7399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lvl1pPr>
                  <a:defRPr sz="4000" b="1">
                    <a:solidFill>
                      <a:srgbClr val="FFFFFF"/>
                    </a:solidFill>
                    <a:latin typeface="+mn-lt"/>
                    <a:ea typeface="+mn-ea"/>
                    <a:cs typeface="+mn-cs"/>
                    <a:sym typeface="Helvetica"/>
                  </a:defRPr>
                </a:lvl1pPr>
              </a:lstStyle>
              <a:p>
                <a:r>
                  <a:rPr sz="2000"/>
                  <a:t>7.993</a:t>
                </a:r>
              </a:p>
            </p:txBody>
          </p:sp>
          <p:grpSp>
            <p:nvGrpSpPr>
              <p:cNvPr id="366" name="Group 366"/>
              <p:cNvGrpSpPr/>
              <p:nvPr/>
            </p:nvGrpSpPr>
            <p:grpSpPr>
              <a:xfrm>
                <a:off x="0" y="5139537"/>
                <a:ext cx="3580426" cy="783595"/>
                <a:chOff x="0" y="0"/>
                <a:chExt cx="3580425" cy="783593"/>
              </a:xfrm>
            </p:grpSpPr>
            <p:sp>
              <p:nvSpPr>
                <p:cNvPr id="364" name="Shape 364"/>
                <p:cNvSpPr/>
                <p:nvPr/>
              </p:nvSpPr>
              <p:spPr>
                <a:xfrm>
                  <a:off x="0" y="0"/>
                  <a:ext cx="3580426" cy="783594"/>
                </a:xfrm>
                <a:prstGeom prst="rect">
                  <a:avLst/>
                </a:prstGeom>
                <a:solidFill>
                  <a:srgbClr val="D7DF23">
                    <a:alpha val="54000"/>
                  </a:srgbClr>
                </a:solidFill>
                <a:ln w="12700" cap="flat">
                  <a:noFill/>
                  <a:miter lim="400000"/>
                </a:ln>
                <a:effectLst/>
              </p:spPr>
              <p:txBody>
                <a:bodyPr wrap="square" lIns="25400" tIns="25400" rIns="25400" bIns="25400" numCol="1" anchor="ctr">
                  <a:noAutofit/>
                </a:bodyPr>
                <a:lstStyle/>
                <a:p>
                  <a:pPr>
                    <a:defRPr>
                      <a:solidFill>
                        <a:srgbClr val="FFFFFF"/>
                      </a:solidFill>
                      <a:latin typeface="Gill Sans SemiBold"/>
                      <a:ea typeface="Gill Sans SemiBold"/>
                      <a:cs typeface="Gill Sans SemiBold"/>
                      <a:sym typeface="Gill Sans SemiBold"/>
                    </a:defRPr>
                  </a:pPr>
                  <a:endParaRPr sz="900"/>
                </a:p>
              </p:txBody>
            </p:sp>
            <p:sp>
              <p:nvSpPr>
                <p:cNvPr id="365" name="Shape 365"/>
                <p:cNvSpPr/>
                <p:nvPr/>
              </p:nvSpPr>
              <p:spPr>
                <a:xfrm>
                  <a:off x="172841" y="72709"/>
                  <a:ext cx="3234744" cy="6381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lvl1pPr>
                    <a:defRPr sz="4000" b="1">
                      <a:solidFill>
                        <a:srgbClr val="FFFFFF"/>
                      </a:solidFill>
                      <a:latin typeface="+mn-lt"/>
                      <a:ea typeface="+mn-ea"/>
                      <a:cs typeface="+mn-cs"/>
                      <a:sym typeface="Helvetica"/>
                    </a:defRPr>
                  </a:lvl1pPr>
                </a:lstStyle>
                <a:p>
                  <a:r>
                    <a:rPr sz="2000"/>
                    <a:t># OF SHOPS</a:t>
                  </a:r>
                </a:p>
              </p:txBody>
            </p:sp>
          </p:grpSp>
          <p:grpSp>
            <p:nvGrpSpPr>
              <p:cNvPr id="369" name="Group 369"/>
              <p:cNvGrpSpPr/>
              <p:nvPr/>
            </p:nvGrpSpPr>
            <p:grpSpPr>
              <a:xfrm>
                <a:off x="0" y="6172685"/>
                <a:ext cx="3580426" cy="783595"/>
                <a:chOff x="0" y="0"/>
                <a:chExt cx="3580425" cy="783593"/>
              </a:xfrm>
            </p:grpSpPr>
            <p:sp>
              <p:nvSpPr>
                <p:cNvPr id="367" name="Shape 367"/>
                <p:cNvSpPr/>
                <p:nvPr/>
              </p:nvSpPr>
              <p:spPr>
                <a:xfrm>
                  <a:off x="0" y="0"/>
                  <a:ext cx="3580426" cy="783594"/>
                </a:xfrm>
                <a:prstGeom prst="rect">
                  <a:avLst/>
                </a:prstGeom>
                <a:solidFill>
                  <a:srgbClr val="D7DF23">
                    <a:alpha val="54000"/>
                  </a:srgbClr>
                </a:solidFill>
                <a:ln w="12700" cap="flat">
                  <a:noFill/>
                  <a:miter lim="400000"/>
                </a:ln>
                <a:effectLst/>
              </p:spPr>
              <p:txBody>
                <a:bodyPr wrap="square" lIns="25400" tIns="25400" rIns="25400" bIns="25400" numCol="1" anchor="ctr">
                  <a:noAutofit/>
                </a:bodyPr>
                <a:lstStyle/>
                <a:p>
                  <a:pPr>
                    <a:defRPr>
                      <a:solidFill>
                        <a:srgbClr val="FFFFFF"/>
                      </a:solidFill>
                      <a:latin typeface="Gill Sans SemiBold"/>
                      <a:ea typeface="Gill Sans SemiBold"/>
                      <a:cs typeface="Gill Sans SemiBold"/>
                      <a:sym typeface="Gill Sans SemiBold"/>
                    </a:defRPr>
                  </a:pPr>
                  <a:endParaRPr sz="900"/>
                </a:p>
              </p:txBody>
            </p:sp>
            <p:sp>
              <p:nvSpPr>
                <p:cNvPr id="368" name="Shape 368"/>
                <p:cNvSpPr/>
                <p:nvPr/>
              </p:nvSpPr>
              <p:spPr>
                <a:xfrm>
                  <a:off x="172841" y="72709"/>
                  <a:ext cx="3234744" cy="6381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lvl1pPr>
                    <a:defRPr sz="4000" b="1">
                      <a:solidFill>
                        <a:srgbClr val="FFFFFF"/>
                      </a:solidFill>
                      <a:latin typeface="+mn-lt"/>
                      <a:ea typeface="+mn-ea"/>
                      <a:cs typeface="+mn-cs"/>
                      <a:sym typeface="Helvetica"/>
                    </a:defRPr>
                  </a:lvl1pPr>
                </a:lstStyle>
                <a:p>
                  <a:r>
                    <a:rPr sz="2000"/>
                    <a:t>REVENUE</a:t>
                  </a:r>
                </a:p>
              </p:txBody>
            </p:sp>
          </p:grpSp>
          <p:sp>
            <p:nvSpPr>
              <p:cNvPr id="370" name="Shape 370"/>
              <p:cNvSpPr/>
              <p:nvPr/>
            </p:nvSpPr>
            <p:spPr>
              <a:xfrm>
                <a:off x="3565402" y="6205156"/>
                <a:ext cx="1929664" cy="6625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lvl1pPr>
                  <a:defRPr sz="4000" b="1">
                    <a:solidFill>
                      <a:srgbClr val="FFFFFF"/>
                    </a:solidFill>
                    <a:latin typeface="+mn-lt"/>
                    <a:ea typeface="+mn-ea"/>
                    <a:cs typeface="+mn-cs"/>
                    <a:sym typeface="Helvetica"/>
                  </a:defRPr>
                </a:lvl1pPr>
              </a:lstStyle>
              <a:p>
                <a:r>
                  <a:rPr sz="2000"/>
                  <a:t>-$118K</a:t>
                </a:r>
              </a:p>
            </p:txBody>
          </p:sp>
          <p:sp>
            <p:nvSpPr>
              <p:cNvPr id="371" name="Shape 371"/>
              <p:cNvSpPr/>
              <p:nvPr/>
            </p:nvSpPr>
            <p:spPr>
              <a:xfrm>
                <a:off x="11897236" y="6065030"/>
                <a:ext cx="1931257" cy="10548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lvl1pPr>
                  <a:defRPr sz="4000" b="1">
                    <a:solidFill>
                      <a:srgbClr val="FFFFFF"/>
                    </a:solidFill>
                    <a:latin typeface="+mn-lt"/>
                    <a:ea typeface="+mn-ea"/>
                    <a:cs typeface="+mn-cs"/>
                    <a:sym typeface="Helvetica"/>
                  </a:defRPr>
                </a:lvl1pPr>
              </a:lstStyle>
              <a:p>
                <a:r>
                  <a:rPr sz="2000"/>
                  <a:t>$17.3M</a:t>
                </a:r>
              </a:p>
            </p:txBody>
          </p:sp>
          <p:sp>
            <p:nvSpPr>
              <p:cNvPr id="372" name="Shape 372"/>
              <p:cNvSpPr/>
              <p:nvPr/>
            </p:nvSpPr>
            <p:spPr>
              <a:xfrm>
                <a:off x="7684330" y="6135207"/>
                <a:ext cx="2280330" cy="7504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lvl1pPr>
                  <a:defRPr sz="4000" b="1">
                    <a:solidFill>
                      <a:srgbClr val="FFFFFF"/>
                    </a:solidFill>
                    <a:latin typeface="+mn-lt"/>
                    <a:ea typeface="+mn-ea"/>
                    <a:cs typeface="+mn-cs"/>
                    <a:sym typeface="Helvetica"/>
                  </a:defRPr>
                </a:lvl1pPr>
              </a:lstStyle>
              <a:p>
                <a:r>
                  <a:rPr sz="2000"/>
                  <a:t>$5.4M</a:t>
                </a:r>
              </a:p>
            </p:txBody>
          </p:sp>
          <p:sp>
            <p:nvSpPr>
              <p:cNvPr id="373" name="Shape 373"/>
              <p:cNvSpPr/>
              <p:nvPr/>
            </p:nvSpPr>
            <p:spPr>
              <a:xfrm>
                <a:off x="3781867" y="4125937"/>
                <a:ext cx="10008678" cy="769605"/>
              </a:xfrm>
              <a:prstGeom prst="rect">
                <a:avLst/>
              </a:prstGeom>
              <a:solidFill>
                <a:srgbClr val="535353">
                  <a:alpha val="70000"/>
                </a:srgbClr>
              </a:solidFill>
              <a:ln w="12700" cap="flat">
                <a:noFill/>
                <a:miter lim="400000"/>
              </a:ln>
              <a:effectLst/>
            </p:spPr>
            <p:txBody>
              <a:bodyPr wrap="square" lIns="25400" tIns="25400" rIns="25400" bIns="25400" numCol="1" anchor="ctr">
                <a:noAutofit/>
              </a:bodyPr>
              <a:lstStyle/>
              <a:p>
                <a:pPr>
                  <a:defRPr>
                    <a:solidFill>
                      <a:srgbClr val="FFFFFF"/>
                    </a:solidFill>
                  </a:defRPr>
                </a:pPr>
                <a:endParaRPr sz="900"/>
              </a:p>
            </p:txBody>
          </p:sp>
          <p:grpSp>
            <p:nvGrpSpPr>
              <p:cNvPr id="376" name="Group 376"/>
              <p:cNvGrpSpPr/>
              <p:nvPr/>
            </p:nvGrpSpPr>
            <p:grpSpPr>
              <a:xfrm>
                <a:off x="8964" y="4095054"/>
                <a:ext cx="3580427" cy="783595"/>
                <a:chOff x="0" y="0"/>
                <a:chExt cx="3580425" cy="783593"/>
              </a:xfrm>
            </p:grpSpPr>
            <p:sp>
              <p:nvSpPr>
                <p:cNvPr id="374" name="Shape 374"/>
                <p:cNvSpPr/>
                <p:nvPr/>
              </p:nvSpPr>
              <p:spPr>
                <a:xfrm>
                  <a:off x="0" y="0"/>
                  <a:ext cx="3580426" cy="783594"/>
                </a:xfrm>
                <a:prstGeom prst="rect">
                  <a:avLst/>
                </a:prstGeom>
                <a:solidFill>
                  <a:srgbClr val="D7DF23">
                    <a:alpha val="54000"/>
                  </a:srgbClr>
                </a:solidFill>
                <a:ln w="12700" cap="flat">
                  <a:noFill/>
                  <a:miter lim="400000"/>
                </a:ln>
                <a:effectLst/>
              </p:spPr>
              <p:txBody>
                <a:bodyPr wrap="square" lIns="25400" tIns="25400" rIns="25400" bIns="25400" numCol="1" anchor="ctr">
                  <a:noAutofit/>
                </a:bodyPr>
                <a:lstStyle/>
                <a:p>
                  <a:pPr>
                    <a:defRPr>
                      <a:solidFill>
                        <a:srgbClr val="FFFFFF"/>
                      </a:solidFill>
                      <a:latin typeface="Gill Sans SemiBold"/>
                      <a:ea typeface="Gill Sans SemiBold"/>
                      <a:cs typeface="Gill Sans SemiBold"/>
                      <a:sym typeface="Gill Sans SemiBold"/>
                    </a:defRPr>
                  </a:pPr>
                  <a:endParaRPr sz="900"/>
                </a:p>
              </p:txBody>
            </p:sp>
            <p:sp>
              <p:nvSpPr>
                <p:cNvPr id="375" name="Shape 375"/>
                <p:cNvSpPr/>
                <p:nvPr/>
              </p:nvSpPr>
              <p:spPr>
                <a:xfrm>
                  <a:off x="126695" y="72709"/>
                  <a:ext cx="3234744" cy="6381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lvl1pPr>
                    <a:defRPr sz="4000" b="1">
                      <a:solidFill>
                        <a:srgbClr val="FFFFFF"/>
                      </a:solidFill>
                      <a:latin typeface="+mn-lt"/>
                      <a:ea typeface="+mn-ea"/>
                      <a:cs typeface="+mn-cs"/>
                      <a:sym typeface="Helvetica"/>
                    </a:defRPr>
                  </a:lvl1pPr>
                </a:lstStyle>
                <a:p>
                  <a:r>
                    <a:rPr sz="2000"/>
                    <a:t>CITIES</a:t>
                  </a:r>
                </a:p>
              </p:txBody>
            </p:sp>
          </p:grpSp>
          <p:sp>
            <p:nvSpPr>
              <p:cNvPr id="377" name="Shape 377"/>
              <p:cNvSpPr/>
              <p:nvPr/>
            </p:nvSpPr>
            <p:spPr>
              <a:xfrm>
                <a:off x="3782735" y="4108717"/>
                <a:ext cx="1520752" cy="7863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lvl1pPr>
                  <a:defRPr sz="2800" b="1">
                    <a:solidFill>
                      <a:srgbClr val="FFFFFF"/>
                    </a:solidFill>
                    <a:latin typeface="+mn-lt"/>
                    <a:ea typeface="+mn-ea"/>
                    <a:cs typeface="+mn-cs"/>
                    <a:sym typeface="Helvetica"/>
                  </a:defRPr>
                </a:lvl1pPr>
              </a:lstStyle>
              <a:p>
                <a:r>
                  <a:rPr sz="1400"/>
                  <a:t>Bogota</a:t>
                </a:r>
              </a:p>
            </p:txBody>
          </p:sp>
          <p:sp>
            <p:nvSpPr>
              <p:cNvPr id="378" name="Shape 378"/>
              <p:cNvSpPr/>
              <p:nvPr/>
            </p:nvSpPr>
            <p:spPr>
              <a:xfrm>
                <a:off x="5691185" y="4117557"/>
                <a:ext cx="1925023" cy="7863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lvl1pPr>
                  <a:defRPr sz="2800" b="1">
                    <a:solidFill>
                      <a:srgbClr val="FFFFFF"/>
                    </a:solidFill>
                    <a:latin typeface="+mn-lt"/>
                    <a:ea typeface="+mn-ea"/>
                    <a:cs typeface="+mn-cs"/>
                    <a:sym typeface="Helvetica"/>
                  </a:defRPr>
                </a:lvl1pPr>
              </a:lstStyle>
              <a:p>
                <a:r>
                  <a:rPr sz="1400"/>
                  <a:t>+ Medellin</a:t>
                </a:r>
              </a:p>
            </p:txBody>
          </p:sp>
          <p:sp>
            <p:nvSpPr>
              <p:cNvPr id="379" name="Shape 379"/>
              <p:cNvSpPr/>
              <p:nvPr/>
            </p:nvSpPr>
            <p:spPr>
              <a:xfrm>
                <a:off x="12152028" y="4104904"/>
                <a:ext cx="1925024" cy="7863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lvl1pPr>
                  <a:defRPr sz="2800" b="1">
                    <a:solidFill>
                      <a:srgbClr val="FFFFFF"/>
                    </a:solidFill>
                    <a:latin typeface="+mn-lt"/>
                    <a:ea typeface="+mn-ea"/>
                    <a:cs typeface="+mn-cs"/>
                    <a:sym typeface="Helvetica"/>
                  </a:defRPr>
                </a:lvl1pPr>
              </a:lstStyle>
              <a:p>
                <a:r>
                  <a:rPr sz="1400"/>
                  <a:t>+ Cali</a:t>
                </a:r>
              </a:p>
            </p:txBody>
          </p:sp>
          <p:sp>
            <p:nvSpPr>
              <p:cNvPr id="380" name="Shape 380"/>
              <p:cNvSpPr/>
              <p:nvPr/>
            </p:nvSpPr>
            <p:spPr>
              <a:xfrm>
                <a:off x="9718002" y="4108717"/>
                <a:ext cx="2554753" cy="7863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lvl1pPr>
                  <a:defRPr sz="2800" b="1">
                    <a:solidFill>
                      <a:srgbClr val="FFFFFF"/>
                    </a:solidFill>
                    <a:latin typeface="+mn-lt"/>
                    <a:ea typeface="+mn-ea"/>
                    <a:cs typeface="+mn-cs"/>
                    <a:sym typeface="Helvetica"/>
                  </a:defRPr>
                </a:lvl1pPr>
              </a:lstStyle>
              <a:p>
                <a:r>
                  <a:rPr sz="1400"/>
                  <a:t>+ Barranquilla</a:t>
                </a:r>
              </a:p>
            </p:txBody>
          </p:sp>
          <p:sp>
            <p:nvSpPr>
              <p:cNvPr id="381" name="Shape 381"/>
              <p:cNvSpPr/>
              <p:nvPr/>
            </p:nvSpPr>
            <p:spPr>
              <a:xfrm>
                <a:off x="7916988" y="4104904"/>
                <a:ext cx="1738437" cy="7863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lvl1pPr>
                  <a:defRPr sz="2800" b="1">
                    <a:solidFill>
                      <a:srgbClr val="FFFFFF"/>
                    </a:solidFill>
                    <a:latin typeface="+mn-lt"/>
                    <a:ea typeface="+mn-ea"/>
                    <a:cs typeface="+mn-cs"/>
                    <a:sym typeface="Helvetica"/>
                  </a:defRPr>
                </a:lvl1pPr>
              </a:lstStyle>
              <a:p>
                <a:r>
                  <a:rPr sz="1400"/>
                  <a:t>+ Bucara.</a:t>
                </a:r>
              </a:p>
            </p:txBody>
          </p:sp>
        </p:grpSp>
        <p:grpSp>
          <p:nvGrpSpPr>
            <p:cNvPr id="386" name="Group 386"/>
            <p:cNvGrpSpPr/>
            <p:nvPr/>
          </p:nvGrpSpPr>
          <p:grpSpPr>
            <a:xfrm>
              <a:off x="3609372" y="981432"/>
              <a:ext cx="1901077" cy="3201357"/>
              <a:chOff x="0" y="0"/>
              <a:chExt cx="1901075" cy="3201355"/>
            </a:xfrm>
          </p:grpSpPr>
          <p:sp>
            <p:nvSpPr>
              <p:cNvPr id="383" name="Shape 383"/>
              <p:cNvSpPr/>
              <p:nvPr/>
            </p:nvSpPr>
            <p:spPr>
              <a:xfrm>
                <a:off x="0" y="0"/>
                <a:ext cx="1901076" cy="3201356"/>
              </a:xfrm>
              <a:prstGeom prst="rect">
                <a:avLst/>
              </a:prstGeom>
              <a:solidFill>
                <a:srgbClr val="FFFFFF"/>
              </a:solidFill>
              <a:ln w="139700" cap="flat">
                <a:solidFill>
                  <a:srgbClr val="D7DF23"/>
                </a:solidFill>
                <a:prstDash val="solid"/>
                <a:bevel/>
              </a:ln>
              <a:effectLst/>
            </p:spPr>
            <p:txBody>
              <a:bodyPr wrap="square" lIns="25400" tIns="25400" rIns="25400" bIns="25400" numCol="1" anchor="ctr">
                <a:noAutofit/>
              </a:bodyPr>
              <a:lstStyle/>
              <a:p>
                <a:endParaRPr sz="900"/>
              </a:p>
            </p:txBody>
          </p:sp>
          <p:sp>
            <p:nvSpPr>
              <p:cNvPr id="384" name="Shape 384"/>
              <p:cNvSpPr/>
              <p:nvPr/>
            </p:nvSpPr>
            <p:spPr>
              <a:xfrm>
                <a:off x="128471" y="433127"/>
                <a:ext cx="1644133" cy="11997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p>
                <a:pPr>
                  <a:defRPr sz="3500" b="1">
                    <a:latin typeface="+mn-lt"/>
                    <a:ea typeface="+mn-ea"/>
                    <a:cs typeface="+mn-cs"/>
                    <a:sym typeface="Helvetica"/>
                  </a:defRPr>
                </a:pPr>
                <a:r>
                  <a:rPr sz="1750"/>
                  <a:t>$100K</a:t>
                </a:r>
              </a:p>
              <a:p>
                <a:pPr>
                  <a:defRPr sz="3500" b="1">
                    <a:latin typeface="+mn-lt"/>
                    <a:ea typeface="+mn-ea"/>
                    <a:cs typeface="+mn-cs"/>
                    <a:sym typeface="Helvetica"/>
                  </a:defRPr>
                </a:pPr>
                <a:r>
                  <a:rPr sz="1750"/>
                  <a:t>Grant</a:t>
                </a:r>
              </a:p>
            </p:txBody>
          </p:sp>
          <p:pic>
            <p:nvPicPr>
              <p:cNvPr id="385" name="pasted-imag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821" y="1797960"/>
                <a:ext cx="1397433" cy="1078818"/>
              </a:xfrm>
              <a:prstGeom prst="rect">
                <a:avLst/>
              </a:prstGeom>
              <a:ln w="12700" cap="flat">
                <a:noFill/>
                <a:miter lim="400000"/>
              </a:ln>
              <a:effectLst/>
            </p:spPr>
          </p:pic>
        </p:grpSp>
        <p:grpSp>
          <p:nvGrpSpPr>
            <p:cNvPr id="390" name="Group 390"/>
            <p:cNvGrpSpPr/>
            <p:nvPr/>
          </p:nvGrpSpPr>
          <p:grpSpPr>
            <a:xfrm>
              <a:off x="6087988" y="454298"/>
              <a:ext cx="1901076" cy="3201357"/>
              <a:chOff x="0" y="0"/>
              <a:chExt cx="1901075" cy="3201355"/>
            </a:xfrm>
          </p:grpSpPr>
          <p:sp>
            <p:nvSpPr>
              <p:cNvPr id="387" name="Shape 387"/>
              <p:cNvSpPr/>
              <p:nvPr/>
            </p:nvSpPr>
            <p:spPr>
              <a:xfrm>
                <a:off x="0" y="0"/>
                <a:ext cx="1901076" cy="3201356"/>
              </a:xfrm>
              <a:prstGeom prst="rect">
                <a:avLst/>
              </a:prstGeom>
              <a:solidFill>
                <a:srgbClr val="FFFFFF"/>
              </a:solidFill>
              <a:ln w="139700" cap="flat">
                <a:solidFill>
                  <a:srgbClr val="D7DF23"/>
                </a:solidFill>
                <a:prstDash val="solid"/>
                <a:bevel/>
              </a:ln>
              <a:effectLst/>
            </p:spPr>
            <p:txBody>
              <a:bodyPr wrap="square" lIns="25400" tIns="25400" rIns="25400" bIns="25400" numCol="1" anchor="ctr">
                <a:noAutofit/>
              </a:bodyPr>
              <a:lstStyle/>
              <a:p>
                <a:endParaRPr sz="900"/>
              </a:p>
            </p:txBody>
          </p:sp>
          <p:sp>
            <p:nvSpPr>
              <p:cNvPr id="388" name="Shape 388"/>
              <p:cNvSpPr/>
              <p:nvPr/>
            </p:nvSpPr>
            <p:spPr>
              <a:xfrm>
                <a:off x="128471" y="389865"/>
                <a:ext cx="1644133" cy="11997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lvl1pPr>
                  <a:defRPr sz="3500">
                    <a:latin typeface="+mn-lt"/>
                    <a:ea typeface="+mn-ea"/>
                    <a:cs typeface="+mn-cs"/>
                    <a:sym typeface="Helvetica"/>
                  </a:defRPr>
                </a:lvl1pPr>
              </a:lstStyle>
              <a:p>
                <a:pPr>
                  <a:defRPr b="1"/>
                </a:pPr>
                <a:r>
                  <a:rPr sz="1750"/>
                  <a:t>Break-even</a:t>
                </a:r>
              </a:p>
            </p:txBody>
          </p:sp>
          <p:pic>
            <p:nvPicPr>
              <p:cNvPr id="389" name="51CB42F2-2B87-4344-8619-5EBB913D03B1-L0-001.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5269" y="1664643"/>
                <a:ext cx="1230538" cy="1230538"/>
              </a:xfrm>
              <a:prstGeom prst="rect">
                <a:avLst/>
              </a:prstGeom>
              <a:ln w="12700" cap="flat">
                <a:noFill/>
                <a:miter lim="400000"/>
              </a:ln>
              <a:effectLst/>
            </p:spPr>
          </p:pic>
        </p:grpSp>
        <p:grpSp>
          <p:nvGrpSpPr>
            <p:cNvPr id="394" name="Group 394"/>
            <p:cNvGrpSpPr/>
            <p:nvPr/>
          </p:nvGrpSpPr>
          <p:grpSpPr>
            <a:xfrm>
              <a:off x="8566604" y="0"/>
              <a:ext cx="5536902" cy="1753536"/>
              <a:chOff x="0" y="0"/>
              <a:chExt cx="5536901" cy="1753535"/>
            </a:xfrm>
          </p:grpSpPr>
          <p:sp>
            <p:nvSpPr>
              <p:cNvPr id="391" name="Shape 391"/>
              <p:cNvSpPr/>
              <p:nvPr/>
            </p:nvSpPr>
            <p:spPr>
              <a:xfrm>
                <a:off x="0" y="48705"/>
                <a:ext cx="5536902" cy="1641381"/>
              </a:xfrm>
              <a:prstGeom prst="rect">
                <a:avLst/>
              </a:prstGeom>
              <a:solidFill>
                <a:srgbClr val="FFFFFF"/>
              </a:solidFill>
              <a:ln w="139700" cap="flat">
                <a:solidFill>
                  <a:srgbClr val="D7DF23"/>
                </a:solidFill>
                <a:prstDash val="solid"/>
                <a:bevel/>
              </a:ln>
              <a:effectLst/>
            </p:spPr>
            <p:txBody>
              <a:bodyPr wrap="square" lIns="25400" tIns="25400" rIns="25400" bIns="25400" numCol="1" anchor="ctr">
                <a:noAutofit/>
              </a:bodyPr>
              <a:lstStyle/>
              <a:p>
                <a:endParaRPr sz="900"/>
              </a:p>
            </p:txBody>
          </p:sp>
          <p:sp>
            <p:nvSpPr>
              <p:cNvPr id="392" name="Shape 392"/>
              <p:cNvSpPr/>
              <p:nvPr/>
            </p:nvSpPr>
            <p:spPr>
              <a:xfrm>
                <a:off x="2072523" y="-1"/>
                <a:ext cx="3297597" cy="17535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lvl1pPr>
                  <a:defRPr sz="3500">
                    <a:latin typeface="+mn-lt"/>
                    <a:ea typeface="+mn-ea"/>
                    <a:cs typeface="+mn-cs"/>
                    <a:sym typeface="Helvetica"/>
                  </a:defRPr>
                </a:lvl1pPr>
              </a:lstStyle>
              <a:p>
                <a:pPr>
                  <a:defRPr b="1"/>
                </a:pPr>
                <a:r>
                  <a:rPr sz="1750"/>
                  <a:t>Franchise or business-in-a-box model </a:t>
                </a:r>
              </a:p>
            </p:txBody>
          </p:sp>
          <p:pic>
            <p:nvPicPr>
              <p:cNvPr id="393" name="2070863D-523D-4EC5-B11B-35A4E0F754DB-L0-001.jpe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2055" y="299330"/>
                <a:ext cx="1140131" cy="1140131"/>
              </a:xfrm>
              <a:prstGeom prst="rect">
                <a:avLst/>
              </a:prstGeom>
              <a:ln w="12700" cap="flat">
                <a:noFill/>
                <a:miter lim="400000"/>
              </a:ln>
              <a:effectLst/>
            </p:spPr>
          </p:pic>
        </p:grpSp>
      </p:grpSp>
      <p:sp>
        <p:nvSpPr>
          <p:cNvPr id="396" name="Shape 396"/>
          <p:cNvSpPr/>
          <p:nvPr/>
        </p:nvSpPr>
        <p:spPr>
          <a:xfrm>
            <a:off x="-1" y="429449"/>
            <a:ext cx="12192002" cy="176972"/>
          </a:xfrm>
          <a:prstGeom prst="rect">
            <a:avLst/>
          </a:prstGeom>
          <a:ln w="25400">
            <a:solidFill>
              <a:schemeClr val="accent1"/>
            </a:solidFill>
            <a:bevel/>
          </a:ln>
          <a:extLst>
            <a:ext uri="{C572A759-6A51-4108-AA02-DFA0A04FC94B}">
              <ma14:wrappingTextBoxFlag xmlns:ma14="http://schemas.microsoft.com/office/mac/drawingml/2011/main" val="1"/>
            </a:ext>
          </a:extLst>
        </p:spPr>
        <p:txBody>
          <a:bodyPr lIns="19050" tIns="19050" rIns="19050" bIns="19050">
            <a:spAutoFit/>
          </a:bodyPr>
          <a:lstStyle>
            <a:lvl1pPr>
              <a:defRPr>
                <a:solidFill>
                  <a:srgbClr val="FFFFFF"/>
                </a:solidFill>
              </a:defRPr>
            </a:lvl1pPr>
          </a:lstStyle>
          <a:p>
            <a:r>
              <a:rPr sz="900"/>
              <a:t>NEXT STEPS</a:t>
            </a:r>
          </a:p>
        </p:txBody>
      </p:sp>
      <p:grpSp>
        <p:nvGrpSpPr>
          <p:cNvPr id="399" name="Group 399"/>
          <p:cNvGrpSpPr/>
          <p:nvPr/>
        </p:nvGrpSpPr>
        <p:grpSpPr>
          <a:xfrm>
            <a:off x="8005008" y="2158075"/>
            <a:ext cx="3864740" cy="3209084"/>
            <a:chOff x="0" y="-103704"/>
            <a:chExt cx="7729479" cy="6418166"/>
          </a:xfrm>
        </p:grpSpPr>
        <p:sp>
          <p:nvSpPr>
            <p:cNvPr id="397" name="Shape 397"/>
            <p:cNvSpPr/>
            <p:nvPr/>
          </p:nvSpPr>
          <p:spPr>
            <a:xfrm>
              <a:off x="0" y="0"/>
              <a:ext cx="7729479" cy="6210756"/>
            </a:xfrm>
            <a:prstGeom prst="rect">
              <a:avLst/>
            </a:prstGeom>
            <a:solidFill>
              <a:srgbClr val="535353">
                <a:alpha val="71000"/>
              </a:srgbClr>
            </a:solidFill>
            <a:ln w="12700" cap="flat">
              <a:noFill/>
              <a:miter lim="400000"/>
            </a:ln>
            <a:effectLst/>
          </p:spPr>
          <p:txBody>
            <a:bodyPr wrap="square" lIns="25400" tIns="25400" rIns="25400" bIns="25400" numCol="1" anchor="ctr">
              <a:noAutofit/>
            </a:bodyPr>
            <a:lstStyle/>
            <a:p>
              <a:pPr>
                <a:defRPr>
                  <a:solidFill>
                    <a:srgbClr val="FFFFFF"/>
                  </a:solidFill>
                </a:defRPr>
              </a:pPr>
              <a:endParaRPr sz="900"/>
            </a:p>
          </p:txBody>
        </p:sp>
        <p:sp>
          <p:nvSpPr>
            <p:cNvPr id="398" name="Shape 398"/>
            <p:cNvSpPr/>
            <p:nvPr/>
          </p:nvSpPr>
          <p:spPr>
            <a:xfrm>
              <a:off x="352734" y="-103704"/>
              <a:ext cx="7024011" cy="64181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spAutoFit/>
            </a:bodyPr>
            <a:lstStyle/>
            <a:p>
              <a:pPr>
                <a:lnSpc>
                  <a:spcPct val="120000"/>
                </a:lnSpc>
                <a:defRPr sz="3800" b="1">
                  <a:solidFill>
                    <a:srgbClr val="D5DA2F"/>
                  </a:solidFill>
                  <a:latin typeface="+mn-lt"/>
                  <a:ea typeface="+mn-ea"/>
                  <a:cs typeface="+mn-cs"/>
                  <a:sym typeface="Helvetica"/>
                </a:defRPr>
              </a:pPr>
              <a:r>
                <a:rPr sz="1900"/>
                <a:t>WHAT DO WE NEED?</a:t>
              </a:r>
            </a:p>
            <a:p>
              <a:pPr>
                <a:lnSpc>
                  <a:spcPct val="120000"/>
                </a:lnSpc>
                <a:defRPr sz="3800" b="1">
                  <a:solidFill>
                    <a:srgbClr val="D5DA2F"/>
                  </a:solidFill>
                  <a:latin typeface="+mn-lt"/>
                  <a:ea typeface="+mn-ea"/>
                  <a:cs typeface="+mn-cs"/>
                  <a:sym typeface="Helvetica"/>
                </a:defRPr>
              </a:pPr>
              <a:endParaRPr sz="1900"/>
            </a:p>
            <a:p>
              <a:pPr>
                <a:lnSpc>
                  <a:spcPct val="120000"/>
                </a:lnSpc>
                <a:defRPr sz="3800">
                  <a:solidFill>
                    <a:srgbClr val="FFFFFF"/>
                  </a:solidFill>
                  <a:latin typeface="Lucida Sans"/>
                  <a:ea typeface="Lucida Sans"/>
                  <a:cs typeface="Lucida Sans"/>
                  <a:sym typeface="Lucida Sans"/>
                </a:defRPr>
              </a:pPr>
              <a:r>
                <a:rPr sz="1900"/>
                <a:t>We are </a:t>
              </a:r>
              <a:r>
                <a:rPr sz="1900" b="1">
                  <a:sym typeface="Helvetica"/>
                </a:rPr>
                <a:t>raising $200K USD</a:t>
              </a:r>
              <a:r>
                <a:rPr sz="1900"/>
                <a:t> to close our seed capital round + looking for </a:t>
              </a:r>
              <a:r>
                <a:rPr sz="1900" b="1">
                  <a:sym typeface="Helvetica"/>
                </a:rPr>
                <a:t>on the ground partnerships</a:t>
              </a:r>
              <a:r>
                <a:rPr sz="1900"/>
                <a:t> to add value to and measure our impact at the level of farmers. </a:t>
              </a:r>
            </a:p>
          </p:txBody>
        </p:sp>
      </p:grpSp>
      <p:pic>
        <p:nvPicPr>
          <p:cNvPr id="400" name="agruppa-blanco-sin-slogan.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02427" y="-35336"/>
            <a:ext cx="1085918" cy="839118"/>
          </a:xfrm>
          <a:prstGeom prst="rect">
            <a:avLst/>
          </a:prstGeom>
          <a:ln w="12700">
            <a:miter lim="400000"/>
          </a:ln>
        </p:spPr>
      </p:pic>
    </p:spTree>
    <p:extLst>
      <p:ext uri="{BB962C8B-B14F-4D97-AF65-F5344CB8AC3E}">
        <p14:creationId xmlns:p14="http://schemas.microsoft.com/office/powerpoint/2010/main" val="676961650"/>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2" name="DSC09543.JPG"/>
          <p:cNvPicPr>
            <a:picLocks noChangeAspect="1"/>
          </p:cNvPicPr>
          <p:nvPr/>
        </p:nvPicPr>
        <p:blipFill>
          <a:blip r:embed="rId2" cstate="email">
            <a:alphaModFix amt="73000"/>
            <a:extLst>
              <a:ext uri="{28A0092B-C50C-407E-A947-70E740481C1C}">
                <a14:useLocalDpi xmlns:a14="http://schemas.microsoft.com/office/drawing/2010/main"/>
              </a:ext>
            </a:extLst>
          </a:blip>
          <a:srcRect/>
          <a:stretch>
            <a:fillRect/>
          </a:stretch>
        </p:blipFill>
        <p:spPr>
          <a:xfrm>
            <a:off x="-85040" y="-1995635"/>
            <a:ext cx="16121724" cy="9036842"/>
          </a:xfrm>
          <a:prstGeom prst="rect">
            <a:avLst/>
          </a:prstGeom>
          <a:ln w="12700">
            <a:miter lim="400000"/>
          </a:ln>
        </p:spPr>
      </p:pic>
      <p:pic>
        <p:nvPicPr>
          <p:cNvPr id="403" name="agruppa-blanco.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503017" y="1425277"/>
            <a:ext cx="5185983" cy="4007350"/>
          </a:xfrm>
          <a:prstGeom prst="rect">
            <a:avLst/>
          </a:prstGeom>
          <a:ln w="12700">
            <a:miter lim="400000"/>
          </a:ln>
        </p:spPr>
      </p:pic>
      <p:sp>
        <p:nvSpPr>
          <p:cNvPr id="404" name="Shape 404"/>
          <p:cNvSpPr/>
          <p:nvPr/>
        </p:nvSpPr>
        <p:spPr>
          <a:xfrm>
            <a:off x="0" y="5910381"/>
            <a:ext cx="12192000" cy="828378"/>
          </a:xfrm>
          <a:prstGeom prst="rect">
            <a:avLst/>
          </a:prstGeom>
          <a:solidFill>
            <a:srgbClr val="FFFFFF"/>
          </a:solidFill>
          <a:ln w="12700">
            <a:miter lim="400000"/>
          </a:ln>
        </p:spPr>
        <p:txBody>
          <a:bodyPr lIns="25400" tIns="25400" rIns="25400" bIns="25400" anchor="ctr"/>
          <a:lstStyle/>
          <a:p>
            <a:pPr>
              <a:defRPr>
                <a:latin typeface="Wingdings 3"/>
                <a:ea typeface="Wingdings 3"/>
                <a:cs typeface="Wingdings 3"/>
                <a:sym typeface="Wingdings 3"/>
              </a:defRPr>
            </a:pPr>
            <a:endParaRPr sz="900"/>
          </a:p>
        </p:txBody>
      </p:sp>
      <p:sp>
        <p:nvSpPr>
          <p:cNvPr id="405" name="Shape 405"/>
          <p:cNvSpPr/>
          <p:nvPr/>
        </p:nvSpPr>
        <p:spPr>
          <a:xfrm>
            <a:off x="82550" y="5991146"/>
            <a:ext cx="5862151" cy="666849"/>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25400" tIns="25400" rIns="25400" bIns="25400" anchor="ctr">
            <a:spAutoFit/>
          </a:bodyPr>
          <a:lstStyle/>
          <a:p>
            <a:pPr>
              <a:defRPr sz="4000">
                <a:latin typeface="Lucida Sans"/>
                <a:ea typeface="Lucida Sans"/>
                <a:cs typeface="Lucida Sans"/>
                <a:sym typeface="Lucida Sans"/>
              </a:defRPr>
            </a:pPr>
            <a:r>
              <a:rPr sz="2000"/>
              <a:t>carolina@agruppa.co  </a:t>
            </a:r>
            <a:r>
              <a:rPr sz="2000" b="1" spc="16">
                <a:sym typeface="Helvetica"/>
              </a:rPr>
              <a:t>· </a:t>
            </a:r>
            <a:r>
              <a:rPr sz="2000" spc="16"/>
              <a:t> agruppa.co  </a:t>
            </a:r>
            <a:r>
              <a:rPr sz="2000" b="1" spc="16">
                <a:sym typeface="Helvetica"/>
              </a:rPr>
              <a:t>·</a:t>
            </a:r>
            <a:r>
              <a:rPr sz="2000" spc="16"/>
              <a:t>  @Agruppa</a:t>
            </a:r>
          </a:p>
        </p:txBody>
      </p:sp>
      <p:pic>
        <p:nvPicPr>
          <p:cNvPr id="406" name="pasted-image.ti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06825" y="6101476"/>
            <a:ext cx="760077" cy="446189"/>
          </a:xfrm>
          <a:prstGeom prst="rect">
            <a:avLst/>
          </a:prstGeom>
          <a:ln w="12700">
            <a:miter lim="400000"/>
          </a:ln>
        </p:spPr>
      </p:pic>
      <p:grpSp>
        <p:nvGrpSpPr>
          <p:cNvPr id="409" name="Group 409"/>
          <p:cNvGrpSpPr/>
          <p:nvPr/>
        </p:nvGrpSpPr>
        <p:grpSpPr>
          <a:xfrm>
            <a:off x="10221286" y="6008867"/>
            <a:ext cx="946373" cy="631433"/>
            <a:chOff x="285330" y="32885"/>
            <a:chExt cx="1892743" cy="1262864"/>
          </a:xfrm>
        </p:grpSpPr>
        <p:sp>
          <p:nvSpPr>
            <p:cNvPr id="407" name="Shape 407"/>
            <p:cNvSpPr/>
            <p:nvPr/>
          </p:nvSpPr>
          <p:spPr>
            <a:xfrm>
              <a:off x="285330" y="32885"/>
              <a:ext cx="1892717" cy="1262866"/>
            </a:xfrm>
            <a:prstGeom prst="rect">
              <a:avLst/>
            </a:prstGeom>
            <a:solidFill>
              <a:srgbClr val="FFFFFF"/>
            </a:solidFill>
            <a:ln w="12700" cap="flat">
              <a:noFill/>
              <a:miter lim="400000"/>
            </a:ln>
            <a:effectLst/>
          </p:spPr>
          <p:txBody>
            <a:bodyPr wrap="square" lIns="25400" tIns="25400" rIns="25400" bIns="25400" numCol="1" anchor="ctr">
              <a:noAutofit/>
            </a:bodyPr>
            <a:lstStyle/>
            <a:p>
              <a:pPr>
                <a:defRPr>
                  <a:latin typeface="Wingdings 3"/>
                  <a:ea typeface="Wingdings 3"/>
                  <a:cs typeface="Wingdings 3"/>
                  <a:sym typeface="Wingdings 3"/>
                </a:defRPr>
              </a:pPr>
              <a:endParaRPr sz="900"/>
            </a:p>
          </p:txBody>
        </p:sp>
        <p:pic>
          <p:nvPicPr>
            <p:cNvPr id="408" name="image22.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285357" y="33458"/>
              <a:ext cx="1892718" cy="1261616"/>
            </a:xfrm>
            <a:prstGeom prst="rect">
              <a:avLst/>
            </a:prstGeom>
            <a:ln w="12700" cap="flat">
              <a:noFill/>
              <a:miter lim="400000"/>
            </a:ln>
            <a:effectLst/>
          </p:spPr>
        </p:pic>
      </p:grpSp>
      <p:pic>
        <p:nvPicPr>
          <p:cNvPr id="410" name="pasted-image.tif"/>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656754" y="6087735"/>
            <a:ext cx="1231663" cy="473768"/>
          </a:xfrm>
          <a:prstGeom prst="rect">
            <a:avLst/>
          </a:prstGeom>
          <a:ln w="12700">
            <a:miter lim="400000"/>
          </a:ln>
        </p:spPr>
      </p:pic>
      <p:grpSp>
        <p:nvGrpSpPr>
          <p:cNvPr id="413" name="Group 413"/>
          <p:cNvGrpSpPr/>
          <p:nvPr/>
        </p:nvGrpSpPr>
        <p:grpSpPr>
          <a:xfrm>
            <a:off x="7107674" y="6101476"/>
            <a:ext cx="1285017" cy="446189"/>
            <a:chOff x="0" y="0"/>
            <a:chExt cx="2570032" cy="892376"/>
          </a:xfrm>
        </p:grpSpPr>
        <p:sp>
          <p:nvSpPr>
            <p:cNvPr id="411" name="Shape 411"/>
            <p:cNvSpPr/>
            <p:nvPr/>
          </p:nvSpPr>
          <p:spPr>
            <a:xfrm>
              <a:off x="0" y="0"/>
              <a:ext cx="2570033" cy="892377"/>
            </a:xfrm>
            <a:prstGeom prst="rect">
              <a:avLst/>
            </a:prstGeom>
            <a:solidFill>
              <a:srgbClr val="FFFFFF"/>
            </a:solidFill>
            <a:ln w="12700" cap="flat">
              <a:noFill/>
              <a:miter lim="400000"/>
            </a:ln>
            <a:effectLst/>
          </p:spPr>
          <p:txBody>
            <a:bodyPr wrap="square" lIns="25400" tIns="25400" rIns="25400" bIns="25400" numCol="1" anchor="ctr">
              <a:noAutofit/>
            </a:bodyPr>
            <a:lstStyle/>
            <a:p>
              <a:pPr>
                <a:defRPr>
                  <a:latin typeface="Wingdings 3"/>
                  <a:ea typeface="Wingdings 3"/>
                  <a:cs typeface="Wingdings 3"/>
                  <a:sym typeface="Wingdings 3"/>
                </a:defRPr>
              </a:pPr>
              <a:endParaRPr sz="900"/>
            </a:p>
          </p:txBody>
        </p:sp>
        <p:pic>
          <p:nvPicPr>
            <p:cNvPr id="412" name="image25.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0" y="66927"/>
              <a:ext cx="2570033" cy="825450"/>
            </a:xfrm>
            <a:prstGeom prst="rect">
              <a:avLst/>
            </a:prstGeom>
            <a:ln w="12700" cap="flat">
              <a:noFill/>
              <a:miter lim="400000"/>
            </a:ln>
            <a:effectLst/>
          </p:spPr>
        </p:pic>
      </p:grpSp>
      <p:pic>
        <p:nvPicPr>
          <p:cNvPr id="414" name="pasted-image.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08902" y="6002400"/>
            <a:ext cx="834639" cy="644341"/>
          </a:xfrm>
          <a:prstGeom prst="rect">
            <a:avLst/>
          </a:prstGeom>
          <a:ln w="12700">
            <a:miter lim="400000"/>
          </a:ln>
        </p:spPr>
      </p:pic>
    </p:spTree>
    <p:extLst>
      <p:ext uri="{BB962C8B-B14F-4D97-AF65-F5344CB8AC3E}">
        <p14:creationId xmlns:p14="http://schemas.microsoft.com/office/powerpoint/2010/main" val="3878897438"/>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0144" y="313867"/>
            <a:ext cx="11606784" cy="1015663"/>
          </a:xfrm>
          <a:prstGeom prst="rect">
            <a:avLst/>
          </a:prstGeom>
        </p:spPr>
        <p:txBody>
          <a:bodyPr wrap="square">
            <a:spAutoFit/>
          </a:bodyPr>
          <a:lstStyle/>
          <a:p>
            <a:r>
              <a:rPr lang="en-US" sz="3000" b="1" i="0" dirty="0" smtClean="0">
                <a:solidFill>
                  <a:srgbClr val="000000"/>
                </a:solidFill>
                <a:effectLst/>
                <a:latin typeface="Open Sans Condensed"/>
              </a:rPr>
              <a:t>Improving Security through Concentrated Policing and Municipal Clean-Ups in Bogotá, Colombia</a:t>
            </a:r>
            <a:endParaRPr lang="en-US" sz="3000" b="1" i="0" dirty="0">
              <a:solidFill>
                <a:srgbClr val="000000"/>
              </a:solidFill>
              <a:effectLst/>
              <a:latin typeface="Open Sans Condensed"/>
            </a:endParaRPr>
          </a:p>
        </p:txBody>
      </p:sp>
      <p:sp>
        <p:nvSpPr>
          <p:cNvPr id="3" name="Rectangle 2"/>
          <p:cNvSpPr/>
          <p:nvPr/>
        </p:nvSpPr>
        <p:spPr>
          <a:xfrm>
            <a:off x="390144" y="1329530"/>
            <a:ext cx="11606784" cy="400110"/>
          </a:xfrm>
          <a:prstGeom prst="rect">
            <a:avLst/>
          </a:prstGeom>
        </p:spPr>
        <p:txBody>
          <a:bodyPr wrap="square">
            <a:spAutoFit/>
          </a:bodyPr>
          <a:lstStyle/>
          <a:p>
            <a:r>
              <a:rPr lang="en-US" sz="2000" i="0" dirty="0" smtClean="0">
                <a:solidFill>
                  <a:srgbClr val="000000"/>
                </a:solidFill>
                <a:effectLst/>
                <a:latin typeface="Open Sans Condensed"/>
              </a:rPr>
              <a:t>Principal Investigators: Chris </a:t>
            </a:r>
            <a:r>
              <a:rPr lang="en-US" sz="2000" i="0" dirty="0" err="1" smtClean="0">
                <a:solidFill>
                  <a:srgbClr val="000000"/>
                </a:solidFill>
                <a:effectLst/>
                <a:latin typeface="Open Sans Condensed"/>
              </a:rPr>
              <a:t>Blattman</a:t>
            </a:r>
            <a:r>
              <a:rPr lang="en-US" sz="2000" i="0" dirty="0" smtClean="0">
                <a:solidFill>
                  <a:srgbClr val="000000"/>
                </a:solidFill>
                <a:effectLst/>
                <a:latin typeface="Open Sans Condensed"/>
              </a:rPr>
              <a:t>, Donald Green, Daniel </a:t>
            </a:r>
            <a:r>
              <a:rPr lang="en-US" sz="2000" i="0" dirty="0" err="1" smtClean="0">
                <a:solidFill>
                  <a:srgbClr val="000000"/>
                </a:solidFill>
                <a:effectLst/>
                <a:latin typeface="Open Sans Condensed"/>
              </a:rPr>
              <a:t>Mejía</a:t>
            </a:r>
            <a:r>
              <a:rPr lang="en-US" sz="2000" i="0" dirty="0" smtClean="0">
                <a:solidFill>
                  <a:srgbClr val="000000"/>
                </a:solidFill>
                <a:effectLst/>
                <a:latin typeface="Open Sans Condensed"/>
              </a:rPr>
              <a:t>, Daniel Ortega, Santiago </a:t>
            </a:r>
            <a:r>
              <a:rPr lang="en-US" sz="2000" i="0" dirty="0" err="1" smtClean="0">
                <a:solidFill>
                  <a:srgbClr val="000000"/>
                </a:solidFill>
                <a:effectLst/>
                <a:latin typeface="Open Sans Condensed"/>
              </a:rPr>
              <a:t>Tobón</a:t>
            </a:r>
            <a:r>
              <a:rPr lang="en-US" sz="2000" i="0" dirty="0" smtClean="0">
                <a:solidFill>
                  <a:srgbClr val="000000"/>
                </a:solidFill>
                <a:effectLst/>
                <a:latin typeface="Open Sans Condensed"/>
              </a:rPr>
              <a:t> </a:t>
            </a:r>
            <a:endParaRPr lang="en-US" sz="2000" i="0" dirty="0">
              <a:solidFill>
                <a:srgbClr val="000000"/>
              </a:solidFill>
              <a:effectLst/>
              <a:latin typeface="Open Sans Condensed"/>
            </a:endParaRPr>
          </a:p>
        </p:txBody>
      </p:sp>
      <p:sp>
        <p:nvSpPr>
          <p:cNvPr id="4" name="Rectangle 3"/>
          <p:cNvSpPr/>
          <p:nvPr/>
        </p:nvSpPr>
        <p:spPr>
          <a:xfrm>
            <a:off x="408432" y="1798922"/>
            <a:ext cx="11606784" cy="400110"/>
          </a:xfrm>
          <a:prstGeom prst="rect">
            <a:avLst/>
          </a:prstGeom>
        </p:spPr>
        <p:txBody>
          <a:bodyPr wrap="square">
            <a:spAutoFit/>
          </a:bodyPr>
          <a:lstStyle/>
          <a:p>
            <a:r>
              <a:rPr lang="en-US" sz="2000" i="0" dirty="0" smtClean="0">
                <a:solidFill>
                  <a:srgbClr val="000000"/>
                </a:solidFill>
                <a:effectLst/>
                <a:latin typeface="Open Sans Condensed"/>
              </a:rPr>
              <a:t>Randomized evaluation with 1,919 high-crime streets in Bogotá</a:t>
            </a:r>
            <a:endParaRPr lang="en-US" sz="2000" i="0" dirty="0">
              <a:solidFill>
                <a:srgbClr val="000000"/>
              </a:solidFill>
              <a:effectLst/>
              <a:latin typeface="Open Sans Condensed"/>
            </a:endParaRPr>
          </a:p>
        </p:txBody>
      </p:sp>
      <p:pic>
        <p:nvPicPr>
          <p:cNvPr id="1028" name="Picture 4" descr="Resultado de imagen para policia bogot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5968" y="2345193"/>
            <a:ext cx="6452489" cy="423713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38912" y="6565153"/>
            <a:ext cx="11606784" cy="276999"/>
          </a:xfrm>
          <a:prstGeom prst="rect">
            <a:avLst/>
          </a:prstGeom>
        </p:spPr>
        <p:txBody>
          <a:bodyPr wrap="square">
            <a:spAutoFit/>
          </a:bodyPr>
          <a:lstStyle/>
          <a:p>
            <a:r>
              <a:rPr lang="en-US" sz="1200" i="0" dirty="0" smtClean="0">
                <a:solidFill>
                  <a:srgbClr val="000000"/>
                </a:solidFill>
                <a:effectLst/>
                <a:latin typeface="Open Sans Condensed"/>
              </a:rPr>
              <a:t>Photo source: Bogotá Mayor’s Office</a:t>
            </a:r>
            <a:endParaRPr lang="en-US" sz="1200" i="0" dirty="0">
              <a:solidFill>
                <a:srgbClr val="000000"/>
              </a:solidFill>
              <a:effectLst/>
              <a:latin typeface="Open Sans Condensed"/>
            </a:endParaRPr>
          </a:p>
        </p:txBody>
      </p:sp>
      <p:sp>
        <p:nvSpPr>
          <p:cNvPr id="8" name="Rectangle 7"/>
          <p:cNvSpPr/>
          <p:nvPr/>
        </p:nvSpPr>
        <p:spPr>
          <a:xfrm>
            <a:off x="6903593" y="5707391"/>
            <a:ext cx="5276215" cy="923330"/>
          </a:xfrm>
          <a:prstGeom prst="rect">
            <a:avLst/>
          </a:prstGeom>
        </p:spPr>
        <p:txBody>
          <a:bodyPr wrap="square">
            <a:spAutoFit/>
          </a:bodyPr>
          <a:lstStyle/>
          <a:p>
            <a:r>
              <a:rPr lang="en-US" i="0" dirty="0" smtClean="0">
                <a:solidFill>
                  <a:srgbClr val="000000"/>
                </a:solidFill>
                <a:effectLst/>
                <a:latin typeface="Open Sans Condensed"/>
              </a:rPr>
              <a:t>Evaluation funded by CAF-Development Bank of the Andes, J-PAL Governance Initiative, J-PAL </a:t>
            </a:r>
            <a:r>
              <a:rPr lang="en-US" dirty="0" smtClean="0">
                <a:solidFill>
                  <a:srgbClr val="000000"/>
                </a:solidFill>
                <a:latin typeface="Open Sans Condensed"/>
              </a:rPr>
              <a:t>Government Partnership Initiative and </a:t>
            </a:r>
            <a:r>
              <a:rPr lang="en-US" i="0" dirty="0" err="1" smtClean="0">
                <a:solidFill>
                  <a:srgbClr val="000000"/>
                </a:solidFill>
                <a:effectLst/>
                <a:latin typeface="Open Sans Condensed"/>
              </a:rPr>
              <a:t>ProBogot</a:t>
            </a:r>
            <a:r>
              <a:rPr lang="es-CO" dirty="0" smtClean="0">
                <a:solidFill>
                  <a:srgbClr val="000000"/>
                </a:solidFill>
                <a:latin typeface="Open Sans Condensed"/>
              </a:rPr>
              <a:t>á. </a:t>
            </a:r>
            <a:endParaRPr lang="en-US" i="0" dirty="0">
              <a:solidFill>
                <a:srgbClr val="000000"/>
              </a:solidFill>
              <a:effectLst/>
              <a:latin typeface="Open Sans Condensed"/>
            </a:endParaRPr>
          </a:p>
        </p:txBody>
      </p:sp>
    </p:spTree>
    <p:extLst>
      <p:ext uri="{BB962C8B-B14F-4D97-AF65-F5344CB8AC3E}">
        <p14:creationId xmlns:p14="http://schemas.microsoft.com/office/powerpoint/2010/main" val="35809606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935550D-C27A-4F0A-B4CF-FBEA85EFCF98}" type="slidenum">
              <a:rPr lang="en-US" smtClean="0"/>
              <a:pPr>
                <a:defRPr/>
              </a:pPr>
              <a:t>25</a:t>
            </a:fld>
            <a:endParaRPr lang="en-US"/>
          </a:p>
        </p:txBody>
      </p:sp>
      <p:sp>
        <p:nvSpPr>
          <p:cNvPr id="6" name="Rectangle 5"/>
          <p:cNvSpPr/>
          <p:nvPr/>
        </p:nvSpPr>
        <p:spPr>
          <a:xfrm>
            <a:off x="390144" y="313867"/>
            <a:ext cx="11606784" cy="553998"/>
          </a:xfrm>
          <a:prstGeom prst="rect">
            <a:avLst/>
          </a:prstGeom>
        </p:spPr>
        <p:txBody>
          <a:bodyPr wrap="square">
            <a:spAutoFit/>
          </a:bodyPr>
          <a:lstStyle/>
          <a:p>
            <a:r>
              <a:rPr lang="en-US" sz="3000" b="1" i="0" dirty="0" smtClean="0">
                <a:solidFill>
                  <a:srgbClr val="000000"/>
                </a:solidFill>
                <a:effectLst/>
                <a:latin typeface="Open Sans Condensed"/>
              </a:rPr>
              <a:t>Background</a:t>
            </a:r>
            <a:endParaRPr lang="en-US" sz="3000" b="1" i="0" dirty="0">
              <a:solidFill>
                <a:srgbClr val="000000"/>
              </a:solidFill>
              <a:effectLst/>
              <a:latin typeface="Open Sans Condensed"/>
            </a:endParaRPr>
          </a:p>
        </p:txBody>
      </p:sp>
      <p:sp>
        <p:nvSpPr>
          <p:cNvPr id="7" name="Content Placeholder 2"/>
          <p:cNvSpPr>
            <a:spLocks noGrp="1"/>
          </p:cNvSpPr>
          <p:nvPr>
            <p:ph idx="1"/>
          </p:nvPr>
        </p:nvSpPr>
        <p:spPr>
          <a:xfrm>
            <a:off x="1116382" y="1899074"/>
            <a:ext cx="3954475" cy="4831966"/>
          </a:xfrm>
        </p:spPr>
        <p:txBody>
          <a:bodyPr>
            <a:noAutofit/>
          </a:bodyPr>
          <a:lstStyle/>
          <a:p>
            <a:pPr marL="0" indent="0">
              <a:lnSpc>
                <a:spcPct val="110000"/>
              </a:lnSpc>
              <a:spcBef>
                <a:spcPts val="643"/>
              </a:spcBef>
              <a:buNone/>
              <a:defRPr/>
            </a:pPr>
            <a:r>
              <a:rPr lang="en-US" dirty="0" smtClean="0"/>
              <a:t>Mayor Enrique </a:t>
            </a:r>
            <a:r>
              <a:rPr lang="en-US" dirty="0" err="1" smtClean="0"/>
              <a:t>Peñalosa</a:t>
            </a:r>
            <a:r>
              <a:rPr lang="en-US" dirty="0" smtClean="0"/>
              <a:t> started his term in January 2016 and immediately prioritized reducing crime and violence.</a:t>
            </a:r>
          </a:p>
          <a:p>
            <a:pPr lvl="1">
              <a:lnSpc>
                <a:spcPct val="110000"/>
              </a:lnSpc>
              <a:spcBef>
                <a:spcPts val="643"/>
              </a:spcBef>
              <a:defRPr/>
            </a:pPr>
            <a:endParaRPr lang="en-US" dirty="0" smtClean="0"/>
          </a:p>
          <a:p>
            <a:pPr marL="457200" lvl="1" indent="0">
              <a:lnSpc>
                <a:spcPct val="110000"/>
              </a:lnSpc>
              <a:spcBef>
                <a:spcPts val="643"/>
              </a:spcBef>
              <a:buNone/>
              <a:defRPr/>
            </a:pPr>
            <a:endParaRPr lang="en-US" dirty="0" smtClean="0"/>
          </a:p>
          <a:p>
            <a:pPr lvl="1">
              <a:lnSpc>
                <a:spcPct val="110000"/>
              </a:lnSpc>
              <a:spcBef>
                <a:spcPts val="643"/>
              </a:spcBef>
              <a:defRPr/>
            </a:pPr>
            <a:endParaRPr lang="es-CL" dirty="0" smtClean="0"/>
          </a:p>
          <a:p>
            <a:pPr marL="342900" lvl="1" indent="-342900">
              <a:lnSpc>
                <a:spcPct val="110000"/>
              </a:lnSpc>
              <a:spcBef>
                <a:spcPts val="643"/>
              </a:spcBef>
              <a:defRPr/>
            </a:pPr>
            <a:endParaRPr lang="es-CL" dirty="0"/>
          </a:p>
          <a:p>
            <a:pPr marL="742950" lvl="2" indent="-342900">
              <a:lnSpc>
                <a:spcPct val="110000"/>
              </a:lnSpc>
              <a:spcBef>
                <a:spcPts val="643"/>
              </a:spcBef>
              <a:defRPr/>
            </a:pPr>
            <a:endParaRPr lang="es-CL" sz="2200" dirty="0"/>
          </a:p>
        </p:txBody>
      </p:sp>
      <p:pic>
        <p:nvPicPr>
          <p:cNvPr id="5" name="Picture 4"/>
          <p:cNvPicPr>
            <a:picLocks noChangeAspect="1"/>
          </p:cNvPicPr>
          <p:nvPr/>
        </p:nvPicPr>
        <p:blipFill>
          <a:blip r:embed="rId3"/>
          <a:stretch>
            <a:fillRect/>
          </a:stretch>
        </p:blipFill>
        <p:spPr>
          <a:xfrm>
            <a:off x="5070857" y="1970310"/>
            <a:ext cx="6874371" cy="4620990"/>
          </a:xfrm>
          <a:prstGeom prst="rect">
            <a:avLst/>
          </a:prstGeom>
        </p:spPr>
      </p:pic>
      <p:sp>
        <p:nvSpPr>
          <p:cNvPr id="2" name="Rectangle 1"/>
          <p:cNvSpPr/>
          <p:nvPr/>
        </p:nvSpPr>
        <p:spPr>
          <a:xfrm>
            <a:off x="1116382" y="1221523"/>
            <a:ext cx="10123117" cy="542584"/>
          </a:xfrm>
          <a:prstGeom prst="rect">
            <a:avLst/>
          </a:prstGeom>
        </p:spPr>
        <p:txBody>
          <a:bodyPr wrap="square">
            <a:spAutoFit/>
          </a:bodyPr>
          <a:lstStyle/>
          <a:p>
            <a:pPr>
              <a:lnSpc>
                <a:spcPct val="110000"/>
              </a:lnSpc>
              <a:spcBef>
                <a:spcPts val="643"/>
              </a:spcBef>
              <a:defRPr/>
            </a:pPr>
            <a:r>
              <a:rPr lang="en-US" sz="2800" dirty="0"/>
              <a:t>In Bogotá, 59% of residents report feeling insecure. </a:t>
            </a:r>
          </a:p>
        </p:txBody>
      </p:sp>
    </p:spTree>
    <p:extLst>
      <p:ext uri="{BB962C8B-B14F-4D97-AF65-F5344CB8AC3E}">
        <p14:creationId xmlns:p14="http://schemas.microsoft.com/office/powerpoint/2010/main" val="437411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935550D-C27A-4F0A-B4CF-FBEA85EFCF98}" type="slidenum">
              <a:rPr lang="en-US" smtClean="0"/>
              <a:pPr>
                <a:defRPr/>
              </a:pPr>
              <a:t>26</a:t>
            </a:fld>
            <a:endParaRPr lang="en-US"/>
          </a:p>
        </p:txBody>
      </p:sp>
      <p:sp>
        <p:nvSpPr>
          <p:cNvPr id="6" name="Rectangle 5"/>
          <p:cNvSpPr/>
          <p:nvPr/>
        </p:nvSpPr>
        <p:spPr>
          <a:xfrm>
            <a:off x="390144" y="313867"/>
            <a:ext cx="11606784" cy="553998"/>
          </a:xfrm>
          <a:prstGeom prst="rect">
            <a:avLst/>
          </a:prstGeom>
        </p:spPr>
        <p:txBody>
          <a:bodyPr wrap="square">
            <a:spAutoFit/>
          </a:bodyPr>
          <a:lstStyle/>
          <a:p>
            <a:r>
              <a:rPr lang="en-US" sz="3000" b="1" i="0" dirty="0" smtClean="0">
                <a:solidFill>
                  <a:srgbClr val="000000"/>
                </a:solidFill>
                <a:effectLst/>
                <a:latin typeface="Open Sans Condensed"/>
              </a:rPr>
              <a:t>The Opportunity </a:t>
            </a:r>
            <a:endParaRPr lang="en-US" sz="3000" b="1" i="0" dirty="0">
              <a:solidFill>
                <a:srgbClr val="000000"/>
              </a:solidFill>
              <a:effectLst/>
              <a:latin typeface="Open Sans Condensed"/>
            </a:endParaRPr>
          </a:p>
        </p:txBody>
      </p:sp>
      <p:sp>
        <p:nvSpPr>
          <p:cNvPr id="7" name="Content Placeholder 2"/>
          <p:cNvSpPr>
            <a:spLocks noGrp="1"/>
          </p:cNvSpPr>
          <p:nvPr>
            <p:ph idx="1"/>
          </p:nvPr>
        </p:nvSpPr>
        <p:spPr>
          <a:xfrm>
            <a:off x="1177290" y="1196124"/>
            <a:ext cx="5007610" cy="4831966"/>
          </a:xfrm>
        </p:spPr>
        <p:txBody>
          <a:bodyPr>
            <a:noAutofit/>
          </a:bodyPr>
          <a:lstStyle/>
          <a:p>
            <a:pPr>
              <a:lnSpc>
                <a:spcPct val="110000"/>
              </a:lnSpc>
              <a:spcBef>
                <a:spcPts val="643"/>
              </a:spcBef>
              <a:defRPr/>
            </a:pPr>
            <a:r>
              <a:rPr lang="en-US" dirty="0" err="1" smtClean="0"/>
              <a:t>Mejía</a:t>
            </a:r>
            <a:r>
              <a:rPr lang="en-US" dirty="0" smtClean="0"/>
              <a:t>, Ortega and </a:t>
            </a:r>
            <a:r>
              <a:rPr lang="en-US" dirty="0" err="1" smtClean="0"/>
              <a:t>Tobón</a:t>
            </a:r>
            <a:r>
              <a:rPr lang="en-US" dirty="0" smtClean="0"/>
              <a:t> had an opportunity to do a first evaluation in </a:t>
            </a:r>
            <a:r>
              <a:rPr lang="en-US" dirty="0" err="1" smtClean="0"/>
              <a:t>Medellín</a:t>
            </a:r>
            <a:r>
              <a:rPr lang="en-US" dirty="0" smtClean="0"/>
              <a:t> in 2014.</a:t>
            </a:r>
          </a:p>
          <a:p>
            <a:pPr>
              <a:lnSpc>
                <a:spcPct val="110000"/>
              </a:lnSpc>
              <a:spcBef>
                <a:spcPts val="643"/>
              </a:spcBef>
              <a:defRPr/>
            </a:pPr>
            <a:r>
              <a:rPr lang="en-US" dirty="0" err="1" smtClean="0"/>
              <a:t>Mejía</a:t>
            </a:r>
            <a:r>
              <a:rPr lang="en-US" dirty="0" smtClean="0"/>
              <a:t> designation as Secretary of Security opened an opportunity to create an evidence and learning agenda with the Mayor’s Office. </a:t>
            </a:r>
          </a:p>
          <a:p>
            <a:pPr>
              <a:lnSpc>
                <a:spcPct val="110000"/>
              </a:lnSpc>
              <a:spcBef>
                <a:spcPts val="643"/>
              </a:spcBef>
              <a:defRPr/>
            </a:pPr>
            <a:r>
              <a:rPr lang="en-US" dirty="0" smtClean="0"/>
              <a:t>This is only the first of many evaluations we expect to implement. </a:t>
            </a:r>
          </a:p>
          <a:p>
            <a:pPr lvl="1">
              <a:lnSpc>
                <a:spcPct val="110000"/>
              </a:lnSpc>
              <a:spcBef>
                <a:spcPts val="643"/>
              </a:spcBef>
              <a:defRPr/>
            </a:pPr>
            <a:endParaRPr lang="en-US" dirty="0" smtClean="0"/>
          </a:p>
          <a:p>
            <a:pPr marL="457200" lvl="1" indent="0">
              <a:lnSpc>
                <a:spcPct val="110000"/>
              </a:lnSpc>
              <a:spcBef>
                <a:spcPts val="643"/>
              </a:spcBef>
              <a:buNone/>
              <a:defRPr/>
            </a:pPr>
            <a:endParaRPr lang="en-US" dirty="0" smtClean="0"/>
          </a:p>
          <a:p>
            <a:pPr lvl="1">
              <a:lnSpc>
                <a:spcPct val="110000"/>
              </a:lnSpc>
              <a:spcBef>
                <a:spcPts val="643"/>
              </a:spcBef>
              <a:defRPr/>
            </a:pPr>
            <a:endParaRPr lang="es-CL" dirty="0" smtClean="0"/>
          </a:p>
          <a:p>
            <a:pPr marL="342900" lvl="1" indent="-342900">
              <a:lnSpc>
                <a:spcPct val="110000"/>
              </a:lnSpc>
              <a:spcBef>
                <a:spcPts val="643"/>
              </a:spcBef>
              <a:defRPr/>
            </a:pPr>
            <a:endParaRPr lang="es-CL" dirty="0"/>
          </a:p>
          <a:p>
            <a:pPr marL="742950" lvl="2" indent="-342900">
              <a:lnSpc>
                <a:spcPct val="110000"/>
              </a:lnSpc>
              <a:spcBef>
                <a:spcPts val="643"/>
              </a:spcBef>
              <a:defRPr/>
            </a:pPr>
            <a:endParaRPr lang="es-CL" sz="2200" dirty="0"/>
          </a:p>
        </p:txBody>
      </p:sp>
      <p:pic>
        <p:nvPicPr>
          <p:cNvPr id="2" name="Picture 1"/>
          <p:cNvPicPr>
            <a:picLocks noChangeAspect="1"/>
          </p:cNvPicPr>
          <p:nvPr/>
        </p:nvPicPr>
        <p:blipFill>
          <a:blip r:embed="rId3"/>
          <a:stretch>
            <a:fillRect/>
          </a:stretch>
        </p:blipFill>
        <p:spPr>
          <a:xfrm>
            <a:off x="6000750" y="1330325"/>
            <a:ext cx="6191250" cy="4324350"/>
          </a:xfrm>
          <a:prstGeom prst="rect">
            <a:avLst/>
          </a:prstGeom>
        </p:spPr>
      </p:pic>
    </p:spTree>
    <p:extLst>
      <p:ext uri="{BB962C8B-B14F-4D97-AF65-F5344CB8AC3E}">
        <p14:creationId xmlns:p14="http://schemas.microsoft.com/office/powerpoint/2010/main" val="2715257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935550D-C27A-4F0A-B4CF-FBEA85EFCF98}" type="slidenum">
              <a:rPr lang="en-US" smtClean="0"/>
              <a:pPr>
                <a:defRPr/>
              </a:pPr>
              <a:t>27</a:t>
            </a:fld>
            <a:endParaRPr lang="en-US"/>
          </a:p>
        </p:txBody>
      </p:sp>
      <p:sp>
        <p:nvSpPr>
          <p:cNvPr id="6" name="Rectangle 5"/>
          <p:cNvSpPr/>
          <p:nvPr/>
        </p:nvSpPr>
        <p:spPr>
          <a:xfrm>
            <a:off x="390144" y="313867"/>
            <a:ext cx="11606784" cy="553998"/>
          </a:xfrm>
          <a:prstGeom prst="rect">
            <a:avLst/>
          </a:prstGeom>
        </p:spPr>
        <p:txBody>
          <a:bodyPr wrap="square">
            <a:spAutoFit/>
          </a:bodyPr>
          <a:lstStyle/>
          <a:p>
            <a:r>
              <a:rPr lang="en-US" sz="3000" b="1" dirty="0">
                <a:solidFill>
                  <a:srgbClr val="000000"/>
                </a:solidFill>
                <a:latin typeface="Open Sans Condensed"/>
              </a:rPr>
              <a:t>The Interventions Jointly Selected with the Mayor’s Office</a:t>
            </a:r>
          </a:p>
        </p:txBody>
      </p:sp>
      <p:sp>
        <p:nvSpPr>
          <p:cNvPr id="2" name="Content Placeholder 1"/>
          <p:cNvSpPr>
            <a:spLocks noGrp="1"/>
          </p:cNvSpPr>
          <p:nvPr>
            <p:ph idx="1"/>
          </p:nvPr>
        </p:nvSpPr>
        <p:spPr>
          <a:xfrm>
            <a:off x="838200" y="1229397"/>
            <a:ext cx="10515600" cy="4351338"/>
          </a:xfrm>
        </p:spPr>
        <p:txBody>
          <a:bodyPr/>
          <a:lstStyle/>
          <a:p>
            <a:pPr marL="0" indent="0">
              <a:buNone/>
            </a:pPr>
            <a:r>
              <a:rPr lang="en-US" dirty="0" smtClean="0"/>
              <a:t>Broken Windows                                            Hotspot Policing</a:t>
            </a:r>
            <a:endParaRPr lang="en-US"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2381" y="1682496"/>
            <a:ext cx="4890037" cy="4978654"/>
          </a:xfrm>
          <a:prstGeom prst="rect">
            <a:avLst/>
          </a:prstGeom>
        </p:spPr>
      </p:pic>
      <p:cxnSp>
        <p:nvCxnSpPr>
          <p:cNvPr id="5" name="Straight Connector 4"/>
          <p:cNvCxnSpPr/>
          <p:nvPr/>
        </p:nvCxnSpPr>
        <p:spPr>
          <a:xfrm flipH="1">
            <a:off x="5765800" y="1796796"/>
            <a:ext cx="508000" cy="4578604"/>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57682" y="3524250"/>
            <a:ext cx="5117677" cy="2444750"/>
          </a:xfrm>
          <a:prstGeom prst="rect">
            <a:avLst/>
          </a:prstGeom>
        </p:spPr>
      </p:pic>
    </p:spTree>
    <p:extLst>
      <p:ext uri="{BB962C8B-B14F-4D97-AF65-F5344CB8AC3E}">
        <p14:creationId xmlns:p14="http://schemas.microsoft.com/office/powerpoint/2010/main" val="1938340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935550D-C27A-4F0A-B4CF-FBEA85EFCF98}" type="slidenum">
              <a:rPr lang="en-US" smtClean="0"/>
              <a:pPr>
                <a:defRPr/>
              </a:pPr>
              <a:t>28</a:t>
            </a:fld>
            <a:endParaRPr lang="en-US"/>
          </a:p>
        </p:txBody>
      </p:sp>
      <p:sp>
        <p:nvSpPr>
          <p:cNvPr id="6" name="Rectangle 5"/>
          <p:cNvSpPr/>
          <p:nvPr/>
        </p:nvSpPr>
        <p:spPr>
          <a:xfrm>
            <a:off x="390144" y="313867"/>
            <a:ext cx="11606784" cy="553998"/>
          </a:xfrm>
          <a:prstGeom prst="rect">
            <a:avLst/>
          </a:prstGeom>
        </p:spPr>
        <p:txBody>
          <a:bodyPr wrap="square">
            <a:spAutoFit/>
          </a:bodyPr>
          <a:lstStyle/>
          <a:p>
            <a:r>
              <a:rPr lang="en-US" sz="3000" b="1" i="0" dirty="0" smtClean="0">
                <a:solidFill>
                  <a:srgbClr val="000000"/>
                </a:solidFill>
                <a:effectLst/>
                <a:latin typeface="Open Sans Condensed"/>
              </a:rPr>
              <a:t>The Theory Behind the Interventions</a:t>
            </a:r>
            <a:endParaRPr lang="en-US" sz="3000" b="1" i="0" dirty="0">
              <a:solidFill>
                <a:srgbClr val="000000"/>
              </a:solidFill>
              <a:effectLst/>
              <a:latin typeface="Open Sans Condensed"/>
            </a:endParaRPr>
          </a:p>
        </p:txBody>
      </p:sp>
      <p:sp>
        <p:nvSpPr>
          <p:cNvPr id="7" name="Content Placeholder 2"/>
          <p:cNvSpPr>
            <a:spLocks noGrp="1"/>
          </p:cNvSpPr>
          <p:nvPr>
            <p:ph idx="1"/>
          </p:nvPr>
        </p:nvSpPr>
        <p:spPr>
          <a:xfrm>
            <a:off x="1177290" y="1196124"/>
            <a:ext cx="10490454" cy="4831966"/>
          </a:xfrm>
        </p:spPr>
        <p:txBody>
          <a:bodyPr>
            <a:noAutofit/>
          </a:bodyPr>
          <a:lstStyle/>
          <a:p>
            <a:pPr>
              <a:lnSpc>
                <a:spcPct val="110000"/>
              </a:lnSpc>
              <a:spcBef>
                <a:spcPts val="643"/>
              </a:spcBef>
              <a:defRPr/>
            </a:pPr>
            <a:r>
              <a:rPr lang="en-US" dirty="0" smtClean="0"/>
              <a:t>Hotspot Policing</a:t>
            </a:r>
          </a:p>
          <a:p>
            <a:pPr lvl="1">
              <a:lnSpc>
                <a:spcPct val="110000"/>
              </a:lnSpc>
              <a:spcBef>
                <a:spcPts val="643"/>
              </a:spcBef>
              <a:defRPr/>
            </a:pPr>
            <a:r>
              <a:rPr lang="en-US" dirty="0" smtClean="0"/>
              <a:t>Celebrated in the United States and UK as effective.</a:t>
            </a:r>
          </a:p>
          <a:p>
            <a:pPr lvl="1">
              <a:lnSpc>
                <a:spcPct val="110000"/>
              </a:lnSpc>
              <a:spcBef>
                <a:spcPts val="643"/>
              </a:spcBef>
              <a:defRPr/>
            </a:pPr>
            <a:r>
              <a:rPr lang="en-US" dirty="0" smtClean="0"/>
              <a:t>More analysis of potential displacement effects is needed </a:t>
            </a:r>
          </a:p>
          <a:p>
            <a:pPr>
              <a:lnSpc>
                <a:spcPct val="110000"/>
              </a:lnSpc>
              <a:spcBef>
                <a:spcPts val="643"/>
              </a:spcBef>
              <a:defRPr/>
            </a:pPr>
            <a:r>
              <a:rPr lang="en-US" dirty="0" smtClean="0"/>
              <a:t>Broken Windows Theory</a:t>
            </a:r>
          </a:p>
          <a:p>
            <a:pPr lvl="1">
              <a:lnSpc>
                <a:spcPct val="110000"/>
              </a:lnSpc>
              <a:spcBef>
                <a:spcPts val="643"/>
              </a:spcBef>
              <a:defRPr/>
            </a:pPr>
            <a:r>
              <a:rPr lang="en-US" dirty="0" smtClean="0"/>
              <a:t>Frequently brought up as a potential intervention to reduce crime and violence, evidence is thin at best</a:t>
            </a:r>
          </a:p>
          <a:p>
            <a:pPr marL="457200" lvl="1" indent="0">
              <a:lnSpc>
                <a:spcPct val="110000"/>
              </a:lnSpc>
              <a:spcBef>
                <a:spcPts val="643"/>
              </a:spcBef>
              <a:buNone/>
              <a:defRPr/>
            </a:pPr>
            <a:endParaRPr lang="en-US" dirty="0" smtClean="0"/>
          </a:p>
          <a:p>
            <a:pPr lvl="1">
              <a:lnSpc>
                <a:spcPct val="110000"/>
              </a:lnSpc>
              <a:spcBef>
                <a:spcPts val="643"/>
              </a:spcBef>
              <a:defRPr/>
            </a:pPr>
            <a:endParaRPr lang="es-CL" dirty="0" smtClean="0"/>
          </a:p>
          <a:p>
            <a:pPr marL="342900" lvl="1" indent="-342900">
              <a:lnSpc>
                <a:spcPct val="110000"/>
              </a:lnSpc>
              <a:spcBef>
                <a:spcPts val="643"/>
              </a:spcBef>
              <a:defRPr/>
            </a:pPr>
            <a:endParaRPr lang="es-CL" dirty="0"/>
          </a:p>
          <a:p>
            <a:pPr marL="742950" lvl="2" indent="-342900">
              <a:lnSpc>
                <a:spcPct val="110000"/>
              </a:lnSpc>
              <a:spcBef>
                <a:spcPts val="643"/>
              </a:spcBef>
              <a:defRPr/>
            </a:pPr>
            <a:endParaRPr lang="es-CL" sz="2200" dirty="0"/>
          </a:p>
        </p:txBody>
      </p:sp>
    </p:spTree>
    <p:extLst>
      <p:ext uri="{BB962C8B-B14F-4D97-AF65-F5344CB8AC3E}">
        <p14:creationId xmlns:p14="http://schemas.microsoft.com/office/powerpoint/2010/main" val="2772257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9650" y="993694"/>
            <a:ext cx="10394950" cy="4831966"/>
          </a:xfrm>
        </p:spPr>
        <p:txBody>
          <a:bodyPr>
            <a:noAutofit/>
          </a:bodyPr>
          <a:lstStyle/>
          <a:p>
            <a:pPr marL="0" indent="0">
              <a:lnSpc>
                <a:spcPct val="110000"/>
              </a:lnSpc>
              <a:spcBef>
                <a:spcPts val="643"/>
              </a:spcBef>
              <a:buNone/>
              <a:defRPr/>
            </a:pPr>
            <a:r>
              <a:rPr lang="en-US" dirty="0" smtClean="0"/>
              <a:t>Identification of 1,919 most segments with highest level of crime (out of 137,000) and randomized into</a:t>
            </a:r>
          </a:p>
          <a:p>
            <a:pPr marL="0" indent="0">
              <a:lnSpc>
                <a:spcPct val="110000"/>
              </a:lnSpc>
              <a:spcBef>
                <a:spcPts val="643"/>
              </a:spcBef>
              <a:buNone/>
              <a:defRPr/>
            </a:pPr>
            <a:endParaRPr lang="en-US" dirty="0"/>
          </a:p>
          <a:p>
            <a:pPr marL="0" indent="0">
              <a:lnSpc>
                <a:spcPct val="110000"/>
              </a:lnSpc>
              <a:spcBef>
                <a:spcPts val="643"/>
              </a:spcBef>
              <a:buNone/>
              <a:defRPr/>
            </a:pPr>
            <a:endParaRPr lang="en-US" dirty="0" smtClean="0"/>
          </a:p>
          <a:p>
            <a:pPr marL="0" indent="0">
              <a:lnSpc>
                <a:spcPct val="110000"/>
              </a:lnSpc>
              <a:spcBef>
                <a:spcPts val="643"/>
              </a:spcBef>
              <a:buNone/>
              <a:defRPr/>
            </a:pPr>
            <a:endParaRPr lang="en-US" dirty="0"/>
          </a:p>
          <a:p>
            <a:pPr marL="0" indent="0">
              <a:lnSpc>
                <a:spcPct val="110000"/>
              </a:lnSpc>
              <a:spcBef>
                <a:spcPts val="643"/>
              </a:spcBef>
              <a:buNone/>
              <a:defRPr/>
            </a:pPr>
            <a:endParaRPr lang="en-US" dirty="0" smtClean="0"/>
          </a:p>
          <a:p>
            <a:pPr marL="0" indent="0">
              <a:lnSpc>
                <a:spcPct val="110000"/>
              </a:lnSpc>
              <a:spcBef>
                <a:spcPts val="643"/>
              </a:spcBef>
              <a:buNone/>
              <a:defRPr/>
            </a:pPr>
            <a:endParaRPr lang="en-US" dirty="0"/>
          </a:p>
          <a:p>
            <a:pPr marL="0" indent="0">
              <a:lnSpc>
                <a:spcPct val="110000"/>
              </a:lnSpc>
              <a:spcBef>
                <a:spcPts val="643"/>
              </a:spcBef>
              <a:buNone/>
              <a:defRPr/>
            </a:pPr>
            <a:endParaRPr lang="en-US" dirty="0" smtClean="0"/>
          </a:p>
          <a:p>
            <a:pPr marL="0" indent="0">
              <a:lnSpc>
                <a:spcPct val="110000"/>
              </a:lnSpc>
              <a:spcBef>
                <a:spcPts val="643"/>
              </a:spcBef>
              <a:buNone/>
              <a:defRPr/>
            </a:pPr>
            <a:r>
              <a:rPr lang="en-US" sz="2600" dirty="0" smtClean="0"/>
              <a:t>Among the business as usual segments, we differentiate between those that are within 250m, 500m, and more than 500m from treatments. </a:t>
            </a:r>
          </a:p>
          <a:p>
            <a:pPr marL="457200" lvl="1" indent="0">
              <a:lnSpc>
                <a:spcPct val="110000"/>
              </a:lnSpc>
              <a:spcBef>
                <a:spcPts val="643"/>
              </a:spcBef>
              <a:buNone/>
              <a:defRPr/>
            </a:pPr>
            <a:endParaRPr lang="es-CL" dirty="0"/>
          </a:p>
          <a:p>
            <a:pPr marL="457200" lvl="1" indent="0">
              <a:lnSpc>
                <a:spcPct val="110000"/>
              </a:lnSpc>
              <a:spcBef>
                <a:spcPts val="643"/>
              </a:spcBef>
              <a:buNone/>
              <a:defRPr/>
            </a:pPr>
            <a:endParaRPr lang="es-CL" dirty="0" smtClean="0"/>
          </a:p>
          <a:p>
            <a:pPr marL="457200" lvl="1" indent="0">
              <a:lnSpc>
                <a:spcPct val="110000"/>
              </a:lnSpc>
              <a:spcBef>
                <a:spcPts val="643"/>
              </a:spcBef>
              <a:buNone/>
              <a:defRPr/>
            </a:pPr>
            <a:endParaRPr lang="es-CL" dirty="0"/>
          </a:p>
          <a:p>
            <a:pPr marL="457200" lvl="1" indent="0">
              <a:lnSpc>
                <a:spcPct val="110000"/>
              </a:lnSpc>
              <a:spcBef>
                <a:spcPts val="643"/>
              </a:spcBef>
              <a:buNone/>
              <a:defRPr/>
            </a:pPr>
            <a:endParaRPr lang="es-CL" dirty="0" smtClean="0"/>
          </a:p>
          <a:p>
            <a:pPr marL="457200" lvl="1" indent="0">
              <a:lnSpc>
                <a:spcPct val="110000"/>
              </a:lnSpc>
              <a:spcBef>
                <a:spcPts val="643"/>
              </a:spcBef>
              <a:buNone/>
              <a:defRPr/>
            </a:pPr>
            <a:endParaRPr lang="es-CL" dirty="0"/>
          </a:p>
          <a:p>
            <a:pPr marL="457200" lvl="1" indent="0">
              <a:lnSpc>
                <a:spcPct val="110000"/>
              </a:lnSpc>
              <a:spcBef>
                <a:spcPts val="643"/>
              </a:spcBef>
              <a:buNone/>
              <a:defRPr/>
            </a:pPr>
            <a:endParaRPr lang="es-CL" dirty="0" smtClean="0"/>
          </a:p>
          <a:p>
            <a:pPr marL="457200" lvl="1" indent="0">
              <a:lnSpc>
                <a:spcPct val="110000"/>
              </a:lnSpc>
              <a:spcBef>
                <a:spcPts val="643"/>
              </a:spcBef>
              <a:buNone/>
              <a:defRPr/>
            </a:pPr>
            <a:endParaRPr lang="es-CL" dirty="0" smtClean="0"/>
          </a:p>
          <a:p>
            <a:pPr marL="0" indent="0">
              <a:lnSpc>
                <a:spcPct val="110000"/>
              </a:lnSpc>
              <a:spcBef>
                <a:spcPts val="643"/>
              </a:spcBef>
              <a:buNone/>
              <a:defRPr/>
            </a:pPr>
            <a:endParaRPr lang="es-CL" dirty="0"/>
          </a:p>
          <a:p>
            <a:pPr marL="0" indent="0">
              <a:lnSpc>
                <a:spcPct val="110000"/>
              </a:lnSpc>
              <a:spcBef>
                <a:spcPts val="643"/>
              </a:spcBef>
              <a:buNone/>
              <a:defRPr/>
            </a:pPr>
            <a:endParaRPr lang="es-CL" dirty="0" smtClean="0"/>
          </a:p>
          <a:p>
            <a:pPr marL="0" indent="0">
              <a:lnSpc>
                <a:spcPct val="110000"/>
              </a:lnSpc>
              <a:spcBef>
                <a:spcPts val="643"/>
              </a:spcBef>
              <a:buNone/>
              <a:defRPr/>
            </a:pPr>
            <a:endParaRPr lang="es-CL" dirty="0"/>
          </a:p>
          <a:p>
            <a:pPr marL="0" indent="0">
              <a:lnSpc>
                <a:spcPct val="110000"/>
              </a:lnSpc>
              <a:spcBef>
                <a:spcPts val="643"/>
              </a:spcBef>
              <a:buNone/>
              <a:defRPr/>
            </a:pPr>
            <a:endParaRPr lang="es-CL" sz="2200" dirty="0"/>
          </a:p>
        </p:txBody>
      </p:sp>
      <p:sp>
        <p:nvSpPr>
          <p:cNvPr id="4" name="Slide Number Placeholder 3"/>
          <p:cNvSpPr>
            <a:spLocks noGrp="1"/>
          </p:cNvSpPr>
          <p:nvPr>
            <p:ph type="sldNum" sz="quarter" idx="10"/>
          </p:nvPr>
        </p:nvSpPr>
        <p:spPr/>
        <p:txBody>
          <a:bodyPr/>
          <a:lstStyle/>
          <a:p>
            <a:pPr>
              <a:defRPr/>
            </a:pPr>
            <a:fld id="{B935550D-C27A-4F0A-B4CF-FBEA85EFCF98}" type="slidenum">
              <a:rPr lang="en-US" smtClean="0"/>
              <a:pPr>
                <a:defRPr/>
              </a:pPr>
              <a:t>29</a:t>
            </a:fld>
            <a:endParaRPr lang="en-US"/>
          </a:p>
        </p:txBody>
      </p:sp>
      <p:sp>
        <p:nvSpPr>
          <p:cNvPr id="5" name="Rectangle 4"/>
          <p:cNvSpPr/>
          <p:nvPr/>
        </p:nvSpPr>
        <p:spPr>
          <a:xfrm>
            <a:off x="2692400" y="3714250"/>
            <a:ext cx="3471096" cy="1238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smtClean="0"/>
              <a:t>Hotspot Policing</a:t>
            </a:r>
            <a:endParaRPr lang="en-US" sz="1600" dirty="0"/>
          </a:p>
        </p:txBody>
      </p:sp>
      <p:sp>
        <p:nvSpPr>
          <p:cNvPr id="6" name="Rectangle 5"/>
          <p:cNvSpPr/>
          <p:nvPr/>
        </p:nvSpPr>
        <p:spPr>
          <a:xfrm>
            <a:off x="2692400" y="2222501"/>
            <a:ext cx="3499006" cy="12770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smtClean="0"/>
              <a:t>Hotspot policing and broken windows</a:t>
            </a:r>
            <a:endParaRPr lang="en-US" sz="1600" dirty="0"/>
          </a:p>
        </p:txBody>
      </p:sp>
      <p:sp>
        <p:nvSpPr>
          <p:cNvPr id="7" name="Rectangle 6"/>
          <p:cNvSpPr/>
          <p:nvPr/>
        </p:nvSpPr>
        <p:spPr>
          <a:xfrm>
            <a:off x="6302478" y="3739648"/>
            <a:ext cx="3349522" cy="1238751"/>
          </a:xfrm>
          <a:prstGeom prst="rect">
            <a:avLst/>
          </a:prstGeom>
          <a:solidFill>
            <a:srgbClr val="2FAA9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smtClean="0"/>
              <a:t>Business as usual</a:t>
            </a:r>
            <a:endParaRPr lang="en-US" sz="1600" dirty="0"/>
          </a:p>
        </p:txBody>
      </p:sp>
      <p:sp>
        <p:nvSpPr>
          <p:cNvPr id="8" name="Rectangle 7"/>
          <p:cNvSpPr/>
          <p:nvPr/>
        </p:nvSpPr>
        <p:spPr>
          <a:xfrm>
            <a:off x="2185733" y="1978807"/>
            <a:ext cx="7955526" cy="3278994"/>
          </a:xfrm>
          <a:prstGeom prst="rect">
            <a:avLst/>
          </a:prstGeom>
          <a:noFill/>
          <a:ln>
            <a:solidFill>
              <a:srgbClr val="396C9D"/>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solidFill>
                <a:schemeClr val="tx1"/>
              </a:solidFill>
            </a:endParaRPr>
          </a:p>
        </p:txBody>
      </p:sp>
      <p:sp>
        <p:nvSpPr>
          <p:cNvPr id="9" name="Rectangle 8"/>
          <p:cNvSpPr/>
          <p:nvPr/>
        </p:nvSpPr>
        <p:spPr>
          <a:xfrm>
            <a:off x="6302478" y="2209801"/>
            <a:ext cx="3349522" cy="12770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smtClean="0"/>
              <a:t>Broken windows: Cleaning of non-artistic graffiti, fixing of public lighting, and increasing trash pickup.</a:t>
            </a:r>
            <a:endParaRPr lang="en-US" sz="1600" dirty="0"/>
          </a:p>
        </p:txBody>
      </p:sp>
      <p:sp>
        <p:nvSpPr>
          <p:cNvPr id="11" name="Rectangle 10"/>
          <p:cNvSpPr/>
          <p:nvPr/>
        </p:nvSpPr>
        <p:spPr>
          <a:xfrm>
            <a:off x="390144" y="313867"/>
            <a:ext cx="11606784" cy="553998"/>
          </a:xfrm>
          <a:prstGeom prst="rect">
            <a:avLst/>
          </a:prstGeom>
        </p:spPr>
        <p:txBody>
          <a:bodyPr wrap="square">
            <a:spAutoFit/>
          </a:bodyPr>
          <a:lstStyle/>
          <a:p>
            <a:r>
              <a:rPr lang="en-US" sz="3000" b="1" i="0" dirty="0" smtClean="0">
                <a:solidFill>
                  <a:srgbClr val="000000"/>
                </a:solidFill>
                <a:effectLst/>
                <a:latin typeface="Open Sans Condensed"/>
              </a:rPr>
              <a:t>Our Sample</a:t>
            </a:r>
            <a:endParaRPr lang="en-US" sz="3000" b="1" i="0" dirty="0">
              <a:solidFill>
                <a:srgbClr val="000000"/>
              </a:solidFill>
              <a:effectLst/>
              <a:latin typeface="Open Sans Condensed"/>
            </a:endParaRPr>
          </a:p>
        </p:txBody>
      </p:sp>
    </p:spTree>
    <p:extLst>
      <p:ext uri="{BB962C8B-B14F-4D97-AF65-F5344CB8AC3E}">
        <p14:creationId xmlns:p14="http://schemas.microsoft.com/office/powerpoint/2010/main" val="377750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277344" cy="2387600"/>
          </a:xfrm>
        </p:spPr>
        <p:txBody>
          <a:bodyPr/>
          <a:lstStyle/>
          <a:p>
            <a:r>
              <a:rPr lang="es-CO" dirty="0" err="1" smtClean="0"/>
              <a:t>Two</a:t>
            </a:r>
            <a:r>
              <a:rPr lang="es-CO" dirty="0" smtClean="0"/>
              <a:t> </a:t>
            </a:r>
            <a:r>
              <a:rPr lang="es-CO" dirty="0" err="1" smtClean="0"/>
              <a:t>Very</a:t>
            </a:r>
            <a:r>
              <a:rPr lang="es-CO" dirty="0" smtClean="0"/>
              <a:t> </a:t>
            </a:r>
            <a:r>
              <a:rPr lang="es-CO" dirty="0" err="1" smtClean="0"/>
              <a:t>Different</a:t>
            </a:r>
            <a:r>
              <a:rPr lang="es-CO" dirty="0" smtClean="0"/>
              <a:t> </a:t>
            </a:r>
            <a:r>
              <a:rPr lang="es-CO" dirty="0" err="1" smtClean="0"/>
              <a:t>Experiences</a:t>
            </a:r>
            <a:r>
              <a:rPr lang="es-CO" dirty="0" smtClean="0"/>
              <a:t> in </a:t>
            </a:r>
            <a:r>
              <a:rPr lang="es-CO" dirty="0" err="1" smtClean="0"/>
              <a:t>Bogota</a:t>
            </a:r>
            <a:r>
              <a:rPr lang="es-CO" dirty="0" smtClean="0"/>
              <a:t> </a:t>
            </a:r>
            <a:endParaRPr lang="es-CO" dirty="0"/>
          </a:p>
        </p:txBody>
      </p:sp>
    </p:spTree>
    <p:extLst>
      <p:ext uri="{BB962C8B-B14F-4D97-AF65-F5344CB8AC3E}">
        <p14:creationId xmlns:p14="http://schemas.microsoft.com/office/powerpoint/2010/main" val="16660353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935550D-C27A-4F0A-B4CF-FBEA85EFCF98}" type="slidenum">
              <a:rPr lang="en-US" smtClean="0"/>
              <a:pPr>
                <a:defRPr/>
              </a:pPr>
              <a:t>30</a:t>
            </a:fld>
            <a:endParaRPr lang="en-US"/>
          </a:p>
        </p:txBody>
      </p:sp>
      <p:pic>
        <p:nvPicPr>
          <p:cNvPr id="2" name="Picture 1"/>
          <p:cNvPicPr>
            <a:picLocks noChangeAspect="1"/>
          </p:cNvPicPr>
          <p:nvPr/>
        </p:nvPicPr>
        <p:blipFill>
          <a:blip r:embed="rId3"/>
          <a:stretch>
            <a:fillRect/>
          </a:stretch>
        </p:blipFill>
        <p:spPr>
          <a:xfrm>
            <a:off x="3417887" y="58737"/>
            <a:ext cx="5229225" cy="6867525"/>
          </a:xfrm>
          <a:prstGeom prst="rect">
            <a:avLst/>
          </a:prstGeom>
        </p:spPr>
      </p:pic>
    </p:spTree>
    <p:extLst>
      <p:ext uri="{BB962C8B-B14F-4D97-AF65-F5344CB8AC3E}">
        <p14:creationId xmlns:p14="http://schemas.microsoft.com/office/powerpoint/2010/main" val="458594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935550D-C27A-4F0A-B4CF-FBEA85EFCF98}" type="slidenum">
              <a:rPr lang="en-US" smtClean="0"/>
              <a:pPr>
                <a:defRPr/>
              </a:pPr>
              <a:t>31</a:t>
            </a:fld>
            <a:endParaRPr lang="en-US"/>
          </a:p>
        </p:txBody>
      </p:sp>
      <p:sp>
        <p:nvSpPr>
          <p:cNvPr id="7" name="Rectangle 6"/>
          <p:cNvSpPr/>
          <p:nvPr/>
        </p:nvSpPr>
        <p:spPr>
          <a:xfrm>
            <a:off x="390144" y="313867"/>
            <a:ext cx="11606784" cy="553998"/>
          </a:xfrm>
          <a:prstGeom prst="rect">
            <a:avLst/>
          </a:prstGeom>
        </p:spPr>
        <p:txBody>
          <a:bodyPr wrap="square">
            <a:spAutoFit/>
          </a:bodyPr>
          <a:lstStyle/>
          <a:p>
            <a:r>
              <a:rPr lang="en-US" sz="3000" b="1" i="0" dirty="0" smtClean="0">
                <a:solidFill>
                  <a:srgbClr val="000000"/>
                </a:solidFill>
                <a:effectLst/>
                <a:latin typeface="Open Sans Condensed"/>
              </a:rPr>
              <a:t>An Example in One Quadrant in Bogotá</a:t>
            </a:r>
            <a:endParaRPr lang="en-US" sz="3000" b="1" i="0" dirty="0">
              <a:solidFill>
                <a:srgbClr val="000000"/>
              </a:solidFill>
              <a:effectLst/>
              <a:latin typeface="Open Sans Condensed"/>
            </a:endParaRP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90193" y="1766476"/>
            <a:ext cx="5362311" cy="4866967"/>
          </a:xfrm>
          <a:prstGeom prst="rect">
            <a:avLst/>
          </a:prstGeom>
        </p:spPr>
      </p:pic>
      <p:sp>
        <p:nvSpPr>
          <p:cNvPr id="10" name="TextBox 9"/>
          <p:cNvSpPr txBox="1"/>
          <p:nvPr/>
        </p:nvSpPr>
        <p:spPr>
          <a:xfrm>
            <a:off x="1582994" y="1851871"/>
            <a:ext cx="1259720" cy="1200329"/>
          </a:xfrm>
          <a:prstGeom prst="rect">
            <a:avLst/>
          </a:prstGeom>
          <a:noFill/>
        </p:spPr>
        <p:txBody>
          <a:bodyPr wrap="square" rtlCol="0">
            <a:spAutoFit/>
          </a:bodyPr>
          <a:lstStyle/>
          <a:p>
            <a:r>
              <a:rPr lang="es-CO" dirty="0" err="1" smtClean="0"/>
              <a:t>Patroll</a:t>
            </a:r>
            <a:r>
              <a:rPr lang="es-CO" dirty="0" smtClean="0"/>
              <a:t> X: September22, </a:t>
            </a:r>
            <a:r>
              <a:rPr lang="es-CO" dirty="0"/>
              <a:t>2016: 14:22</a:t>
            </a:r>
            <a:endParaRPr lang="en-US" dirty="0"/>
          </a:p>
        </p:txBody>
      </p:sp>
      <p:sp>
        <p:nvSpPr>
          <p:cNvPr id="11" name="TextBox 10"/>
          <p:cNvSpPr txBox="1"/>
          <p:nvPr/>
        </p:nvSpPr>
        <p:spPr>
          <a:xfrm>
            <a:off x="1597742" y="3447792"/>
            <a:ext cx="1244972" cy="1477328"/>
          </a:xfrm>
          <a:prstGeom prst="rect">
            <a:avLst/>
          </a:prstGeom>
          <a:noFill/>
        </p:spPr>
        <p:txBody>
          <a:bodyPr wrap="square" rtlCol="0">
            <a:spAutoFit/>
          </a:bodyPr>
          <a:lstStyle/>
          <a:p>
            <a:r>
              <a:rPr lang="es-CO" dirty="0" err="1" smtClean="0"/>
              <a:t>Vehicle</a:t>
            </a:r>
            <a:r>
              <a:rPr lang="es-CO" dirty="0" smtClean="0"/>
              <a:t> </a:t>
            </a:r>
            <a:r>
              <a:rPr lang="es-CO" dirty="0" err="1" smtClean="0"/>
              <a:t>robbery</a:t>
            </a:r>
            <a:r>
              <a:rPr lang="es-CO" dirty="0" smtClean="0"/>
              <a:t>:</a:t>
            </a:r>
            <a:endParaRPr lang="es-CO" dirty="0"/>
          </a:p>
          <a:p>
            <a:r>
              <a:rPr lang="es-CO" dirty="0" err="1" smtClean="0"/>
              <a:t>September</a:t>
            </a:r>
            <a:r>
              <a:rPr lang="es-CO" dirty="0" smtClean="0"/>
              <a:t> 25, </a:t>
            </a:r>
            <a:r>
              <a:rPr lang="es-CO" dirty="0"/>
              <a:t>2016: 22:34</a:t>
            </a:r>
            <a:endParaRPr lang="en-US" dirty="0"/>
          </a:p>
        </p:txBody>
      </p:sp>
      <p:sp>
        <p:nvSpPr>
          <p:cNvPr id="12" name="TextBox 11"/>
          <p:cNvSpPr txBox="1"/>
          <p:nvPr/>
        </p:nvSpPr>
        <p:spPr>
          <a:xfrm>
            <a:off x="1582994" y="5109635"/>
            <a:ext cx="1259720" cy="1477328"/>
          </a:xfrm>
          <a:prstGeom prst="rect">
            <a:avLst/>
          </a:prstGeom>
          <a:noFill/>
        </p:spPr>
        <p:txBody>
          <a:bodyPr wrap="square" rtlCol="0">
            <a:spAutoFit/>
          </a:bodyPr>
          <a:lstStyle/>
          <a:p>
            <a:r>
              <a:rPr lang="es-CO" dirty="0" err="1" smtClean="0"/>
              <a:t>Pedestrian</a:t>
            </a:r>
            <a:r>
              <a:rPr lang="es-CO" dirty="0" smtClean="0"/>
              <a:t> </a:t>
            </a:r>
            <a:r>
              <a:rPr lang="es-CO" dirty="0" err="1" smtClean="0"/>
              <a:t>theft</a:t>
            </a:r>
            <a:r>
              <a:rPr lang="es-CO" dirty="0" smtClean="0"/>
              <a:t>: </a:t>
            </a:r>
            <a:r>
              <a:rPr lang="es-CO" dirty="0" err="1" smtClean="0"/>
              <a:t>September</a:t>
            </a:r>
            <a:r>
              <a:rPr lang="es-CO" dirty="0" smtClean="0"/>
              <a:t> 24, </a:t>
            </a:r>
            <a:r>
              <a:rPr lang="es-CO" dirty="0"/>
              <a:t>2016:</a:t>
            </a:r>
          </a:p>
          <a:p>
            <a:r>
              <a:rPr lang="es-CO" dirty="0"/>
              <a:t>5:51</a:t>
            </a:r>
            <a:endParaRPr lang="en-US" dirty="0"/>
          </a:p>
        </p:txBody>
      </p:sp>
      <p:cxnSp>
        <p:nvCxnSpPr>
          <p:cNvPr id="13" name="Straight Arrow Connector 12"/>
          <p:cNvCxnSpPr/>
          <p:nvPr/>
        </p:nvCxnSpPr>
        <p:spPr>
          <a:xfrm>
            <a:off x="2842714" y="4186456"/>
            <a:ext cx="510086" cy="461666"/>
          </a:xfrm>
          <a:prstGeom prst="straightConnector1">
            <a:avLst/>
          </a:prstGeom>
          <a:ln w="1905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2842714" y="2452036"/>
            <a:ext cx="760810" cy="995757"/>
          </a:xfrm>
          <a:prstGeom prst="straightConnector1">
            <a:avLst/>
          </a:prstGeom>
          <a:ln w="3175">
            <a:solidFill>
              <a:srgbClr val="396C9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2842714" y="5109638"/>
            <a:ext cx="2619104" cy="738661"/>
          </a:xfrm>
          <a:prstGeom prst="straightConnector1">
            <a:avLst/>
          </a:prstGeom>
          <a:ln w="1905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5893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7290" y="1196124"/>
            <a:ext cx="10490454" cy="4831966"/>
          </a:xfrm>
        </p:spPr>
        <p:txBody>
          <a:bodyPr>
            <a:noAutofit/>
          </a:bodyPr>
          <a:lstStyle/>
          <a:p>
            <a:pPr>
              <a:lnSpc>
                <a:spcPct val="110000"/>
              </a:lnSpc>
              <a:spcBef>
                <a:spcPts val="643"/>
              </a:spcBef>
              <a:defRPr/>
            </a:pPr>
            <a:r>
              <a:rPr lang="en-US" sz="2400" dirty="0" smtClean="0"/>
              <a:t>Monitoring Data:</a:t>
            </a:r>
          </a:p>
          <a:p>
            <a:pPr lvl="1">
              <a:lnSpc>
                <a:spcPct val="110000"/>
              </a:lnSpc>
              <a:spcBef>
                <a:spcPts val="643"/>
              </a:spcBef>
              <a:defRPr/>
            </a:pPr>
            <a:r>
              <a:rPr lang="en-US" dirty="0" smtClean="0"/>
              <a:t>Geo-localized data on patrolling through PDAs that report every 30 seconds.</a:t>
            </a:r>
          </a:p>
          <a:p>
            <a:pPr lvl="1">
              <a:lnSpc>
                <a:spcPct val="110000"/>
              </a:lnSpc>
              <a:spcBef>
                <a:spcPts val="643"/>
              </a:spcBef>
              <a:defRPr/>
            </a:pPr>
            <a:r>
              <a:rPr lang="en-US" dirty="0" smtClean="0"/>
              <a:t>Information on PDA use, such as background checks using ID numbers.</a:t>
            </a:r>
          </a:p>
          <a:p>
            <a:pPr lvl="1">
              <a:lnSpc>
                <a:spcPct val="110000"/>
              </a:lnSpc>
              <a:spcBef>
                <a:spcPts val="643"/>
              </a:spcBef>
              <a:defRPr/>
            </a:pPr>
            <a:r>
              <a:rPr lang="en-US" dirty="0" smtClean="0"/>
              <a:t>Reports on garbage collection, graffiti cleaning, and public lighting maintenance. </a:t>
            </a:r>
          </a:p>
          <a:p>
            <a:pPr lvl="1">
              <a:lnSpc>
                <a:spcPct val="110000"/>
              </a:lnSpc>
              <a:spcBef>
                <a:spcPts val="643"/>
              </a:spcBef>
              <a:defRPr/>
            </a:pPr>
            <a:endParaRPr lang="en-US" dirty="0" smtClean="0"/>
          </a:p>
          <a:p>
            <a:pPr marL="457200" lvl="1" indent="0">
              <a:lnSpc>
                <a:spcPct val="110000"/>
              </a:lnSpc>
              <a:spcBef>
                <a:spcPts val="643"/>
              </a:spcBef>
              <a:buNone/>
              <a:defRPr/>
            </a:pPr>
            <a:endParaRPr lang="en-US" dirty="0" smtClean="0"/>
          </a:p>
          <a:p>
            <a:pPr lvl="1">
              <a:lnSpc>
                <a:spcPct val="110000"/>
              </a:lnSpc>
              <a:spcBef>
                <a:spcPts val="643"/>
              </a:spcBef>
              <a:defRPr/>
            </a:pPr>
            <a:endParaRPr lang="es-CL" dirty="0" smtClean="0"/>
          </a:p>
          <a:p>
            <a:pPr marL="342900" lvl="1" indent="-342900">
              <a:lnSpc>
                <a:spcPct val="110000"/>
              </a:lnSpc>
              <a:spcBef>
                <a:spcPts val="643"/>
              </a:spcBef>
              <a:defRPr/>
            </a:pPr>
            <a:endParaRPr lang="es-CL" dirty="0"/>
          </a:p>
          <a:p>
            <a:pPr marL="742950" lvl="2" indent="-342900">
              <a:lnSpc>
                <a:spcPct val="110000"/>
              </a:lnSpc>
              <a:spcBef>
                <a:spcPts val="643"/>
              </a:spcBef>
              <a:defRPr/>
            </a:pPr>
            <a:endParaRPr lang="es-CL" sz="2200" dirty="0"/>
          </a:p>
        </p:txBody>
      </p:sp>
      <p:sp>
        <p:nvSpPr>
          <p:cNvPr id="4" name="Slide Number Placeholder 3"/>
          <p:cNvSpPr>
            <a:spLocks noGrp="1"/>
          </p:cNvSpPr>
          <p:nvPr>
            <p:ph type="sldNum" sz="quarter" idx="10"/>
          </p:nvPr>
        </p:nvSpPr>
        <p:spPr/>
        <p:txBody>
          <a:bodyPr/>
          <a:lstStyle/>
          <a:p>
            <a:pPr>
              <a:defRPr/>
            </a:pPr>
            <a:fld id="{B935550D-C27A-4F0A-B4CF-FBEA85EFCF98}" type="slidenum">
              <a:rPr lang="en-US" smtClean="0"/>
              <a:pPr>
                <a:defRPr/>
              </a:pPr>
              <a:t>32</a:t>
            </a:fld>
            <a:endParaRPr lang="en-US"/>
          </a:p>
        </p:txBody>
      </p:sp>
      <p:sp>
        <p:nvSpPr>
          <p:cNvPr id="6" name="Rectangle 5"/>
          <p:cNvSpPr/>
          <p:nvPr/>
        </p:nvSpPr>
        <p:spPr>
          <a:xfrm>
            <a:off x="390144" y="313867"/>
            <a:ext cx="11606784" cy="553998"/>
          </a:xfrm>
          <a:prstGeom prst="rect">
            <a:avLst/>
          </a:prstGeom>
        </p:spPr>
        <p:txBody>
          <a:bodyPr wrap="square">
            <a:spAutoFit/>
          </a:bodyPr>
          <a:lstStyle/>
          <a:p>
            <a:r>
              <a:rPr lang="en-US" sz="3000" b="1" i="0" dirty="0" smtClean="0">
                <a:solidFill>
                  <a:srgbClr val="000000"/>
                </a:solidFill>
                <a:effectLst/>
                <a:latin typeface="Open Sans Condensed"/>
              </a:rPr>
              <a:t>Leveraging the city’s administrative data </a:t>
            </a:r>
            <a:endParaRPr lang="en-US" sz="3000" b="1" i="0" dirty="0">
              <a:solidFill>
                <a:srgbClr val="000000"/>
              </a:solidFill>
              <a:effectLst/>
              <a:latin typeface="Open Sans Condensed"/>
            </a:endParaRPr>
          </a:p>
        </p:txBody>
      </p:sp>
    </p:spTree>
    <p:extLst>
      <p:ext uri="{BB962C8B-B14F-4D97-AF65-F5344CB8AC3E}">
        <p14:creationId xmlns:p14="http://schemas.microsoft.com/office/powerpoint/2010/main" val="1222162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7290" y="1196124"/>
            <a:ext cx="10490454" cy="4831966"/>
          </a:xfrm>
        </p:spPr>
        <p:txBody>
          <a:bodyPr>
            <a:noAutofit/>
          </a:bodyPr>
          <a:lstStyle/>
          <a:p>
            <a:pPr>
              <a:lnSpc>
                <a:spcPct val="110000"/>
              </a:lnSpc>
              <a:spcBef>
                <a:spcPts val="643"/>
              </a:spcBef>
              <a:defRPr/>
            </a:pPr>
            <a:r>
              <a:rPr lang="en-US" sz="2400" dirty="0" smtClean="0"/>
              <a:t>Impact Data:</a:t>
            </a:r>
          </a:p>
          <a:p>
            <a:pPr lvl="1">
              <a:lnSpc>
                <a:spcPct val="110000"/>
              </a:lnSpc>
              <a:spcBef>
                <a:spcPts val="643"/>
              </a:spcBef>
              <a:defRPr/>
            </a:pPr>
            <a:r>
              <a:rPr lang="en-US" dirty="0" smtClean="0"/>
              <a:t>Calls to police.</a:t>
            </a:r>
          </a:p>
          <a:p>
            <a:pPr lvl="1">
              <a:lnSpc>
                <a:spcPct val="110000"/>
              </a:lnSpc>
              <a:spcBef>
                <a:spcPts val="643"/>
              </a:spcBef>
              <a:defRPr/>
            </a:pPr>
            <a:r>
              <a:rPr lang="en-US" dirty="0" smtClean="0"/>
              <a:t>Reported crimes.</a:t>
            </a:r>
          </a:p>
          <a:p>
            <a:pPr lvl="1">
              <a:lnSpc>
                <a:spcPct val="110000"/>
              </a:lnSpc>
              <a:spcBef>
                <a:spcPts val="643"/>
              </a:spcBef>
              <a:defRPr/>
            </a:pPr>
            <a:r>
              <a:rPr lang="en-US" dirty="0" smtClean="0"/>
              <a:t>Arrests.</a:t>
            </a:r>
          </a:p>
          <a:p>
            <a:pPr lvl="1">
              <a:lnSpc>
                <a:spcPct val="110000"/>
              </a:lnSpc>
              <a:spcBef>
                <a:spcPts val="643"/>
              </a:spcBef>
              <a:defRPr/>
            </a:pPr>
            <a:r>
              <a:rPr lang="en-US" dirty="0" smtClean="0"/>
              <a:t>Time lapse in reports to police. </a:t>
            </a:r>
          </a:p>
          <a:p>
            <a:pPr lvl="1">
              <a:lnSpc>
                <a:spcPct val="110000"/>
              </a:lnSpc>
              <a:spcBef>
                <a:spcPts val="643"/>
              </a:spcBef>
              <a:defRPr/>
            </a:pPr>
            <a:endParaRPr lang="en-US" dirty="0" smtClean="0"/>
          </a:p>
          <a:p>
            <a:pPr lvl="1">
              <a:lnSpc>
                <a:spcPct val="110000"/>
              </a:lnSpc>
              <a:spcBef>
                <a:spcPts val="643"/>
              </a:spcBef>
              <a:defRPr/>
            </a:pPr>
            <a:endParaRPr lang="en-US" dirty="0" smtClean="0"/>
          </a:p>
          <a:p>
            <a:pPr lvl="1">
              <a:lnSpc>
                <a:spcPct val="110000"/>
              </a:lnSpc>
              <a:spcBef>
                <a:spcPts val="643"/>
              </a:spcBef>
              <a:defRPr/>
            </a:pPr>
            <a:endParaRPr lang="en-US" dirty="0" smtClean="0"/>
          </a:p>
          <a:p>
            <a:pPr lvl="1">
              <a:lnSpc>
                <a:spcPct val="110000"/>
              </a:lnSpc>
              <a:spcBef>
                <a:spcPts val="643"/>
              </a:spcBef>
              <a:defRPr/>
            </a:pPr>
            <a:endParaRPr lang="en-US" dirty="0" smtClean="0"/>
          </a:p>
          <a:p>
            <a:pPr marL="457200" lvl="1" indent="0">
              <a:lnSpc>
                <a:spcPct val="110000"/>
              </a:lnSpc>
              <a:spcBef>
                <a:spcPts val="643"/>
              </a:spcBef>
              <a:buNone/>
              <a:defRPr/>
            </a:pPr>
            <a:endParaRPr lang="en-US" dirty="0" smtClean="0"/>
          </a:p>
          <a:p>
            <a:pPr lvl="1">
              <a:lnSpc>
                <a:spcPct val="110000"/>
              </a:lnSpc>
              <a:spcBef>
                <a:spcPts val="643"/>
              </a:spcBef>
              <a:defRPr/>
            </a:pPr>
            <a:endParaRPr lang="es-CL" dirty="0" smtClean="0"/>
          </a:p>
          <a:p>
            <a:pPr marL="342900" lvl="1" indent="-342900">
              <a:lnSpc>
                <a:spcPct val="110000"/>
              </a:lnSpc>
              <a:spcBef>
                <a:spcPts val="643"/>
              </a:spcBef>
              <a:defRPr/>
            </a:pPr>
            <a:endParaRPr lang="es-CL" dirty="0"/>
          </a:p>
          <a:p>
            <a:pPr marL="742950" lvl="2" indent="-342900">
              <a:lnSpc>
                <a:spcPct val="110000"/>
              </a:lnSpc>
              <a:spcBef>
                <a:spcPts val="643"/>
              </a:spcBef>
              <a:defRPr/>
            </a:pPr>
            <a:endParaRPr lang="es-CL" sz="2200" dirty="0"/>
          </a:p>
        </p:txBody>
      </p:sp>
      <p:sp>
        <p:nvSpPr>
          <p:cNvPr id="4" name="Slide Number Placeholder 3"/>
          <p:cNvSpPr>
            <a:spLocks noGrp="1"/>
          </p:cNvSpPr>
          <p:nvPr>
            <p:ph type="sldNum" sz="quarter" idx="10"/>
          </p:nvPr>
        </p:nvSpPr>
        <p:spPr/>
        <p:txBody>
          <a:bodyPr/>
          <a:lstStyle/>
          <a:p>
            <a:pPr>
              <a:defRPr/>
            </a:pPr>
            <a:fld id="{B935550D-C27A-4F0A-B4CF-FBEA85EFCF98}" type="slidenum">
              <a:rPr lang="en-US" smtClean="0"/>
              <a:pPr>
                <a:defRPr/>
              </a:pPr>
              <a:t>33</a:t>
            </a:fld>
            <a:endParaRPr lang="en-US"/>
          </a:p>
        </p:txBody>
      </p:sp>
      <p:sp>
        <p:nvSpPr>
          <p:cNvPr id="6" name="Rectangle 5"/>
          <p:cNvSpPr/>
          <p:nvPr/>
        </p:nvSpPr>
        <p:spPr>
          <a:xfrm>
            <a:off x="390144" y="313867"/>
            <a:ext cx="11606784" cy="553998"/>
          </a:xfrm>
          <a:prstGeom prst="rect">
            <a:avLst/>
          </a:prstGeom>
        </p:spPr>
        <p:txBody>
          <a:bodyPr wrap="square">
            <a:spAutoFit/>
          </a:bodyPr>
          <a:lstStyle/>
          <a:p>
            <a:r>
              <a:rPr lang="en-US" sz="3000" b="1" i="0" dirty="0" smtClean="0">
                <a:solidFill>
                  <a:srgbClr val="000000"/>
                </a:solidFill>
                <a:effectLst/>
                <a:latin typeface="Open Sans Condensed"/>
              </a:rPr>
              <a:t>Leveraging the city’s administrative data </a:t>
            </a:r>
            <a:endParaRPr lang="en-US" sz="3000" b="1" i="0" dirty="0">
              <a:solidFill>
                <a:srgbClr val="000000"/>
              </a:solidFill>
              <a:effectLst/>
              <a:latin typeface="Open Sans Condensed"/>
            </a:endParaRPr>
          </a:p>
        </p:txBody>
      </p:sp>
    </p:spTree>
    <p:extLst>
      <p:ext uri="{BB962C8B-B14F-4D97-AF65-F5344CB8AC3E}">
        <p14:creationId xmlns:p14="http://schemas.microsoft.com/office/powerpoint/2010/main" val="3099541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7290" y="1196124"/>
            <a:ext cx="10490454" cy="4831966"/>
          </a:xfrm>
        </p:spPr>
        <p:txBody>
          <a:bodyPr>
            <a:noAutofit/>
          </a:bodyPr>
          <a:lstStyle/>
          <a:p>
            <a:pPr>
              <a:lnSpc>
                <a:spcPct val="110000"/>
              </a:lnSpc>
              <a:spcBef>
                <a:spcPts val="643"/>
              </a:spcBef>
              <a:defRPr/>
            </a:pPr>
            <a:r>
              <a:rPr lang="en-US" sz="2400" dirty="0" smtClean="0"/>
              <a:t>Sub-reporting.</a:t>
            </a:r>
          </a:p>
          <a:p>
            <a:pPr>
              <a:lnSpc>
                <a:spcPct val="110000"/>
              </a:lnSpc>
              <a:spcBef>
                <a:spcPts val="643"/>
              </a:spcBef>
              <a:defRPr/>
            </a:pPr>
            <a:r>
              <a:rPr lang="en-US" sz="2400" dirty="0"/>
              <a:t>City police is main data source for crime </a:t>
            </a:r>
            <a:r>
              <a:rPr lang="en-US" sz="2400" dirty="0" smtClean="0"/>
              <a:t>reporting, which may lead to perverse incentives. </a:t>
            </a:r>
            <a:endParaRPr lang="en-US" sz="2400" dirty="0"/>
          </a:p>
          <a:p>
            <a:pPr>
              <a:lnSpc>
                <a:spcPct val="110000"/>
              </a:lnSpc>
              <a:spcBef>
                <a:spcPts val="643"/>
              </a:spcBef>
              <a:defRPr/>
            </a:pPr>
            <a:r>
              <a:rPr lang="en-US" sz="2400" dirty="0" smtClean="0"/>
              <a:t>Technological limitations.</a:t>
            </a:r>
          </a:p>
          <a:p>
            <a:pPr>
              <a:lnSpc>
                <a:spcPct val="110000"/>
              </a:lnSpc>
              <a:spcBef>
                <a:spcPts val="643"/>
              </a:spcBef>
              <a:defRPr/>
            </a:pPr>
            <a:r>
              <a:rPr lang="en-US" sz="2400" dirty="0" smtClean="0"/>
              <a:t>Cannot see changes in perception.</a:t>
            </a:r>
          </a:p>
          <a:p>
            <a:pPr>
              <a:lnSpc>
                <a:spcPct val="110000"/>
              </a:lnSpc>
              <a:spcBef>
                <a:spcPts val="643"/>
              </a:spcBef>
              <a:defRPr/>
            </a:pPr>
            <a:r>
              <a:rPr lang="en-US" sz="2400" dirty="0" smtClean="0"/>
              <a:t>May see impact on probability of reporting a crime, but not on crimes.</a:t>
            </a:r>
          </a:p>
          <a:p>
            <a:pPr>
              <a:lnSpc>
                <a:spcPct val="110000"/>
              </a:lnSpc>
              <a:spcBef>
                <a:spcPts val="643"/>
              </a:spcBef>
              <a:defRPr/>
            </a:pPr>
            <a:r>
              <a:rPr lang="en-US" sz="2400" dirty="0" smtClean="0"/>
              <a:t>PDAs can be manipulated (leaving them in a corner store?).</a:t>
            </a:r>
          </a:p>
          <a:p>
            <a:pPr>
              <a:lnSpc>
                <a:spcPct val="110000"/>
              </a:lnSpc>
              <a:spcBef>
                <a:spcPts val="643"/>
              </a:spcBef>
              <a:defRPr/>
            </a:pPr>
            <a:endParaRPr lang="en-US" sz="2400" dirty="0" smtClean="0"/>
          </a:p>
          <a:p>
            <a:pPr>
              <a:lnSpc>
                <a:spcPct val="110000"/>
              </a:lnSpc>
              <a:spcBef>
                <a:spcPts val="643"/>
              </a:spcBef>
              <a:defRPr/>
            </a:pPr>
            <a:endParaRPr lang="en-US" sz="2400" dirty="0" smtClean="0"/>
          </a:p>
          <a:p>
            <a:pPr>
              <a:lnSpc>
                <a:spcPct val="110000"/>
              </a:lnSpc>
              <a:spcBef>
                <a:spcPts val="643"/>
              </a:spcBef>
              <a:defRPr/>
            </a:pPr>
            <a:endParaRPr lang="en-US" dirty="0" smtClean="0"/>
          </a:p>
          <a:p>
            <a:pPr lvl="1">
              <a:lnSpc>
                <a:spcPct val="110000"/>
              </a:lnSpc>
              <a:spcBef>
                <a:spcPts val="643"/>
              </a:spcBef>
              <a:defRPr/>
            </a:pPr>
            <a:endParaRPr lang="en-US" dirty="0" smtClean="0"/>
          </a:p>
          <a:p>
            <a:pPr lvl="1">
              <a:lnSpc>
                <a:spcPct val="110000"/>
              </a:lnSpc>
              <a:spcBef>
                <a:spcPts val="643"/>
              </a:spcBef>
              <a:defRPr/>
            </a:pPr>
            <a:endParaRPr lang="en-US" dirty="0" smtClean="0"/>
          </a:p>
          <a:p>
            <a:pPr lvl="1">
              <a:lnSpc>
                <a:spcPct val="110000"/>
              </a:lnSpc>
              <a:spcBef>
                <a:spcPts val="643"/>
              </a:spcBef>
              <a:defRPr/>
            </a:pPr>
            <a:endParaRPr lang="en-US" dirty="0" smtClean="0"/>
          </a:p>
          <a:p>
            <a:pPr marL="457200" lvl="1" indent="0">
              <a:lnSpc>
                <a:spcPct val="110000"/>
              </a:lnSpc>
              <a:spcBef>
                <a:spcPts val="643"/>
              </a:spcBef>
              <a:buNone/>
              <a:defRPr/>
            </a:pPr>
            <a:endParaRPr lang="en-US" dirty="0" smtClean="0"/>
          </a:p>
          <a:p>
            <a:pPr lvl="1">
              <a:lnSpc>
                <a:spcPct val="110000"/>
              </a:lnSpc>
              <a:spcBef>
                <a:spcPts val="643"/>
              </a:spcBef>
              <a:defRPr/>
            </a:pPr>
            <a:endParaRPr lang="es-CL" dirty="0" smtClean="0"/>
          </a:p>
          <a:p>
            <a:pPr marL="342900" lvl="1" indent="-342900">
              <a:lnSpc>
                <a:spcPct val="110000"/>
              </a:lnSpc>
              <a:spcBef>
                <a:spcPts val="643"/>
              </a:spcBef>
              <a:defRPr/>
            </a:pPr>
            <a:endParaRPr lang="es-CL" dirty="0"/>
          </a:p>
          <a:p>
            <a:pPr marL="742950" lvl="2" indent="-342900">
              <a:lnSpc>
                <a:spcPct val="110000"/>
              </a:lnSpc>
              <a:spcBef>
                <a:spcPts val="643"/>
              </a:spcBef>
              <a:defRPr/>
            </a:pPr>
            <a:endParaRPr lang="es-CL" sz="2200" dirty="0"/>
          </a:p>
        </p:txBody>
      </p:sp>
      <p:sp>
        <p:nvSpPr>
          <p:cNvPr id="4" name="Slide Number Placeholder 3"/>
          <p:cNvSpPr>
            <a:spLocks noGrp="1"/>
          </p:cNvSpPr>
          <p:nvPr>
            <p:ph type="sldNum" sz="quarter" idx="10"/>
          </p:nvPr>
        </p:nvSpPr>
        <p:spPr/>
        <p:txBody>
          <a:bodyPr/>
          <a:lstStyle/>
          <a:p>
            <a:pPr>
              <a:defRPr/>
            </a:pPr>
            <a:fld id="{B935550D-C27A-4F0A-B4CF-FBEA85EFCF98}" type="slidenum">
              <a:rPr lang="en-US" smtClean="0"/>
              <a:pPr>
                <a:defRPr/>
              </a:pPr>
              <a:t>34</a:t>
            </a:fld>
            <a:endParaRPr lang="en-US"/>
          </a:p>
        </p:txBody>
      </p:sp>
      <p:sp>
        <p:nvSpPr>
          <p:cNvPr id="6" name="Rectangle 5"/>
          <p:cNvSpPr/>
          <p:nvPr/>
        </p:nvSpPr>
        <p:spPr>
          <a:xfrm>
            <a:off x="390144" y="313867"/>
            <a:ext cx="11606784" cy="553998"/>
          </a:xfrm>
          <a:prstGeom prst="rect">
            <a:avLst/>
          </a:prstGeom>
        </p:spPr>
        <p:txBody>
          <a:bodyPr wrap="square">
            <a:spAutoFit/>
          </a:bodyPr>
          <a:lstStyle/>
          <a:p>
            <a:r>
              <a:rPr lang="en-US" sz="3000" b="1" i="0" dirty="0" smtClean="0">
                <a:solidFill>
                  <a:srgbClr val="000000"/>
                </a:solidFill>
                <a:effectLst/>
                <a:latin typeface="Open Sans Condensed"/>
              </a:rPr>
              <a:t>Some Data Limitations</a:t>
            </a:r>
            <a:endParaRPr lang="en-US" sz="3000" b="1" i="0" dirty="0">
              <a:solidFill>
                <a:srgbClr val="000000"/>
              </a:solidFill>
              <a:effectLst/>
              <a:latin typeface="Open Sans Condensed"/>
            </a:endParaRPr>
          </a:p>
        </p:txBody>
      </p:sp>
    </p:spTree>
    <p:extLst>
      <p:ext uri="{BB962C8B-B14F-4D97-AF65-F5344CB8AC3E}">
        <p14:creationId xmlns:p14="http://schemas.microsoft.com/office/powerpoint/2010/main" val="2515166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935550D-C27A-4F0A-B4CF-FBEA85EFCF98}" type="slidenum">
              <a:rPr lang="en-US" smtClean="0"/>
              <a:pPr>
                <a:defRPr/>
              </a:pPr>
              <a:t>35</a:t>
            </a:fld>
            <a:endParaRPr lang="en-US"/>
          </a:p>
        </p:txBody>
      </p:sp>
      <p:sp>
        <p:nvSpPr>
          <p:cNvPr id="6" name="Rectangle 5"/>
          <p:cNvSpPr/>
          <p:nvPr/>
        </p:nvSpPr>
        <p:spPr>
          <a:xfrm>
            <a:off x="390144" y="313867"/>
            <a:ext cx="11606784" cy="553998"/>
          </a:xfrm>
          <a:prstGeom prst="rect">
            <a:avLst/>
          </a:prstGeom>
        </p:spPr>
        <p:txBody>
          <a:bodyPr wrap="square">
            <a:spAutoFit/>
          </a:bodyPr>
          <a:lstStyle/>
          <a:p>
            <a:r>
              <a:rPr lang="en-US" sz="3000" b="1" i="0" dirty="0" smtClean="0">
                <a:solidFill>
                  <a:srgbClr val="000000"/>
                </a:solidFill>
                <a:effectLst/>
                <a:latin typeface="Open Sans Condensed"/>
              </a:rPr>
              <a:t>Citizen Victimization and Perception Survey </a:t>
            </a:r>
            <a:endParaRPr lang="en-US" sz="3000" b="1" i="0" dirty="0">
              <a:solidFill>
                <a:srgbClr val="000000"/>
              </a:solidFill>
              <a:effectLst/>
              <a:latin typeface="Open Sans Condensed"/>
            </a:endParaRPr>
          </a:p>
        </p:txBody>
      </p:sp>
      <p:sp>
        <p:nvSpPr>
          <p:cNvPr id="8" name="Content Placeholder 2"/>
          <p:cNvSpPr txBox="1">
            <a:spLocks/>
          </p:cNvSpPr>
          <p:nvPr/>
        </p:nvSpPr>
        <p:spPr>
          <a:xfrm>
            <a:off x="3872484" y="1047251"/>
            <a:ext cx="7773416" cy="53942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643"/>
              </a:spcBef>
              <a:buNone/>
              <a:defRPr/>
            </a:pPr>
            <a:r>
              <a:rPr lang="en-US" sz="2400" dirty="0" smtClean="0"/>
              <a:t>24,000 citizens in 2,400 segments: 1,919 hotspots and 481 randomly selected non-hotspots.</a:t>
            </a:r>
          </a:p>
          <a:p>
            <a:pPr marL="0" indent="0">
              <a:lnSpc>
                <a:spcPct val="110000"/>
              </a:lnSpc>
              <a:spcBef>
                <a:spcPts val="643"/>
              </a:spcBef>
              <a:buNone/>
              <a:defRPr/>
            </a:pPr>
            <a:endParaRPr lang="en-US" sz="2400" dirty="0"/>
          </a:p>
          <a:p>
            <a:pPr marL="0" indent="0">
              <a:lnSpc>
                <a:spcPct val="110000"/>
              </a:lnSpc>
              <a:spcBef>
                <a:spcPts val="643"/>
              </a:spcBef>
              <a:buNone/>
              <a:defRPr/>
            </a:pPr>
            <a:r>
              <a:rPr lang="en-US" sz="2400" dirty="0" smtClean="0"/>
              <a:t>“Have you seen any of the following in this segment since </a:t>
            </a:r>
          </a:p>
          <a:p>
            <a:pPr marL="0" indent="0">
              <a:lnSpc>
                <a:spcPct val="110000"/>
              </a:lnSpc>
              <a:spcBef>
                <a:spcPts val="643"/>
              </a:spcBef>
              <a:buNone/>
              <a:defRPr/>
            </a:pPr>
            <a:r>
              <a:rPr lang="en-US" sz="2400" dirty="0" smtClean="0"/>
              <a:t>Christmas?”</a:t>
            </a:r>
          </a:p>
          <a:p>
            <a:pPr marL="0" indent="0">
              <a:lnSpc>
                <a:spcPct val="110000"/>
              </a:lnSpc>
              <a:spcBef>
                <a:spcPts val="643"/>
              </a:spcBef>
              <a:buNone/>
              <a:defRPr/>
            </a:pPr>
            <a:endParaRPr lang="en-US" sz="2400" dirty="0"/>
          </a:p>
          <a:p>
            <a:pPr marL="0" indent="0">
              <a:lnSpc>
                <a:spcPct val="110000"/>
              </a:lnSpc>
              <a:spcBef>
                <a:spcPts val="643"/>
              </a:spcBef>
              <a:buNone/>
              <a:defRPr/>
            </a:pPr>
            <a:r>
              <a:rPr lang="en-US" sz="2400" dirty="0" smtClean="0"/>
              <a:t>“Since Christmas, has the police presence on this block</a:t>
            </a:r>
          </a:p>
          <a:p>
            <a:pPr marL="0" indent="0">
              <a:lnSpc>
                <a:spcPct val="110000"/>
              </a:lnSpc>
              <a:spcBef>
                <a:spcPts val="643"/>
              </a:spcBef>
              <a:buNone/>
              <a:defRPr/>
            </a:pPr>
            <a:r>
              <a:rPr lang="en-US" sz="2400" dirty="0"/>
              <a:t>d</a:t>
            </a:r>
            <a:r>
              <a:rPr lang="en-US" sz="2400" dirty="0" smtClean="0"/>
              <a:t>ecreased, stayed the same, or increased?”</a:t>
            </a:r>
          </a:p>
          <a:p>
            <a:pPr marL="0" indent="0">
              <a:lnSpc>
                <a:spcPct val="110000"/>
              </a:lnSpc>
              <a:spcBef>
                <a:spcPts val="643"/>
              </a:spcBef>
              <a:buNone/>
              <a:defRPr/>
            </a:pPr>
            <a:endParaRPr lang="en-US" sz="2400" dirty="0"/>
          </a:p>
          <a:p>
            <a:pPr marL="0" indent="0">
              <a:lnSpc>
                <a:spcPct val="110000"/>
              </a:lnSpc>
              <a:spcBef>
                <a:spcPts val="643"/>
              </a:spcBef>
              <a:buNone/>
              <a:defRPr/>
            </a:pPr>
            <a:r>
              <a:rPr lang="en-US" sz="2400" dirty="0" smtClean="0"/>
              <a:t>“If you become the victim of a crime, how likely are you to</a:t>
            </a:r>
          </a:p>
          <a:p>
            <a:pPr marL="0" indent="0">
              <a:lnSpc>
                <a:spcPct val="110000"/>
              </a:lnSpc>
              <a:spcBef>
                <a:spcPts val="643"/>
              </a:spcBef>
              <a:buNone/>
              <a:defRPr/>
            </a:pPr>
            <a:r>
              <a:rPr lang="en-US" sz="2400" dirty="0"/>
              <a:t>r</a:t>
            </a:r>
            <a:r>
              <a:rPr lang="en-US" sz="2400" dirty="0" smtClean="0"/>
              <a:t>eport it to the police?” </a:t>
            </a:r>
          </a:p>
          <a:p>
            <a:pPr>
              <a:lnSpc>
                <a:spcPct val="110000"/>
              </a:lnSpc>
              <a:spcBef>
                <a:spcPts val="643"/>
              </a:spcBef>
              <a:defRPr/>
            </a:pPr>
            <a:endParaRPr lang="en-US" sz="2400" dirty="0" smtClean="0"/>
          </a:p>
          <a:p>
            <a:pPr>
              <a:lnSpc>
                <a:spcPct val="110000"/>
              </a:lnSpc>
              <a:spcBef>
                <a:spcPts val="643"/>
              </a:spcBef>
              <a:defRPr/>
            </a:pPr>
            <a:endParaRPr lang="en-US" dirty="0" smtClean="0"/>
          </a:p>
          <a:p>
            <a:pPr lvl="1">
              <a:lnSpc>
                <a:spcPct val="110000"/>
              </a:lnSpc>
              <a:spcBef>
                <a:spcPts val="643"/>
              </a:spcBef>
              <a:defRPr/>
            </a:pPr>
            <a:endParaRPr lang="en-US" dirty="0" smtClean="0"/>
          </a:p>
          <a:p>
            <a:pPr lvl="1">
              <a:lnSpc>
                <a:spcPct val="110000"/>
              </a:lnSpc>
              <a:spcBef>
                <a:spcPts val="643"/>
              </a:spcBef>
              <a:defRPr/>
            </a:pPr>
            <a:endParaRPr lang="en-US" dirty="0" smtClean="0"/>
          </a:p>
          <a:p>
            <a:pPr lvl="1">
              <a:lnSpc>
                <a:spcPct val="110000"/>
              </a:lnSpc>
              <a:spcBef>
                <a:spcPts val="643"/>
              </a:spcBef>
              <a:defRPr/>
            </a:pPr>
            <a:endParaRPr lang="en-US" dirty="0" smtClean="0"/>
          </a:p>
          <a:p>
            <a:pPr marL="457200" lvl="1" indent="0">
              <a:lnSpc>
                <a:spcPct val="110000"/>
              </a:lnSpc>
              <a:spcBef>
                <a:spcPts val="643"/>
              </a:spcBef>
              <a:buFont typeface="Arial" panose="020B0604020202020204" pitchFamily="34" charset="0"/>
              <a:buNone/>
              <a:defRPr/>
            </a:pPr>
            <a:endParaRPr lang="en-US" dirty="0" smtClean="0"/>
          </a:p>
          <a:p>
            <a:pPr lvl="1">
              <a:lnSpc>
                <a:spcPct val="110000"/>
              </a:lnSpc>
              <a:spcBef>
                <a:spcPts val="643"/>
              </a:spcBef>
              <a:defRPr/>
            </a:pPr>
            <a:endParaRPr lang="es-CL" dirty="0" smtClean="0"/>
          </a:p>
          <a:p>
            <a:pPr marL="342900" lvl="1" indent="-342900">
              <a:lnSpc>
                <a:spcPct val="110000"/>
              </a:lnSpc>
              <a:spcBef>
                <a:spcPts val="643"/>
              </a:spcBef>
              <a:defRPr/>
            </a:pPr>
            <a:endParaRPr lang="es-CL" dirty="0" smtClean="0"/>
          </a:p>
          <a:p>
            <a:pPr marL="742950" lvl="2" indent="-342900">
              <a:lnSpc>
                <a:spcPct val="110000"/>
              </a:lnSpc>
              <a:spcBef>
                <a:spcPts val="643"/>
              </a:spcBef>
              <a:defRPr/>
            </a:pPr>
            <a:endParaRPr lang="es-CL" sz="2200" dirty="0"/>
          </a:p>
        </p:txBody>
      </p:sp>
      <p:pic>
        <p:nvPicPr>
          <p:cNvPr id="1026" name="Picture 2" descr="https://photos-2.dropbox.com/t/2/AAASW3MbWF6QkYVxY_MQhNeS3TSZhLGHnoYV9RKfLa-BiQ/12/600587936/jpeg/32x32/3/1474578000/0/2/IMG_1009.JPG/EMXGvZoEGOr9AyACKAI/LjqSfKg80_fKYjznsVK2A21HQgZDyj1CRTdO91qN5Vw?size_mode=3&amp;dl=0&amp;size=800x60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2658" y="1047252"/>
            <a:ext cx="3034284" cy="5394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23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935550D-C27A-4F0A-B4CF-FBEA85EFCF98}" type="slidenum">
              <a:rPr lang="en-US" smtClean="0"/>
              <a:pPr>
                <a:defRPr/>
              </a:pPr>
              <a:t>36</a:t>
            </a:fld>
            <a:endParaRPr lang="en-US"/>
          </a:p>
        </p:txBody>
      </p:sp>
      <p:sp>
        <p:nvSpPr>
          <p:cNvPr id="6" name="Rectangle 5"/>
          <p:cNvSpPr/>
          <p:nvPr/>
        </p:nvSpPr>
        <p:spPr>
          <a:xfrm>
            <a:off x="390144" y="313867"/>
            <a:ext cx="11606784" cy="1015663"/>
          </a:xfrm>
          <a:prstGeom prst="rect">
            <a:avLst/>
          </a:prstGeom>
        </p:spPr>
        <p:txBody>
          <a:bodyPr wrap="square">
            <a:spAutoFit/>
          </a:bodyPr>
          <a:lstStyle/>
          <a:p>
            <a:r>
              <a:rPr lang="en-US" sz="3000" b="1" i="0" dirty="0" smtClean="0">
                <a:solidFill>
                  <a:srgbClr val="000000"/>
                </a:solidFill>
                <a:effectLst/>
                <a:latin typeface="Open Sans Condensed"/>
              </a:rPr>
              <a:t>The Importance of Complementing Admin Data with Survey Data</a:t>
            </a:r>
            <a:endParaRPr lang="en-US" sz="3000" b="1" i="0" dirty="0">
              <a:solidFill>
                <a:srgbClr val="000000"/>
              </a:solidFill>
              <a:effectLst/>
              <a:latin typeface="Open Sans Condensed"/>
            </a:endParaRPr>
          </a:p>
        </p:txBody>
      </p:sp>
      <p:sp>
        <p:nvSpPr>
          <p:cNvPr id="2" name="Content Placeholder 1"/>
          <p:cNvSpPr>
            <a:spLocks noGrp="1"/>
          </p:cNvSpPr>
          <p:nvPr>
            <p:ph idx="1"/>
          </p:nvPr>
        </p:nvSpPr>
        <p:spPr>
          <a:xfrm>
            <a:off x="1217676" y="1667271"/>
            <a:ext cx="9403080" cy="4351338"/>
          </a:xfrm>
        </p:spPr>
        <p:txBody>
          <a:bodyPr/>
          <a:lstStyle/>
          <a:p>
            <a:r>
              <a:rPr lang="en-US" dirty="0" smtClean="0"/>
              <a:t>Just looking at property crime:</a:t>
            </a:r>
          </a:p>
          <a:p>
            <a:endParaRPr lang="en-US" dirty="0" smtClean="0"/>
          </a:p>
          <a:p>
            <a:pPr lvl="1"/>
            <a:r>
              <a:rPr lang="en-US" dirty="0" smtClean="0"/>
              <a:t>Our administrative data show that being near (&lt;250m) to a hotspot leads to a 6 percentage point </a:t>
            </a:r>
            <a:r>
              <a:rPr lang="en-US" b="1" i="1" dirty="0" smtClean="0"/>
              <a:t>increase</a:t>
            </a:r>
            <a:r>
              <a:rPr lang="en-US" b="1" dirty="0" smtClean="0"/>
              <a:t> </a:t>
            </a:r>
            <a:r>
              <a:rPr lang="en-US" dirty="0" smtClean="0"/>
              <a:t>in experiencing a property crime.</a:t>
            </a:r>
          </a:p>
          <a:p>
            <a:pPr marL="457200" lvl="1" indent="0">
              <a:buNone/>
            </a:pPr>
            <a:endParaRPr lang="en-US" dirty="0" smtClean="0"/>
          </a:p>
          <a:p>
            <a:pPr lvl="1"/>
            <a:r>
              <a:rPr lang="en-US" dirty="0" smtClean="0"/>
              <a:t>Our preliminary survey data, on the other hand, shows a 7 percentage point </a:t>
            </a:r>
            <a:r>
              <a:rPr lang="en-US" b="1" i="1" dirty="0" smtClean="0"/>
              <a:t>decrease </a:t>
            </a:r>
            <a:r>
              <a:rPr lang="en-US" dirty="0" smtClean="0"/>
              <a:t>in experiencing a property crime. </a:t>
            </a:r>
            <a:endParaRPr lang="en-US" dirty="0"/>
          </a:p>
        </p:txBody>
      </p:sp>
    </p:spTree>
    <p:extLst>
      <p:ext uri="{BB962C8B-B14F-4D97-AF65-F5344CB8AC3E}">
        <p14:creationId xmlns:p14="http://schemas.microsoft.com/office/powerpoint/2010/main" val="66330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935550D-C27A-4F0A-B4CF-FBEA85EFCF98}" type="slidenum">
              <a:rPr lang="en-US" smtClean="0"/>
              <a:pPr>
                <a:defRPr/>
              </a:pPr>
              <a:t>37</a:t>
            </a:fld>
            <a:endParaRPr lang="en-US"/>
          </a:p>
        </p:txBody>
      </p:sp>
      <p:sp>
        <p:nvSpPr>
          <p:cNvPr id="6" name="Rectangle 5"/>
          <p:cNvSpPr/>
          <p:nvPr/>
        </p:nvSpPr>
        <p:spPr>
          <a:xfrm>
            <a:off x="390144" y="313867"/>
            <a:ext cx="11606784" cy="553998"/>
          </a:xfrm>
          <a:prstGeom prst="rect">
            <a:avLst/>
          </a:prstGeom>
        </p:spPr>
        <p:txBody>
          <a:bodyPr wrap="square">
            <a:spAutoFit/>
          </a:bodyPr>
          <a:lstStyle/>
          <a:p>
            <a:r>
              <a:rPr lang="en-US" sz="3000" b="1" i="0" dirty="0" smtClean="0">
                <a:solidFill>
                  <a:srgbClr val="000000"/>
                </a:solidFill>
                <a:effectLst/>
                <a:latin typeface="Open Sans Condensed"/>
              </a:rPr>
              <a:t>Managing Stakeholders and Timing  </a:t>
            </a:r>
            <a:endParaRPr lang="en-US" sz="3000" b="1" i="0" dirty="0">
              <a:solidFill>
                <a:srgbClr val="000000"/>
              </a:solidFill>
              <a:effectLst/>
              <a:latin typeface="Open Sans Condensed"/>
            </a:endParaRPr>
          </a:p>
        </p:txBody>
      </p:sp>
      <p:pic>
        <p:nvPicPr>
          <p:cNvPr id="2" name="Picture 1"/>
          <p:cNvPicPr>
            <a:picLocks noChangeAspect="1"/>
          </p:cNvPicPr>
          <p:nvPr/>
        </p:nvPicPr>
        <p:blipFill>
          <a:blip r:embed="rId3"/>
          <a:stretch>
            <a:fillRect/>
          </a:stretch>
        </p:blipFill>
        <p:spPr>
          <a:xfrm>
            <a:off x="4446385" y="1219201"/>
            <a:ext cx="7847216" cy="5168900"/>
          </a:xfrm>
          <a:prstGeom prst="rect">
            <a:avLst/>
          </a:prstGeom>
        </p:spPr>
      </p:pic>
      <p:sp>
        <p:nvSpPr>
          <p:cNvPr id="7" name="Content Placeholder 2"/>
          <p:cNvSpPr txBox="1">
            <a:spLocks/>
          </p:cNvSpPr>
          <p:nvPr/>
        </p:nvSpPr>
        <p:spPr>
          <a:xfrm>
            <a:off x="390144" y="1219201"/>
            <a:ext cx="10490454" cy="15366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643"/>
              </a:spcBef>
              <a:defRPr/>
            </a:pPr>
            <a:r>
              <a:rPr lang="en-US" sz="2400" dirty="0"/>
              <a:t>The mayor’s office </a:t>
            </a:r>
          </a:p>
          <a:p>
            <a:pPr>
              <a:lnSpc>
                <a:spcPct val="110000"/>
              </a:lnSpc>
              <a:spcBef>
                <a:spcPts val="643"/>
              </a:spcBef>
              <a:defRPr/>
            </a:pPr>
            <a:r>
              <a:rPr lang="en-US" sz="2400" dirty="0" smtClean="0"/>
              <a:t>The media</a:t>
            </a:r>
          </a:p>
          <a:p>
            <a:pPr>
              <a:lnSpc>
                <a:spcPct val="110000"/>
              </a:lnSpc>
              <a:spcBef>
                <a:spcPts val="643"/>
              </a:spcBef>
              <a:defRPr/>
            </a:pPr>
            <a:r>
              <a:rPr lang="en-US" sz="2400" dirty="0" smtClean="0"/>
              <a:t>The city council</a:t>
            </a:r>
          </a:p>
          <a:p>
            <a:pPr lvl="1">
              <a:lnSpc>
                <a:spcPct val="110000"/>
              </a:lnSpc>
              <a:spcBef>
                <a:spcPts val="643"/>
              </a:spcBef>
              <a:defRPr/>
            </a:pPr>
            <a:endParaRPr lang="en-US" dirty="0" smtClean="0"/>
          </a:p>
          <a:p>
            <a:pPr lvl="1">
              <a:lnSpc>
                <a:spcPct val="110000"/>
              </a:lnSpc>
              <a:spcBef>
                <a:spcPts val="643"/>
              </a:spcBef>
              <a:defRPr/>
            </a:pPr>
            <a:endParaRPr lang="en-US" dirty="0" smtClean="0"/>
          </a:p>
          <a:p>
            <a:pPr lvl="1">
              <a:lnSpc>
                <a:spcPct val="110000"/>
              </a:lnSpc>
              <a:spcBef>
                <a:spcPts val="643"/>
              </a:spcBef>
              <a:defRPr/>
            </a:pPr>
            <a:endParaRPr lang="en-US" dirty="0" smtClean="0"/>
          </a:p>
          <a:p>
            <a:pPr marL="457200" lvl="1" indent="0">
              <a:lnSpc>
                <a:spcPct val="110000"/>
              </a:lnSpc>
              <a:spcBef>
                <a:spcPts val="643"/>
              </a:spcBef>
              <a:buFont typeface="Arial" panose="020B0604020202020204" pitchFamily="34" charset="0"/>
              <a:buNone/>
              <a:defRPr/>
            </a:pPr>
            <a:endParaRPr lang="en-US" dirty="0" smtClean="0"/>
          </a:p>
          <a:p>
            <a:pPr lvl="1">
              <a:lnSpc>
                <a:spcPct val="110000"/>
              </a:lnSpc>
              <a:spcBef>
                <a:spcPts val="643"/>
              </a:spcBef>
              <a:defRPr/>
            </a:pPr>
            <a:endParaRPr lang="es-CL" dirty="0" smtClean="0"/>
          </a:p>
          <a:p>
            <a:pPr marL="342900" lvl="1" indent="-342900">
              <a:lnSpc>
                <a:spcPct val="110000"/>
              </a:lnSpc>
              <a:spcBef>
                <a:spcPts val="643"/>
              </a:spcBef>
              <a:defRPr/>
            </a:pPr>
            <a:endParaRPr lang="es-CL" dirty="0" smtClean="0"/>
          </a:p>
          <a:p>
            <a:pPr marL="742950" lvl="2" indent="-342900">
              <a:lnSpc>
                <a:spcPct val="110000"/>
              </a:lnSpc>
              <a:spcBef>
                <a:spcPts val="643"/>
              </a:spcBef>
              <a:defRPr/>
            </a:pPr>
            <a:endParaRPr lang="es-CL" sz="2200" dirty="0"/>
          </a:p>
        </p:txBody>
      </p:sp>
      <p:sp>
        <p:nvSpPr>
          <p:cNvPr id="8" name="Content Placeholder 2"/>
          <p:cNvSpPr txBox="1">
            <a:spLocks/>
          </p:cNvSpPr>
          <p:nvPr/>
        </p:nvSpPr>
        <p:spPr>
          <a:xfrm>
            <a:off x="4013199" y="6085318"/>
            <a:ext cx="4632071" cy="3231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10000"/>
              </a:lnSpc>
              <a:spcBef>
                <a:spcPts val="643"/>
              </a:spcBef>
              <a:buNone/>
              <a:defRPr/>
            </a:pPr>
            <a:r>
              <a:rPr lang="en-US" sz="1800" dirty="0" smtClean="0"/>
              <a:t>Source: Google News, September 22, 2016</a:t>
            </a:r>
          </a:p>
          <a:p>
            <a:pPr lvl="1">
              <a:lnSpc>
                <a:spcPct val="110000"/>
              </a:lnSpc>
              <a:spcBef>
                <a:spcPts val="643"/>
              </a:spcBef>
              <a:defRPr/>
            </a:pPr>
            <a:endParaRPr lang="en-US" dirty="0" smtClean="0"/>
          </a:p>
          <a:p>
            <a:pPr lvl="1">
              <a:lnSpc>
                <a:spcPct val="110000"/>
              </a:lnSpc>
              <a:spcBef>
                <a:spcPts val="643"/>
              </a:spcBef>
              <a:defRPr/>
            </a:pPr>
            <a:endParaRPr lang="en-US" dirty="0" smtClean="0"/>
          </a:p>
          <a:p>
            <a:pPr marL="457200" lvl="1" indent="0">
              <a:lnSpc>
                <a:spcPct val="110000"/>
              </a:lnSpc>
              <a:spcBef>
                <a:spcPts val="643"/>
              </a:spcBef>
              <a:buFont typeface="Arial" panose="020B0604020202020204" pitchFamily="34" charset="0"/>
              <a:buNone/>
              <a:defRPr/>
            </a:pPr>
            <a:endParaRPr lang="en-US" dirty="0" smtClean="0"/>
          </a:p>
          <a:p>
            <a:pPr lvl="1">
              <a:lnSpc>
                <a:spcPct val="110000"/>
              </a:lnSpc>
              <a:spcBef>
                <a:spcPts val="643"/>
              </a:spcBef>
              <a:defRPr/>
            </a:pPr>
            <a:endParaRPr lang="es-CL" dirty="0" smtClean="0"/>
          </a:p>
          <a:p>
            <a:pPr marL="342900" lvl="1" indent="-342900">
              <a:lnSpc>
                <a:spcPct val="110000"/>
              </a:lnSpc>
              <a:spcBef>
                <a:spcPts val="643"/>
              </a:spcBef>
              <a:defRPr/>
            </a:pPr>
            <a:endParaRPr lang="es-CL" dirty="0" smtClean="0"/>
          </a:p>
          <a:p>
            <a:pPr marL="742950" lvl="2" indent="-342900">
              <a:lnSpc>
                <a:spcPct val="110000"/>
              </a:lnSpc>
              <a:spcBef>
                <a:spcPts val="643"/>
              </a:spcBef>
              <a:defRPr/>
            </a:pPr>
            <a:endParaRPr lang="es-CL" sz="2200" dirty="0"/>
          </a:p>
        </p:txBody>
      </p:sp>
      <p:sp>
        <p:nvSpPr>
          <p:cNvPr id="9" name="Content Placeholder 2"/>
          <p:cNvSpPr txBox="1">
            <a:spLocks/>
          </p:cNvSpPr>
          <p:nvPr/>
        </p:nvSpPr>
        <p:spPr>
          <a:xfrm>
            <a:off x="-79064" y="2700836"/>
            <a:ext cx="4372356" cy="15366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10000"/>
              </a:lnSpc>
              <a:spcBef>
                <a:spcPts val="643"/>
              </a:spcBef>
              <a:buNone/>
              <a:defRPr/>
            </a:pPr>
            <a:r>
              <a:rPr lang="en-US" dirty="0" smtClean="0">
                <a:solidFill>
                  <a:schemeClr val="accent1">
                    <a:lumMod val="50000"/>
                  </a:schemeClr>
                </a:solidFill>
              </a:rPr>
              <a:t>How to manage expectations in which evidence-based decision-making is not commonplace?  </a:t>
            </a:r>
          </a:p>
          <a:p>
            <a:pPr marL="457200" lvl="1" indent="0">
              <a:lnSpc>
                <a:spcPct val="110000"/>
              </a:lnSpc>
              <a:spcBef>
                <a:spcPts val="643"/>
              </a:spcBef>
              <a:buNone/>
              <a:defRPr/>
            </a:pPr>
            <a:endParaRPr lang="en-US" sz="1000" dirty="0" smtClean="0">
              <a:solidFill>
                <a:schemeClr val="accent1">
                  <a:lumMod val="50000"/>
                </a:schemeClr>
              </a:solidFill>
            </a:endParaRPr>
          </a:p>
          <a:p>
            <a:pPr marL="457200" lvl="1" indent="0">
              <a:lnSpc>
                <a:spcPct val="110000"/>
              </a:lnSpc>
              <a:spcBef>
                <a:spcPts val="643"/>
              </a:spcBef>
              <a:buNone/>
              <a:defRPr/>
            </a:pPr>
            <a:r>
              <a:rPr lang="en-US" dirty="0" smtClean="0">
                <a:solidFill>
                  <a:schemeClr val="accent1">
                    <a:lumMod val="50000"/>
                  </a:schemeClr>
                </a:solidFill>
              </a:rPr>
              <a:t>Communicating and making evidence-based decisions is particularly challenging if intervention does not have desired impact. </a:t>
            </a:r>
          </a:p>
          <a:p>
            <a:pPr lvl="1">
              <a:lnSpc>
                <a:spcPct val="110000"/>
              </a:lnSpc>
              <a:spcBef>
                <a:spcPts val="643"/>
              </a:spcBef>
              <a:defRPr/>
            </a:pPr>
            <a:endParaRPr lang="en-US" dirty="0" smtClean="0"/>
          </a:p>
          <a:p>
            <a:pPr lvl="1">
              <a:lnSpc>
                <a:spcPct val="110000"/>
              </a:lnSpc>
              <a:spcBef>
                <a:spcPts val="643"/>
              </a:spcBef>
              <a:defRPr/>
            </a:pPr>
            <a:endParaRPr lang="en-US" dirty="0" smtClean="0"/>
          </a:p>
          <a:p>
            <a:pPr marL="457200" lvl="1" indent="0">
              <a:lnSpc>
                <a:spcPct val="110000"/>
              </a:lnSpc>
              <a:spcBef>
                <a:spcPts val="643"/>
              </a:spcBef>
              <a:buFont typeface="Arial" panose="020B0604020202020204" pitchFamily="34" charset="0"/>
              <a:buNone/>
              <a:defRPr/>
            </a:pPr>
            <a:endParaRPr lang="en-US" dirty="0" smtClean="0"/>
          </a:p>
          <a:p>
            <a:pPr lvl="1">
              <a:lnSpc>
                <a:spcPct val="110000"/>
              </a:lnSpc>
              <a:spcBef>
                <a:spcPts val="643"/>
              </a:spcBef>
              <a:defRPr/>
            </a:pPr>
            <a:endParaRPr lang="es-CL" dirty="0" smtClean="0"/>
          </a:p>
          <a:p>
            <a:pPr marL="342900" lvl="1" indent="-342900">
              <a:lnSpc>
                <a:spcPct val="110000"/>
              </a:lnSpc>
              <a:spcBef>
                <a:spcPts val="643"/>
              </a:spcBef>
              <a:defRPr/>
            </a:pPr>
            <a:endParaRPr lang="es-CL" dirty="0" smtClean="0"/>
          </a:p>
          <a:p>
            <a:pPr marL="742950" lvl="2" indent="-342900">
              <a:lnSpc>
                <a:spcPct val="110000"/>
              </a:lnSpc>
              <a:spcBef>
                <a:spcPts val="643"/>
              </a:spcBef>
              <a:defRPr/>
            </a:pPr>
            <a:endParaRPr lang="es-CL" sz="2200" dirty="0"/>
          </a:p>
        </p:txBody>
      </p:sp>
    </p:spTree>
    <p:extLst>
      <p:ext uri="{BB962C8B-B14F-4D97-AF65-F5344CB8AC3E}">
        <p14:creationId xmlns:p14="http://schemas.microsoft.com/office/powerpoint/2010/main" val="2251360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4521" y="2602090"/>
            <a:ext cx="3185938" cy="1630896"/>
          </a:xfrm>
          <a:prstGeom prst="rect">
            <a:avLst/>
          </a:prstGeom>
        </p:spPr>
      </p:pic>
      <p:pic>
        <p:nvPicPr>
          <p:cNvPr id="1026" name="Picture 2" descr="Resultado de imagen para world bank"/>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583" y="424040"/>
            <a:ext cx="3869884" cy="21780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para corporacion andina de fomento 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87505" y="-85955"/>
            <a:ext cx="3196699" cy="316346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n para agruppa 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23020" y="4779264"/>
            <a:ext cx="3321447" cy="145313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sultado de imagen para alcaldia de bogota logo"/>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75478" y="4631435"/>
            <a:ext cx="3608726" cy="160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135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image2.jpeg"/>
          <p:cNvPicPr>
            <a:picLocks noChangeAspect="1"/>
          </p:cNvPicPr>
          <p:nvPr/>
        </p:nvPicPr>
        <p:blipFill>
          <a:blip r:embed="rId3" cstate="email">
            <a:alphaModFix amt="70000"/>
            <a:extLst>
              <a:ext uri="{28A0092B-C50C-407E-A947-70E740481C1C}">
                <a14:useLocalDpi xmlns:a14="http://schemas.microsoft.com/office/drawing/2010/main"/>
              </a:ext>
            </a:extLst>
          </a:blip>
          <a:srcRect/>
          <a:stretch>
            <a:fillRect/>
          </a:stretch>
        </p:blipFill>
        <p:spPr>
          <a:xfrm>
            <a:off x="-198486" y="-254821"/>
            <a:ext cx="12926023" cy="7367693"/>
          </a:xfrm>
          <a:prstGeom prst="rect">
            <a:avLst/>
          </a:prstGeom>
          <a:ln w="12700">
            <a:miter lim="400000"/>
          </a:ln>
        </p:spPr>
      </p:pic>
      <p:pic>
        <p:nvPicPr>
          <p:cNvPr id="133" name="agruppa-blanco.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38696" y="1356832"/>
            <a:ext cx="5114608" cy="3952197"/>
          </a:xfrm>
          <a:prstGeom prst="rect">
            <a:avLst/>
          </a:prstGeom>
          <a:ln w="12700">
            <a:miter lim="400000"/>
          </a:ln>
        </p:spPr>
      </p:pic>
      <p:sp>
        <p:nvSpPr>
          <p:cNvPr id="134" name="Shape 134"/>
          <p:cNvSpPr/>
          <p:nvPr/>
        </p:nvSpPr>
        <p:spPr>
          <a:xfrm>
            <a:off x="4173773" y="5846637"/>
            <a:ext cx="3344057" cy="397545"/>
          </a:xfrm>
          <a:prstGeom prst="rect">
            <a:avLst/>
          </a:prstGeom>
          <a:ln w="12700">
            <a:miter lim="400000"/>
          </a:ln>
          <a:extLst>
            <a:ext uri="{C572A759-6A51-4108-AA02-DFA0A04FC94B}">
              <ma14:wrappingTextBoxFlag xmlns:ma14="http://schemas.microsoft.com/office/mac/drawingml/2011/main" val="1"/>
            </a:ext>
          </a:extLst>
        </p:spPr>
        <p:txBody>
          <a:bodyPr wrap="none" lIns="25400" tIns="25400" rIns="25400" bIns="25400" anchor="ctr">
            <a:spAutoFit/>
          </a:bodyPr>
          <a:lstStyle/>
          <a:p>
            <a:pPr>
              <a:defRPr sz="4500" b="1">
                <a:solidFill>
                  <a:srgbClr val="FFFFFF"/>
                </a:solidFill>
                <a:latin typeface="+mn-lt"/>
                <a:ea typeface="+mn-ea"/>
                <a:cs typeface="+mn-cs"/>
                <a:sym typeface="Helvetica"/>
              </a:defRPr>
            </a:pPr>
            <a:r>
              <a:rPr sz="2250"/>
              <a:t>agruppa.co    ·    @Agruppa </a:t>
            </a:r>
          </a:p>
        </p:txBody>
      </p:sp>
      <p:pic>
        <p:nvPicPr>
          <p:cNvPr id="135" name="agruppa-blanco-sin-slogan.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02427" y="-35336"/>
            <a:ext cx="1085918" cy="839118"/>
          </a:xfrm>
          <a:prstGeom prst="rect">
            <a:avLst/>
          </a:prstGeom>
          <a:ln w="12700">
            <a:miter lim="400000"/>
          </a:ln>
        </p:spPr>
      </p:pic>
      <p:sp>
        <p:nvSpPr>
          <p:cNvPr id="136" name="Shape 136"/>
          <p:cNvSpPr/>
          <p:nvPr/>
        </p:nvSpPr>
        <p:spPr>
          <a:xfrm>
            <a:off x="-1" y="4946676"/>
            <a:ext cx="12192001" cy="715581"/>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spAutoFit/>
          </a:bodyPr>
          <a:lstStyle/>
          <a:p>
            <a:pPr defTabSz="908050">
              <a:defRPr sz="4400" spc="1100">
                <a:solidFill>
                  <a:srgbClr val="FFFFFF"/>
                </a:solidFill>
                <a:uFill>
                  <a:solidFill>
                    <a:srgbClr val="F1F1F1"/>
                  </a:solidFill>
                </a:uFill>
                <a:latin typeface="Lucida Sans"/>
                <a:ea typeface="Lucida Sans"/>
                <a:cs typeface="Lucida Sans"/>
                <a:sym typeface="Lucida Sans"/>
              </a:defRPr>
            </a:pPr>
            <a:r>
              <a:rPr sz="2200"/>
              <a:t>WWGS </a:t>
            </a:r>
          </a:p>
          <a:p>
            <a:pPr defTabSz="908050">
              <a:defRPr sz="4400" spc="1100">
                <a:solidFill>
                  <a:srgbClr val="FFFFFF"/>
                </a:solidFill>
                <a:uFill>
                  <a:solidFill>
                    <a:srgbClr val="F1F1F1"/>
                  </a:solidFill>
                </a:uFill>
                <a:latin typeface="Lucida Sans"/>
                <a:ea typeface="Lucida Sans"/>
                <a:cs typeface="Lucida Sans"/>
                <a:sym typeface="Lucida Sans"/>
              </a:defRPr>
            </a:pPr>
            <a:r>
              <a:rPr sz="2200"/>
              <a:t> SEPTEMBER 2016</a:t>
            </a:r>
          </a:p>
        </p:txBody>
      </p:sp>
    </p:spTree>
    <p:extLst>
      <p:ext uri="{BB962C8B-B14F-4D97-AF65-F5344CB8AC3E}">
        <p14:creationId xmlns:p14="http://schemas.microsoft.com/office/powerpoint/2010/main" val="411237086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DSC09543.jpe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4503" y="-1838870"/>
            <a:ext cx="16040517" cy="8944044"/>
          </a:xfrm>
          <a:prstGeom prst="rect">
            <a:avLst/>
          </a:prstGeom>
          <a:ln w="12700">
            <a:miter lim="400000"/>
          </a:ln>
        </p:spPr>
      </p:pic>
      <p:pic>
        <p:nvPicPr>
          <p:cNvPr id="139" name="agruppa-blanco-sin-sloga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02427" y="-35336"/>
            <a:ext cx="1085918" cy="839118"/>
          </a:xfrm>
          <a:prstGeom prst="rect">
            <a:avLst/>
          </a:prstGeom>
          <a:ln w="12700">
            <a:miter lim="400000"/>
          </a:ln>
        </p:spPr>
      </p:pic>
    </p:spTree>
    <p:extLst>
      <p:ext uri="{BB962C8B-B14F-4D97-AF65-F5344CB8AC3E}">
        <p14:creationId xmlns:p14="http://schemas.microsoft.com/office/powerpoint/2010/main" val="134967546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DSC09543.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8214" y="-1752581"/>
            <a:ext cx="16040517" cy="8944045"/>
          </a:xfrm>
          <a:prstGeom prst="rect">
            <a:avLst/>
          </a:prstGeom>
          <a:ln w="12700">
            <a:miter lim="400000"/>
          </a:ln>
        </p:spPr>
      </p:pic>
      <p:sp>
        <p:nvSpPr>
          <p:cNvPr id="142" name="Shape 142"/>
          <p:cNvSpPr/>
          <p:nvPr/>
        </p:nvSpPr>
        <p:spPr>
          <a:xfrm>
            <a:off x="0" y="381000"/>
            <a:ext cx="12192000" cy="469359"/>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spAutoFit/>
          </a:bodyPr>
          <a:lstStyle>
            <a:lvl1pPr defTabSz="1816100">
              <a:defRPr sz="5600" spc="1400">
                <a:solidFill>
                  <a:srgbClr val="FFFFFF"/>
                </a:solidFill>
                <a:uFill>
                  <a:solidFill>
                    <a:srgbClr val="F1F1F1"/>
                  </a:solidFill>
                </a:uFill>
                <a:latin typeface="Lucida Sans"/>
                <a:ea typeface="Lucida Sans"/>
                <a:cs typeface="Lucida Sans"/>
                <a:sym typeface="Lucida Sans"/>
              </a:defRPr>
            </a:lvl1pPr>
          </a:lstStyle>
          <a:p>
            <a:r>
              <a:rPr sz="2800"/>
              <a:t>PROBLEM &amp; OPPORTUNITY</a:t>
            </a:r>
          </a:p>
        </p:txBody>
      </p:sp>
      <p:pic>
        <p:nvPicPr>
          <p:cNvPr id="143" name="agruppa-blanco-sin-sloga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02427" y="-35336"/>
            <a:ext cx="1085918" cy="839118"/>
          </a:xfrm>
          <a:prstGeom prst="rect">
            <a:avLst/>
          </a:prstGeom>
          <a:ln w="12700">
            <a:miter lim="400000"/>
          </a:ln>
        </p:spPr>
      </p:pic>
      <p:grpSp>
        <p:nvGrpSpPr>
          <p:cNvPr id="164" name="Group 164"/>
          <p:cNvGrpSpPr/>
          <p:nvPr/>
        </p:nvGrpSpPr>
        <p:grpSpPr>
          <a:xfrm>
            <a:off x="1249566" y="1419673"/>
            <a:ext cx="9922972" cy="4975630"/>
            <a:chOff x="27145" y="62019"/>
            <a:chExt cx="19845942" cy="9951259"/>
          </a:xfrm>
        </p:grpSpPr>
        <p:sp>
          <p:nvSpPr>
            <p:cNvPr id="144" name="Shape 144"/>
            <p:cNvSpPr/>
            <p:nvPr/>
          </p:nvSpPr>
          <p:spPr>
            <a:xfrm>
              <a:off x="27145" y="62019"/>
              <a:ext cx="19845943" cy="9951260"/>
            </a:xfrm>
            <a:prstGeom prst="rect">
              <a:avLst/>
            </a:prstGeom>
            <a:solidFill>
              <a:srgbClr val="535353">
                <a:alpha val="83000"/>
              </a:srgbClr>
            </a:solidFill>
            <a:ln w="25400" cap="flat">
              <a:solidFill>
                <a:srgbClr val="535353">
                  <a:alpha val="83000"/>
                </a:srgbClr>
              </a:solidFill>
              <a:prstDash val="solid"/>
              <a:bevel/>
            </a:ln>
            <a:effectLst/>
          </p:spPr>
          <p:txBody>
            <a:bodyPr wrap="square" lIns="25400" tIns="25400" rIns="25400" bIns="25400" numCol="1" anchor="ctr">
              <a:noAutofit/>
            </a:bodyPr>
            <a:lstStyle/>
            <a:p>
              <a:pPr>
                <a:defRPr>
                  <a:solidFill>
                    <a:srgbClr val="FFFFFF"/>
                  </a:solidFill>
                </a:defRPr>
              </a:pPr>
              <a:endParaRPr sz="900"/>
            </a:p>
          </p:txBody>
        </p:sp>
        <p:grpSp>
          <p:nvGrpSpPr>
            <p:cNvPr id="148" name="Group 148"/>
            <p:cNvGrpSpPr/>
            <p:nvPr/>
          </p:nvGrpSpPr>
          <p:grpSpPr>
            <a:xfrm>
              <a:off x="464319" y="687152"/>
              <a:ext cx="3518854" cy="3518854"/>
              <a:chOff x="0" y="0"/>
              <a:chExt cx="3518852" cy="3518852"/>
            </a:xfrm>
          </p:grpSpPr>
          <p:sp>
            <p:nvSpPr>
              <p:cNvPr id="145" name="Shape 145"/>
              <p:cNvSpPr/>
              <p:nvPr/>
            </p:nvSpPr>
            <p:spPr>
              <a:xfrm>
                <a:off x="0" y="0"/>
                <a:ext cx="3518853" cy="3518853"/>
              </a:xfrm>
              <a:prstGeom prst="ellipse">
                <a:avLst/>
              </a:prstGeom>
              <a:solidFill>
                <a:srgbClr val="FFFFFF">
                  <a:alpha val="51000"/>
                </a:srgbClr>
              </a:solidFill>
              <a:ln w="25400" cap="flat">
                <a:solidFill>
                  <a:srgbClr val="FFFFFF">
                    <a:alpha val="51000"/>
                  </a:srgbClr>
                </a:solidFill>
                <a:prstDash val="solid"/>
                <a:bevel/>
              </a:ln>
              <a:effectLst/>
            </p:spPr>
            <p:txBody>
              <a:bodyPr wrap="square" lIns="25400" tIns="25400" rIns="25400" bIns="25400" numCol="1" anchor="ctr">
                <a:noAutofit/>
              </a:bodyPr>
              <a:lstStyle/>
              <a:p>
                <a:endParaRPr sz="900"/>
              </a:p>
            </p:txBody>
          </p:sp>
          <p:sp>
            <p:nvSpPr>
              <p:cNvPr id="146" name="Shape 146"/>
              <p:cNvSpPr/>
              <p:nvPr/>
            </p:nvSpPr>
            <p:spPr>
              <a:xfrm>
                <a:off x="335561" y="448637"/>
                <a:ext cx="2847731" cy="133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2860" tIns="22860" rIns="22860" bIns="22860" numCol="1" anchor="t">
                <a:noAutofit/>
              </a:bodyPr>
              <a:lstStyle>
                <a:lvl1pPr>
                  <a:defRPr sz="9000" b="1">
                    <a:solidFill>
                      <a:srgbClr val="D5DA2F"/>
                    </a:solidFill>
                    <a:latin typeface="+mn-lt"/>
                    <a:ea typeface="+mn-ea"/>
                    <a:cs typeface="+mn-cs"/>
                    <a:sym typeface="Helvetica"/>
                  </a:defRPr>
                </a:lvl1pPr>
              </a:lstStyle>
              <a:p>
                <a:r>
                  <a:rPr sz="4500"/>
                  <a:t>340K</a:t>
                </a:r>
              </a:p>
            </p:txBody>
          </p:sp>
          <p:sp>
            <p:nvSpPr>
              <p:cNvPr id="147" name="Shape 147"/>
              <p:cNvSpPr/>
              <p:nvPr/>
            </p:nvSpPr>
            <p:spPr>
              <a:xfrm>
                <a:off x="365752" y="1492929"/>
                <a:ext cx="2787348" cy="18244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p>
                <a:pPr>
                  <a:defRPr sz="2700" b="1">
                    <a:solidFill>
                      <a:srgbClr val="535353"/>
                    </a:solidFill>
                    <a:latin typeface="+mn-lt"/>
                    <a:ea typeface="+mn-ea"/>
                    <a:cs typeface="+mn-cs"/>
                    <a:sym typeface="Helvetica"/>
                  </a:defRPr>
                </a:pPr>
                <a:r>
                  <a:rPr sz="1350"/>
                  <a:t>MOM-AND-POP SHOPS IN </a:t>
                </a:r>
              </a:p>
              <a:p>
                <a:pPr>
                  <a:defRPr sz="2700" b="1">
                    <a:solidFill>
                      <a:srgbClr val="535353"/>
                    </a:solidFill>
                    <a:latin typeface="+mn-lt"/>
                    <a:ea typeface="+mn-ea"/>
                    <a:cs typeface="+mn-cs"/>
                    <a:sym typeface="Helvetica"/>
                  </a:defRPr>
                </a:pPr>
                <a:r>
                  <a:rPr sz="1350"/>
                  <a:t>COLOMBIA</a:t>
                </a:r>
              </a:p>
            </p:txBody>
          </p:sp>
        </p:grpSp>
        <p:grpSp>
          <p:nvGrpSpPr>
            <p:cNvPr id="152" name="Group 152"/>
            <p:cNvGrpSpPr/>
            <p:nvPr/>
          </p:nvGrpSpPr>
          <p:grpSpPr>
            <a:xfrm>
              <a:off x="464319" y="4922671"/>
              <a:ext cx="3518854" cy="3518853"/>
              <a:chOff x="0" y="0"/>
              <a:chExt cx="3518852" cy="3518852"/>
            </a:xfrm>
          </p:grpSpPr>
          <p:sp>
            <p:nvSpPr>
              <p:cNvPr id="149" name="Shape 149"/>
              <p:cNvSpPr/>
              <p:nvPr/>
            </p:nvSpPr>
            <p:spPr>
              <a:xfrm>
                <a:off x="0" y="0"/>
                <a:ext cx="3518853" cy="3518853"/>
              </a:xfrm>
              <a:prstGeom prst="ellipse">
                <a:avLst/>
              </a:prstGeom>
              <a:solidFill>
                <a:srgbClr val="FFFFFF">
                  <a:alpha val="52000"/>
                </a:srgbClr>
              </a:solidFill>
              <a:ln w="25400" cap="flat">
                <a:solidFill>
                  <a:srgbClr val="FFFFFF">
                    <a:alpha val="52000"/>
                  </a:srgbClr>
                </a:solidFill>
                <a:prstDash val="solid"/>
                <a:bevel/>
              </a:ln>
              <a:effectLst/>
            </p:spPr>
            <p:txBody>
              <a:bodyPr wrap="square" lIns="25400" tIns="25400" rIns="25400" bIns="25400" numCol="1" anchor="ctr">
                <a:noAutofit/>
              </a:bodyPr>
              <a:lstStyle/>
              <a:p>
                <a:endParaRPr sz="900"/>
              </a:p>
            </p:txBody>
          </p:sp>
          <p:sp>
            <p:nvSpPr>
              <p:cNvPr id="150" name="Shape 150"/>
              <p:cNvSpPr/>
              <p:nvPr/>
            </p:nvSpPr>
            <p:spPr>
              <a:xfrm>
                <a:off x="335561" y="448637"/>
                <a:ext cx="2847731" cy="133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2860" tIns="22860" rIns="22860" bIns="22860" numCol="1" anchor="t">
                <a:noAutofit/>
              </a:bodyPr>
              <a:lstStyle>
                <a:lvl1pPr>
                  <a:defRPr sz="9000" b="1">
                    <a:solidFill>
                      <a:srgbClr val="D5DA2F"/>
                    </a:solidFill>
                    <a:latin typeface="+mn-lt"/>
                    <a:ea typeface="+mn-ea"/>
                    <a:cs typeface="+mn-cs"/>
                    <a:sym typeface="Helvetica"/>
                  </a:defRPr>
                </a:lvl1pPr>
              </a:lstStyle>
              <a:p>
                <a:r>
                  <a:rPr sz="4500"/>
                  <a:t>5M</a:t>
                </a:r>
              </a:p>
            </p:txBody>
          </p:sp>
          <p:sp>
            <p:nvSpPr>
              <p:cNvPr id="151" name="Shape 151"/>
              <p:cNvSpPr/>
              <p:nvPr/>
            </p:nvSpPr>
            <p:spPr>
              <a:xfrm>
                <a:off x="365752" y="1492929"/>
                <a:ext cx="2787348" cy="18244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lvl1pPr>
                  <a:defRPr sz="2700" b="1">
                    <a:solidFill>
                      <a:srgbClr val="535353"/>
                    </a:solidFill>
                    <a:latin typeface="+mn-lt"/>
                    <a:ea typeface="+mn-ea"/>
                    <a:cs typeface="+mn-cs"/>
                    <a:sym typeface="Helvetica"/>
                  </a:defRPr>
                </a:lvl1pPr>
              </a:lstStyle>
              <a:p>
                <a:r>
                  <a:rPr sz="1350"/>
                  <a:t>MOM-AND-POP SHOPS IN LATIN AMERICA</a:t>
                </a:r>
              </a:p>
            </p:txBody>
          </p:sp>
        </p:grpSp>
        <p:grpSp>
          <p:nvGrpSpPr>
            <p:cNvPr id="156" name="Group 156"/>
            <p:cNvGrpSpPr/>
            <p:nvPr/>
          </p:nvGrpSpPr>
          <p:grpSpPr>
            <a:xfrm>
              <a:off x="5670592" y="2943494"/>
              <a:ext cx="3786173" cy="3786173"/>
              <a:chOff x="0" y="0"/>
              <a:chExt cx="3786172" cy="3786172"/>
            </a:xfrm>
          </p:grpSpPr>
          <p:sp>
            <p:nvSpPr>
              <p:cNvPr id="153" name="Shape 153"/>
              <p:cNvSpPr/>
              <p:nvPr/>
            </p:nvSpPr>
            <p:spPr>
              <a:xfrm>
                <a:off x="0" y="0"/>
                <a:ext cx="3786173" cy="3786173"/>
              </a:xfrm>
              <a:prstGeom prst="ellipse">
                <a:avLst/>
              </a:prstGeom>
              <a:solidFill>
                <a:srgbClr val="FFFFFF">
                  <a:alpha val="51000"/>
                </a:srgbClr>
              </a:solidFill>
              <a:ln w="25400" cap="flat">
                <a:solidFill>
                  <a:srgbClr val="FFFFFF">
                    <a:alpha val="51000"/>
                  </a:srgbClr>
                </a:solidFill>
                <a:prstDash val="solid"/>
                <a:bevel/>
              </a:ln>
              <a:effectLst/>
            </p:spPr>
            <p:txBody>
              <a:bodyPr wrap="square" lIns="25400" tIns="25400" rIns="25400" bIns="25400" numCol="1" anchor="ctr">
                <a:noAutofit/>
              </a:bodyPr>
              <a:lstStyle/>
              <a:p>
                <a:endParaRPr sz="900"/>
              </a:p>
            </p:txBody>
          </p:sp>
          <p:sp>
            <p:nvSpPr>
              <p:cNvPr id="154" name="Shape 154"/>
              <p:cNvSpPr/>
              <p:nvPr/>
            </p:nvSpPr>
            <p:spPr>
              <a:xfrm>
                <a:off x="361053" y="482719"/>
                <a:ext cx="3064067" cy="14346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2860" tIns="22860" rIns="22860" bIns="22860" numCol="1" anchor="t">
                <a:noAutofit/>
              </a:bodyPr>
              <a:lstStyle>
                <a:lvl1pPr>
                  <a:defRPr sz="9000" b="1">
                    <a:solidFill>
                      <a:srgbClr val="D5DA2F"/>
                    </a:solidFill>
                    <a:latin typeface="+mn-lt"/>
                    <a:ea typeface="+mn-ea"/>
                    <a:cs typeface="+mn-cs"/>
                    <a:sym typeface="Helvetica"/>
                  </a:defRPr>
                </a:lvl1pPr>
              </a:lstStyle>
              <a:p>
                <a:r>
                  <a:rPr sz="4500"/>
                  <a:t>70%</a:t>
                </a:r>
              </a:p>
            </p:txBody>
          </p:sp>
          <p:sp>
            <p:nvSpPr>
              <p:cNvPr id="155" name="Shape 155"/>
              <p:cNvSpPr/>
              <p:nvPr/>
            </p:nvSpPr>
            <p:spPr>
              <a:xfrm>
                <a:off x="393538" y="1606344"/>
                <a:ext cx="2999097" cy="196307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lvl1pPr>
                  <a:defRPr sz="2700" b="1">
                    <a:solidFill>
                      <a:srgbClr val="535353"/>
                    </a:solidFill>
                    <a:latin typeface="+mn-lt"/>
                    <a:ea typeface="+mn-ea"/>
                    <a:cs typeface="+mn-cs"/>
                    <a:sym typeface="Helvetica"/>
                  </a:defRPr>
                </a:lvl1pPr>
              </a:lstStyle>
              <a:p>
                <a:r>
                  <a:rPr sz="1350"/>
                  <a:t>OF FOOD IN THE REGION GOES THROUGH THESE SHOPS</a:t>
                </a:r>
              </a:p>
            </p:txBody>
          </p:sp>
        </p:grpSp>
        <p:sp>
          <p:nvSpPr>
            <p:cNvPr id="157" name="Shape 157"/>
            <p:cNvSpPr/>
            <p:nvPr/>
          </p:nvSpPr>
          <p:spPr>
            <a:xfrm flipH="1" flipV="1">
              <a:off x="4108156" y="2276144"/>
              <a:ext cx="2017385" cy="1744167"/>
            </a:xfrm>
            <a:prstGeom prst="line">
              <a:avLst/>
            </a:prstGeom>
            <a:noFill/>
            <a:ln w="177800" cap="rnd">
              <a:solidFill>
                <a:srgbClr val="D5DA2F"/>
              </a:solidFill>
              <a:custDash>
                <a:ds d="100000" sp="200000"/>
              </a:custDash>
              <a:bevel/>
            </a:ln>
            <a:effectLst/>
          </p:spPr>
          <p:txBody>
            <a:bodyPr wrap="square" lIns="22859" tIns="22859" rIns="22859" bIns="22859" numCol="1" anchor="t">
              <a:noAutofit/>
            </a:bodyPr>
            <a:lstStyle/>
            <a:p>
              <a:pPr defTabSz="228600">
                <a:defRPr sz="1200">
                  <a:latin typeface="+mn-lt"/>
                  <a:ea typeface="+mn-ea"/>
                  <a:cs typeface="+mn-cs"/>
                  <a:sym typeface="Helvetica"/>
                </a:defRPr>
              </a:pPr>
              <a:endParaRPr sz="600"/>
            </a:p>
          </p:txBody>
        </p:sp>
        <p:sp>
          <p:nvSpPr>
            <p:cNvPr id="158" name="Shape 158"/>
            <p:cNvSpPr/>
            <p:nvPr/>
          </p:nvSpPr>
          <p:spPr>
            <a:xfrm flipH="1">
              <a:off x="4317939" y="5343392"/>
              <a:ext cx="1597820" cy="1074607"/>
            </a:xfrm>
            <a:prstGeom prst="line">
              <a:avLst/>
            </a:prstGeom>
            <a:noFill/>
            <a:ln w="177800" cap="rnd">
              <a:solidFill>
                <a:srgbClr val="D5DA2F"/>
              </a:solidFill>
              <a:custDash>
                <a:ds d="100000" sp="200000"/>
              </a:custDash>
              <a:bevel/>
            </a:ln>
            <a:effectLst/>
          </p:spPr>
          <p:txBody>
            <a:bodyPr wrap="square" lIns="22859" tIns="22859" rIns="22859" bIns="22859" numCol="1" anchor="t">
              <a:noAutofit/>
            </a:bodyPr>
            <a:lstStyle/>
            <a:p>
              <a:pPr defTabSz="228600">
                <a:defRPr sz="1200">
                  <a:latin typeface="+mn-lt"/>
                  <a:ea typeface="+mn-ea"/>
                  <a:cs typeface="+mn-cs"/>
                  <a:sym typeface="Helvetica"/>
                </a:defRPr>
              </a:pPr>
              <a:endParaRPr sz="600"/>
            </a:p>
          </p:txBody>
        </p:sp>
        <p:grpSp>
          <p:nvGrpSpPr>
            <p:cNvPr id="161" name="Group 161"/>
            <p:cNvGrpSpPr/>
            <p:nvPr/>
          </p:nvGrpSpPr>
          <p:grpSpPr>
            <a:xfrm>
              <a:off x="10354798" y="4145178"/>
              <a:ext cx="2260334" cy="1382805"/>
              <a:chOff x="0" y="0"/>
              <a:chExt cx="2260333" cy="1382804"/>
            </a:xfrm>
          </p:grpSpPr>
          <p:sp>
            <p:nvSpPr>
              <p:cNvPr id="159" name="Shape 159"/>
              <p:cNvSpPr/>
              <p:nvPr/>
            </p:nvSpPr>
            <p:spPr>
              <a:xfrm>
                <a:off x="0" y="0"/>
                <a:ext cx="2260334" cy="1382805"/>
              </a:xfrm>
              <a:prstGeom prst="rightArrow">
                <a:avLst>
                  <a:gd name="adj1" fmla="val 32000"/>
                  <a:gd name="adj2" fmla="val 76789"/>
                </a:avLst>
              </a:prstGeom>
              <a:solidFill>
                <a:srgbClr val="D5DA2F"/>
              </a:solidFill>
              <a:ln w="25400" cap="flat">
                <a:solidFill>
                  <a:srgbClr val="D5DA2F"/>
                </a:solidFill>
                <a:prstDash val="solid"/>
                <a:bevel/>
              </a:ln>
              <a:effectLst/>
            </p:spPr>
            <p:txBody>
              <a:bodyPr wrap="square" lIns="25400" tIns="25400" rIns="25400" bIns="25400" numCol="1" anchor="ctr">
                <a:noAutofit/>
              </a:bodyPr>
              <a:lstStyle/>
              <a:p>
                <a:pPr>
                  <a:defRPr>
                    <a:solidFill>
                      <a:srgbClr val="FFFFFF"/>
                    </a:solidFill>
                  </a:defRPr>
                </a:pPr>
                <a:endParaRPr sz="900"/>
              </a:p>
            </p:txBody>
          </p:sp>
          <p:sp>
            <p:nvSpPr>
              <p:cNvPr id="160" name="Shape 160"/>
              <p:cNvSpPr/>
              <p:nvPr/>
            </p:nvSpPr>
            <p:spPr>
              <a:xfrm>
                <a:off x="532028" y="427173"/>
                <a:ext cx="1191255" cy="5284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lvl1pPr>
                  <a:defRPr sz="3200">
                    <a:solidFill>
                      <a:srgbClr val="535353"/>
                    </a:solidFill>
                    <a:latin typeface="Gill Sans SemiBold"/>
                    <a:ea typeface="Gill Sans SemiBold"/>
                    <a:cs typeface="Gill Sans SemiBold"/>
                    <a:sym typeface="Gill Sans SemiBold"/>
                  </a:defRPr>
                </a:lvl1pPr>
              </a:lstStyle>
              <a:p>
                <a:r>
                  <a:rPr sz="1600"/>
                  <a:t>YET</a:t>
                </a:r>
              </a:p>
            </p:txBody>
          </p:sp>
        </p:grpSp>
        <p:sp>
          <p:nvSpPr>
            <p:cNvPr id="162" name="Shape 162"/>
            <p:cNvSpPr/>
            <p:nvPr/>
          </p:nvSpPr>
          <p:spPr>
            <a:xfrm>
              <a:off x="13513165" y="2282263"/>
              <a:ext cx="5617173" cy="5108635"/>
            </a:xfrm>
            <a:prstGeom prst="rect">
              <a:avLst/>
            </a:prstGeom>
            <a:solidFill>
              <a:srgbClr val="FFFFFF">
                <a:alpha val="50000"/>
              </a:srgbClr>
            </a:solidFill>
            <a:ln w="25400" cap="flat">
              <a:solidFill>
                <a:srgbClr val="FFFFFF">
                  <a:alpha val="50000"/>
                </a:srgbClr>
              </a:solidFill>
              <a:prstDash val="solid"/>
              <a:bevel/>
            </a:ln>
            <a:effectLst/>
          </p:spPr>
          <p:txBody>
            <a:bodyPr wrap="square" lIns="25400" tIns="25400" rIns="25400" bIns="25400" numCol="1" anchor="ctr">
              <a:noAutofit/>
            </a:bodyPr>
            <a:lstStyle/>
            <a:p>
              <a:endParaRPr sz="900"/>
            </a:p>
          </p:txBody>
        </p:sp>
        <p:sp>
          <p:nvSpPr>
            <p:cNvPr id="163" name="Shape 163"/>
            <p:cNvSpPr/>
            <p:nvPr/>
          </p:nvSpPr>
          <p:spPr>
            <a:xfrm>
              <a:off x="13102936" y="3590391"/>
              <a:ext cx="6437631" cy="24923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2860" tIns="22860" rIns="22860" bIns="22860" numCol="1" anchor="t">
              <a:noAutofit/>
            </a:bodyPr>
            <a:lstStyle>
              <a:lvl1pPr>
                <a:defRPr sz="5500" b="1">
                  <a:solidFill>
                    <a:srgbClr val="D5DA2F"/>
                  </a:solidFill>
                  <a:latin typeface="+mn-lt"/>
                  <a:ea typeface="+mn-ea"/>
                  <a:cs typeface="+mn-cs"/>
                  <a:sym typeface="Helvetica"/>
                </a:defRPr>
              </a:lvl1pPr>
            </a:lstStyle>
            <a:p>
              <a:r>
                <a:rPr sz="2750"/>
                <a:t>NO ACCESS TO WHOLESALE PRICES </a:t>
              </a:r>
            </a:p>
          </p:txBody>
        </p:sp>
      </p:grpSp>
      <p:sp>
        <p:nvSpPr>
          <p:cNvPr id="165" name="Shape 165"/>
          <p:cNvSpPr/>
          <p:nvPr/>
        </p:nvSpPr>
        <p:spPr>
          <a:xfrm>
            <a:off x="8959045" y="6561966"/>
            <a:ext cx="2830780" cy="166712"/>
          </a:xfrm>
          <a:prstGeom prst="rect">
            <a:avLst/>
          </a:prstGeom>
          <a:ln w="12700">
            <a:miter lim="400000"/>
          </a:ln>
          <a:extLst>
            <a:ext uri="{C572A759-6A51-4108-AA02-DFA0A04FC94B}">
              <ma14:wrappingTextBoxFlag xmlns:ma14="http://schemas.microsoft.com/office/mac/drawingml/2011/main" val="1"/>
            </a:ext>
          </a:extLst>
        </p:spPr>
        <p:txBody>
          <a:bodyPr lIns="25400" tIns="25400" rIns="25400" bIns="25400" anchor="ctr">
            <a:spAutoFit/>
          </a:bodyPr>
          <a:lstStyle>
            <a:lvl1pPr>
              <a:defRPr sz="1500">
                <a:solidFill>
                  <a:srgbClr val="FFFFFF"/>
                </a:solidFill>
                <a:latin typeface="ヒラギノ角ゴシック W3"/>
                <a:ea typeface="ヒラギノ角ゴシック W3"/>
                <a:cs typeface="ヒラギノ角ゴシック W3"/>
                <a:sym typeface="ヒラギノ角ゴシック W3"/>
              </a:defRPr>
            </a:lvl1pPr>
          </a:lstStyle>
          <a:p>
            <a:r>
              <a:rPr sz="750"/>
              <a:t>*FAO (2010;) Crush &amp; Frayne (2011); Ruel et al. (1998)	</a:t>
            </a:r>
          </a:p>
        </p:txBody>
      </p:sp>
    </p:spTree>
    <p:extLst>
      <p:ext uri="{BB962C8B-B14F-4D97-AF65-F5344CB8AC3E}">
        <p14:creationId xmlns:p14="http://schemas.microsoft.com/office/powerpoint/2010/main" val="381067884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6734-small.jpg"/>
          <p:cNvPicPr>
            <a:picLocks noChangeAspect="1"/>
          </p:cNvPicPr>
          <p:nvPr/>
        </p:nvPicPr>
        <p:blipFill>
          <a:blip r:embed="rId2" cstate="email">
            <a:alphaModFix amt="40000"/>
            <a:extLst>
              <a:ext uri="{28A0092B-C50C-407E-A947-70E740481C1C}">
                <a14:useLocalDpi xmlns:a14="http://schemas.microsoft.com/office/drawing/2010/main"/>
              </a:ext>
            </a:extLst>
          </a:blip>
          <a:srcRect/>
          <a:stretch>
            <a:fillRect/>
          </a:stretch>
        </p:blipFill>
        <p:spPr>
          <a:xfrm>
            <a:off x="-128606" y="-241572"/>
            <a:ext cx="12448272" cy="7337218"/>
          </a:xfrm>
          <a:prstGeom prst="rect">
            <a:avLst/>
          </a:prstGeom>
          <a:ln w="12700">
            <a:miter lim="400000"/>
          </a:ln>
        </p:spPr>
      </p:pic>
      <p:sp>
        <p:nvSpPr>
          <p:cNvPr id="168" name="Shape 168"/>
          <p:cNvSpPr/>
          <p:nvPr/>
        </p:nvSpPr>
        <p:spPr>
          <a:xfrm>
            <a:off x="0" y="482600"/>
            <a:ext cx="12192000" cy="469359"/>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spAutoFit/>
          </a:bodyPr>
          <a:lstStyle>
            <a:lvl1pPr defTabSz="1816100">
              <a:defRPr sz="5600" spc="1400">
                <a:solidFill>
                  <a:srgbClr val="FFFFFE"/>
                </a:solidFill>
                <a:uFill>
                  <a:solidFill>
                    <a:srgbClr val="F1F1F1"/>
                  </a:solidFill>
                </a:uFill>
                <a:latin typeface="Lucida Sans"/>
                <a:ea typeface="Lucida Sans"/>
                <a:cs typeface="Lucida Sans"/>
                <a:sym typeface="Lucida Sans"/>
              </a:defRPr>
            </a:lvl1pPr>
          </a:lstStyle>
          <a:p>
            <a:r>
              <a:rPr sz="2800"/>
              <a:t>SOLUTION</a:t>
            </a:r>
          </a:p>
        </p:txBody>
      </p:sp>
      <p:pic>
        <p:nvPicPr>
          <p:cNvPr id="169" name="agruppa-blanco-sin-sloga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02427" y="-35336"/>
            <a:ext cx="1085918" cy="839118"/>
          </a:xfrm>
          <a:prstGeom prst="rect">
            <a:avLst/>
          </a:prstGeom>
          <a:ln w="12700">
            <a:miter lim="400000"/>
          </a:ln>
        </p:spPr>
      </p:pic>
      <p:grpSp>
        <p:nvGrpSpPr>
          <p:cNvPr id="187" name="Group 187"/>
          <p:cNvGrpSpPr/>
          <p:nvPr/>
        </p:nvGrpSpPr>
        <p:grpSpPr>
          <a:xfrm>
            <a:off x="1043933" y="1973452"/>
            <a:ext cx="10104135" cy="3098419"/>
            <a:chOff x="0" y="0"/>
            <a:chExt cx="20208269" cy="6196835"/>
          </a:xfrm>
        </p:grpSpPr>
        <p:sp>
          <p:nvSpPr>
            <p:cNvPr id="170" name="Shape 170"/>
            <p:cNvSpPr/>
            <p:nvPr/>
          </p:nvSpPr>
          <p:spPr>
            <a:xfrm>
              <a:off x="12641540" y="4147127"/>
              <a:ext cx="3227482" cy="19835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p>
              <a:pPr>
                <a:lnSpc>
                  <a:spcPct val="150000"/>
                </a:lnSpc>
                <a:defRPr sz="3400">
                  <a:solidFill>
                    <a:srgbClr val="D6DE23"/>
                  </a:solidFill>
                  <a:latin typeface="Lucida Sans"/>
                  <a:ea typeface="Lucida Sans"/>
                  <a:cs typeface="Lucida Sans"/>
                  <a:sym typeface="Lucida Sans"/>
                </a:defRPr>
              </a:pPr>
              <a:r>
                <a:rPr sz="1700"/>
                <a:t>Step 4</a:t>
              </a:r>
            </a:p>
            <a:p>
              <a:pPr>
                <a:lnSpc>
                  <a:spcPct val="120000"/>
                </a:lnSpc>
                <a:defRPr sz="3400">
                  <a:latin typeface="Lucida Sans"/>
                  <a:ea typeface="Lucida Sans"/>
                  <a:cs typeface="Lucida Sans"/>
                  <a:sym typeface="Lucida Sans"/>
                </a:defRPr>
              </a:pPr>
              <a:r>
                <a:rPr sz="1700">
                  <a:solidFill>
                    <a:srgbClr val="FFFFFF"/>
                  </a:solidFill>
                </a:rPr>
                <a:t>DISTRIBUTION</a:t>
              </a:r>
            </a:p>
            <a:p>
              <a:pPr>
                <a:lnSpc>
                  <a:spcPct val="120000"/>
                </a:lnSpc>
                <a:defRPr sz="3400">
                  <a:latin typeface="Lucida Sans"/>
                  <a:ea typeface="Lucida Sans"/>
                  <a:cs typeface="Lucida Sans"/>
                  <a:sym typeface="Lucida Sans"/>
                </a:defRPr>
              </a:pPr>
              <a:r>
                <a:rPr sz="1700">
                  <a:solidFill>
                    <a:srgbClr val="FFFFFF"/>
                  </a:solidFill>
                </a:rPr>
                <a:t>WAREHOUSE</a:t>
              </a:r>
            </a:p>
          </p:txBody>
        </p:sp>
        <p:sp>
          <p:nvSpPr>
            <p:cNvPr id="171" name="Shape 171"/>
            <p:cNvSpPr/>
            <p:nvPr/>
          </p:nvSpPr>
          <p:spPr>
            <a:xfrm>
              <a:off x="16918559" y="4080986"/>
              <a:ext cx="3289711" cy="21158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p>
              <a:pPr>
                <a:lnSpc>
                  <a:spcPct val="150000"/>
                </a:lnSpc>
                <a:defRPr sz="3400">
                  <a:solidFill>
                    <a:srgbClr val="D6DE23"/>
                  </a:solidFill>
                  <a:latin typeface="Lucida Sans"/>
                  <a:ea typeface="Lucida Sans"/>
                  <a:cs typeface="Lucida Sans"/>
                  <a:sym typeface="Lucida Sans"/>
                </a:defRPr>
              </a:pPr>
              <a:r>
                <a:rPr sz="1700"/>
                <a:t>Step 5</a:t>
              </a:r>
            </a:p>
            <a:p>
              <a:pPr>
                <a:lnSpc>
                  <a:spcPct val="120000"/>
                </a:lnSpc>
                <a:defRPr sz="3400">
                  <a:latin typeface="Lucida Sans"/>
                  <a:ea typeface="Lucida Sans"/>
                  <a:cs typeface="Lucida Sans"/>
                  <a:sym typeface="Lucida Sans"/>
                </a:defRPr>
              </a:pPr>
              <a:r>
                <a:rPr sz="1700">
                  <a:solidFill>
                    <a:srgbClr val="FFFFFF"/>
                  </a:solidFill>
                </a:rPr>
                <a:t>DELIVERY TO</a:t>
              </a:r>
            </a:p>
            <a:p>
              <a:pPr>
                <a:lnSpc>
                  <a:spcPct val="120000"/>
                </a:lnSpc>
                <a:defRPr sz="3400">
                  <a:latin typeface="Lucida Sans"/>
                  <a:ea typeface="Lucida Sans"/>
                  <a:cs typeface="Lucida Sans"/>
                  <a:sym typeface="Lucida Sans"/>
                </a:defRPr>
              </a:pPr>
              <a:r>
                <a:rPr sz="1700">
                  <a:solidFill>
                    <a:srgbClr val="FFFFFF"/>
                  </a:solidFill>
                </a:rPr>
                <a:t> SHOPS</a:t>
              </a:r>
            </a:p>
          </p:txBody>
        </p:sp>
        <p:sp>
          <p:nvSpPr>
            <p:cNvPr id="172" name="Shape 172"/>
            <p:cNvSpPr/>
            <p:nvPr/>
          </p:nvSpPr>
          <p:spPr>
            <a:xfrm>
              <a:off x="8717484" y="4130424"/>
              <a:ext cx="1462856" cy="20169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p>
              <a:pPr>
                <a:lnSpc>
                  <a:spcPct val="150000"/>
                </a:lnSpc>
                <a:defRPr sz="3400">
                  <a:solidFill>
                    <a:srgbClr val="D6DE23"/>
                  </a:solidFill>
                  <a:latin typeface="Lucida Sans"/>
                  <a:ea typeface="Lucida Sans"/>
                  <a:cs typeface="Lucida Sans"/>
                  <a:sym typeface="Lucida Sans"/>
                </a:defRPr>
              </a:pPr>
              <a:r>
                <a:rPr sz="1700"/>
                <a:t>Step 3</a:t>
              </a:r>
            </a:p>
            <a:p>
              <a:pPr>
                <a:lnSpc>
                  <a:spcPct val="120000"/>
                </a:lnSpc>
                <a:defRPr sz="3400">
                  <a:latin typeface="Lucida Sans"/>
                  <a:ea typeface="Lucida Sans"/>
                  <a:cs typeface="Lucida Sans"/>
                  <a:sym typeface="Lucida Sans"/>
                </a:defRPr>
              </a:pPr>
              <a:r>
                <a:rPr sz="1700">
                  <a:solidFill>
                    <a:srgbClr val="FFFFFF"/>
                  </a:solidFill>
                </a:rPr>
                <a:t>BULK </a:t>
              </a:r>
            </a:p>
            <a:p>
              <a:pPr>
                <a:lnSpc>
                  <a:spcPct val="120000"/>
                </a:lnSpc>
                <a:defRPr sz="3400">
                  <a:latin typeface="Lucida Sans"/>
                  <a:ea typeface="Lucida Sans"/>
                  <a:cs typeface="Lucida Sans"/>
                  <a:sym typeface="Lucida Sans"/>
                </a:defRPr>
              </a:pPr>
              <a:r>
                <a:rPr sz="1700">
                  <a:solidFill>
                    <a:srgbClr val="FFFFFF"/>
                  </a:solidFill>
                </a:rPr>
                <a:t>BUY</a:t>
              </a:r>
            </a:p>
          </p:txBody>
        </p:sp>
        <p:sp>
          <p:nvSpPr>
            <p:cNvPr id="173" name="Shape 173"/>
            <p:cNvSpPr/>
            <p:nvPr/>
          </p:nvSpPr>
          <p:spPr>
            <a:xfrm>
              <a:off x="3341075" y="4087335"/>
              <a:ext cx="2910843" cy="21031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p>
              <a:pPr>
                <a:lnSpc>
                  <a:spcPct val="150000"/>
                </a:lnSpc>
                <a:defRPr sz="3400">
                  <a:solidFill>
                    <a:srgbClr val="D6DE23"/>
                  </a:solidFill>
                  <a:latin typeface="Lucida Sans"/>
                  <a:ea typeface="Lucida Sans"/>
                  <a:cs typeface="Lucida Sans"/>
                  <a:sym typeface="Lucida Sans"/>
                </a:defRPr>
              </a:pPr>
              <a:r>
                <a:rPr sz="1700"/>
                <a:t>Step 2</a:t>
              </a:r>
            </a:p>
            <a:p>
              <a:pPr>
                <a:lnSpc>
                  <a:spcPct val="120000"/>
                </a:lnSpc>
                <a:defRPr sz="3400">
                  <a:latin typeface="Lucida Sans"/>
                  <a:ea typeface="Lucida Sans"/>
                  <a:cs typeface="Lucida Sans"/>
                  <a:sym typeface="Lucida Sans"/>
                </a:defRPr>
              </a:pPr>
              <a:r>
                <a:rPr sz="1700">
                  <a:solidFill>
                    <a:srgbClr val="FFFFFF"/>
                  </a:solidFill>
                </a:rPr>
                <a:t>AGGREGATE</a:t>
              </a:r>
            </a:p>
            <a:p>
              <a:pPr>
                <a:lnSpc>
                  <a:spcPct val="120000"/>
                </a:lnSpc>
                <a:defRPr sz="3400">
                  <a:latin typeface="Lucida Sans"/>
                  <a:ea typeface="Lucida Sans"/>
                  <a:cs typeface="Lucida Sans"/>
                  <a:sym typeface="Lucida Sans"/>
                </a:defRPr>
              </a:pPr>
              <a:r>
                <a:rPr sz="1700">
                  <a:solidFill>
                    <a:srgbClr val="FFFFFF"/>
                  </a:solidFill>
                </a:rPr>
                <a:t>DEMAND</a:t>
              </a:r>
            </a:p>
          </p:txBody>
        </p:sp>
        <p:sp>
          <p:nvSpPr>
            <p:cNvPr id="174" name="Shape 174"/>
            <p:cNvSpPr/>
            <p:nvPr/>
          </p:nvSpPr>
          <p:spPr>
            <a:xfrm>
              <a:off x="38127" y="4113774"/>
              <a:ext cx="2119246" cy="20502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p>
              <a:pPr>
                <a:lnSpc>
                  <a:spcPct val="150000"/>
                </a:lnSpc>
                <a:defRPr sz="3400">
                  <a:solidFill>
                    <a:srgbClr val="D6DE23"/>
                  </a:solidFill>
                  <a:latin typeface="Lucida Sans"/>
                  <a:ea typeface="Lucida Sans"/>
                  <a:cs typeface="Lucida Sans"/>
                  <a:sym typeface="Lucida Sans"/>
                </a:defRPr>
              </a:pPr>
              <a:r>
                <a:rPr sz="1700"/>
                <a:t>Step 1</a:t>
              </a:r>
            </a:p>
            <a:p>
              <a:pPr>
                <a:lnSpc>
                  <a:spcPct val="120000"/>
                </a:lnSpc>
                <a:defRPr sz="3400">
                  <a:solidFill>
                    <a:srgbClr val="FFFFFF"/>
                  </a:solidFill>
                  <a:latin typeface="Lucida Sans"/>
                  <a:ea typeface="Lucida Sans"/>
                  <a:cs typeface="Lucida Sans"/>
                  <a:sym typeface="Lucida Sans"/>
                </a:defRPr>
              </a:pPr>
              <a:r>
                <a:rPr sz="1700"/>
                <a:t>MOBILE</a:t>
              </a:r>
            </a:p>
            <a:p>
              <a:pPr>
                <a:lnSpc>
                  <a:spcPct val="120000"/>
                </a:lnSpc>
                <a:defRPr sz="3400">
                  <a:latin typeface="Lucida Sans"/>
                  <a:ea typeface="Lucida Sans"/>
                  <a:cs typeface="Lucida Sans"/>
                  <a:sym typeface="Lucida Sans"/>
                </a:defRPr>
              </a:pPr>
              <a:r>
                <a:rPr sz="1700">
                  <a:solidFill>
                    <a:srgbClr val="FFFFFF"/>
                  </a:solidFill>
                </a:rPr>
                <a:t>ORDERS</a:t>
              </a:r>
            </a:p>
          </p:txBody>
        </p:sp>
        <p:pic>
          <p:nvPicPr>
            <p:cNvPr id="175" name="DFC11C44-1E11-4EA8-83A5-4B0E0D18B43C-L0-001.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769120"/>
              <a:ext cx="2195501" cy="28761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5400" y="3356"/>
                  </a:moveTo>
                  <a:lnTo>
                    <a:pt x="16087" y="3356"/>
                  </a:lnTo>
                  <a:lnTo>
                    <a:pt x="16200" y="11874"/>
                  </a:lnTo>
                  <a:lnTo>
                    <a:pt x="5513" y="11961"/>
                  </a:lnTo>
                  <a:lnTo>
                    <a:pt x="5400" y="3356"/>
                  </a:lnTo>
                  <a:close/>
                  <a:moveTo>
                    <a:pt x="9867" y="5937"/>
                  </a:moveTo>
                  <a:cubicBezTo>
                    <a:pt x="9845" y="5940"/>
                    <a:pt x="9823" y="5945"/>
                    <a:pt x="9800" y="5949"/>
                  </a:cubicBezTo>
                  <a:cubicBezTo>
                    <a:pt x="9532" y="6060"/>
                    <a:pt x="9278" y="6231"/>
                    <a:pt x="9109" y="6414"/>
                  </a:cubicBezTo>
                  <a:cubicBezTo>
                    <a:pt x="8970" y="6598"/>
                    <a:pt x="8899" y="6791"/>
                    <a:pt x="8973" y="6924"/>
                  </a:cubicBezTo>
                  <a:cubicBezTo>
                    <a:pt x="9069" y="7023"/>
                    <a:pt x="9285" y="7081"/>
                    <a:pt x="9675" y="7055"/>
                  </a:cubicBezTo>
                  <a:cubicBezTo>
                    <a:pt x="9623" y="6662"/>
                    <a:pt x="9888" y="6520"/>
                    <a:pt x="10242" y="6471"/>
                  </a:cubicBezTo>
                  <a:cubicBezTo>
                    <a:pt x="10632" y="6312"/>
                    <a:pt x="11139" y="6300"/>
                    <a:pt x="11522" y="6459"/>
                  </a:cubicBezTo>
                  <a:cubicBezTo>
                    <a:pt x="11543" y="6457"/>
                    <a:pt x="11570" y="6459"/>
                    <a:pt x="11589" y="6456"/>
                  </a:cubicBezTo>
                  <a:cubicBezTo>
                    <a:pt x="11604" y="6474"/>
                    <a:pt x="11610" y="6486"/>
                    <a:pt x="11624" y="6504"/>
                  </a:cubicBezTo>
                  <a:cubicBezTo>
                    <a:pt x="11648" y="6517"/>
                    <a:pt x="11675" y="6525"/>
                    <a:pt x="11698" y="6539"/>
                  </a:cubicBezTo>
                  <a:cubicBezTo>
                    <a:pt x="11711" y="6579"/>
                    <a:pt x="11713" y="6611"/>
                    <a:pt x="11721" y="6647"/>
                  </a:cubicBezTo>
                  <a:cubicBezTo>
                    <a:pt x="12375" y="7707"/>
                    <a:pt x="9819" y="7140"/>
                    <a:pt x="9055" y="7723"/>
                  </a:cubicBezTo>
                  <a:cubicBezTo>
                    <a:pt x="8988" y="7778"/>
                    <a:pt x="8929" y="7839"/>
                    <a:pt x="8887" y="7916"/>
                  </a:cubicBezTo>
                  <a:cubicBezTo>
                    <a:pt x="8701" y="8406"/>
                    <a:pt x="8750" y="8741"/>
                    <a:pt x="8953" y="8962"/>
                  </a:cubicBezTo>
                  <a:cubicBezTo>
                    <a:pt x="8979" y="8983"/>
                    <a:pt x="9006" y="9006"/>
                    <a:pt x="9035" y="9025"/>
                  </a:cubicBezTo>
                  <a:cubicBezTo>
                    <a:pt x="9546" y="9351"/>
                    <a:pt x="10519" y="9371"/>
                    <a:pt x="11210" y="9195"/>
                  </a:cubicBezTo>
                  <a:cubicBezTo>
                    <a:pt x="11341" y="9122"/>
                    <a:pt x="11467" y="9055"/>
                    <a:pt x="11597" y="8986"/>
                  </a:cubicBezTo>
                  <a:cubicBezTo>
                    <a:pt x="11732" y="8841"/>
                    <a:pt x="11834" y="8813"/>
                    <a:pt x="11913" y="8867"/>
                  </a:cubicBezTo>
                  <a:cubicBezTo>
                    <a:pt x="12078" y="8855"/>
                    <a:pt x="12209" y="8955"/>
                    <a:pt x="12264" y="9293"/>
                  </a:cubicBezTo>
                  <a:cubicBezTo>
                    <a:pt x="12626" y="9367"/>
                    <a:pt x="12825" y="9302"/>
                    <a:pt x="12932" y="9159"/>
                  </a:cubicBezTo>
                  <a:cubicBezTo>
                    <a:pt x="12933" y="8666"/>
                    <a:pt x="12914" y="8171"/>
                    <a:pt x="12885" y="7678"/>
                  </a:cubicBezTo>
                  <a:cubicBezTo>
                    <a:pt x="12859" y="7506"/>
                    <a:pt x="12847" y="7348"/>
                    <a:pt x="12862" y="7213"/>
                  </a:cubicBezTo>
                  <a:cubicBezTo>
                    <a:pt x="12849" y="6989"/>
                    <a:pt x="12834" y="6763"/>
                    <a:pt x="12826" y="6539"/>
                  </a:cubicBezTo>
                  <a:cubicBezTo>
                    <a:pt x="12502" y="5594"/>
                    <a:pt x="10874" y="6158"/>
                    <a:pt x="10011" y="5937"/>
                  </a:cubicBezTo>
                  <a:cubicBezTo>
                    <a:pt x="9963" y="5931"/>
                    <a:pt x="9916" y="5932"/>
                    <a:pt x="9867" y="5937"/>
                  </a:cubicBezTo>
                  <a:close/>
                  <a:moveTo>
                    <a:pt x="11440" y="7639"/>
                  </a:moveTo>
                  <a:cubicBezTo>
                    <a:pt x="11580" y="7635"/>
                    <a:pt x="11707" y="7639"/>
                    <a:pt x="11811" y="7657"/>
                  </a:cubicBezTo>
                  <a:cubicBezTo>
                    <a:pt x="12264" y="8359"/>
                    <a:pt x="11214" y="9052"/>
                    <a:pt x="10351" y="8864"/>
                  </a:cubicBezTo>
                  <a:cubicBezTo>
                    <a:pt x="8887" y="8229"/>
                    <a:pt x="10465" y="7671"/>
                    <a:pt x="11440" y="7639"/>
                  </a:cubicBezTo>
                  <a:close/>
                  <a:moveTo>
                    <a:pt x="5849" y="13168"/>
                  </a:moveTo>
                  <a:lnTo>
                    <a:pt x="8664" y="13168"/>
                  </a:lnTo>
                  <a:lnTo>
                    <a:pt x="8774" y="15231"/>
                  </a:lnTo>
                  <a:lnTo>
                    <a:pt x="8770" y="15231"/>
                  </a:lnTo>
                  <a:lnTo>
                    <a:pt x="8774" y="15317"/>
                  </a:lnTo>
                  <a:lnTo>
                    <a:pt x="5962" y="15403"/>
                  </a:lnTo>
                  <a:lnTo>
                    <a:pt x="5849" y="13168"/>
                  </a:lnTo>
                  <a:close/>
                  <a:moveTo>
                    <a:pt x="9336" y="13168"/>
                  </a:moveTo>
                  <a:lnTo>
                    <a:pt x="12151" y="13168"/>
                  </a:lnTo>
                  <a:lnTo>
                    <a:pt x="12151" y="15231"/>
                  </a:lnTo>
                  <a:lnTo>
                    <a:pt x="12151" y="15317"/>
                  </a:lnTo>
                  <a:lnTo>
                    <a:pt x="9449" y="15403"/>
                  </a:lnTo>
                  <a:lnTo>
                    <a:pt x="9336" y="13168"/>
                  </a:lnTo>
                  <a:close/>
                  <a:moveTo>
                    <a:pt x="12826" y="13168"/>
                  </a:moveTo>
                  <a:lnTo>
                    <a:pt x="15638" y="13168"/>
                  </a:lnTo>
                  <a:lnTo>
                    <a:pt x="15751" y="15231"/>
                  </a:lnTo>
                  <a:lnTo>
                    <a:pt x="15747" y="15231"/>
                  </a:lnTo>
                  <a:lnTo>
                    <a:pt x="15751" y="15317"/>
                  </a:lnTo>
                  <a:lnTo>
                    <a:pt x="12936" y="15403"/>
                  </a:lnTo>
                  <a:lnTo>
                    <a:pt x="12826" y="13168"/>
                  </a:lnTo>
                  <a:close/>
                  <a:moveTo>
                    <a:pt x="9336" y="16006"/>
                  </a:moveTo>
                  <a:lnTo>
                    <a:pt x="12151" y="16006"/>
                  </a:lnTo>
                  <a:lnTo>
                    <a:pt x="12264" y="18244"/>
                  </a:lnTo>
                  <a:lnTo>
                    <a:pt x="9449" y="18330"/>
                  </a:lnTo>
                  <a:lnTo>
                    <a:pt x="9449" y="18327"/>
                  </a:lnTo>
                  <a:lnTo>
                    <a:pt x="9336" y="18330"/>
                  </a:lnTo>
                  <a:lnTo>
                    <a:pt x="9336" y="16092"/>
                  </a:lnTo>
                  <a:lnTo>
                    <a:pt x="9336" y="16006"/>
                  </a:lnTo>
                  <a:close/>
                  <a:moveTo>
                    <a:pt x="5849" y="16092"/>
                  </a:moveTo>
                  <a:lnTo>
                    <a:pt x="8664" y="16092"/>
                  </a:lnTo>
                  <a:lnTo>
                    <a:pt x="8774" y="18244"/>
                  </a:lnTo>
                  <a:lnTo>
                    <a:pt x="5962" y="18330"/>
                  </a:lnTo>
                  <a:lnTo>
                    <a:pt x="5849" y="16092"/>
                  </a:lnTo>
                  <a:close/>
                  <a:moveTo>
                    <a:pt x="12826" y="16092"/>
                  </a:moveTo>
                  <a:lnTo>
                    <a:pt x="15638" y="16092"/>
                  </a:lnTo>
                  <a:lnTo>
                    <a:pt x="15751" y="18157"/>
                  </a:lnTo>
                  <a:lnTo>
                    <a:pt x="15747" y="18157"/>
                  </a:lnTo>
                  <a:lnTo>
                    <a:pt x="15751" y="18244"/>
                  </a:lnTo>
                  <a:lnTo>
                    <a:pt x="12936" y="18330"/>
                  </a:lnTo>
                  <a:lnTo>
                    <a:pt x="12826" y="16092"/>
                  </a:lnTo>
                  <a:close/>
                </a:path>
              </a:pathLst>
            </a:custGeom>
            <a:ln w="12700" cap="flat">
              <a:noFill/>
              <a:miter lim="400000"/>
            </a:ln>
            <a:effectLst/>
          </p:spPr>
        </p:pic>
        <p:pic>
          <p:nvPicPr>
            <p:cNvPr id="176" name="470D5867-4A06-448A-A367-AE5BFC4169FA-L0-001.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03171" y="1963172"/>
              <a:ext cx="1259652" cy="510841"/>
            </a:xfrm>
            <a:prstGeom prst="rect">
              <a:avLst/>
            </a:prstGeom>
            <a:ln w="12700" cap="flat">
              <a:noFill/>
              <a:miter lim="400000"/>
            </a:ln>
            <a:effectLst/>
          </p:spPr>
        </p:pic>
        <p:pic>
          <p:nvPicPr>
            <p:cNvPr id="177" name="17F97273-F5BE-4C82-832B-A16AE5E5D7A5-L0-001.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3182583" y="671492"/>
              <a:ext cx="3227806" cy="2803096"/>
            </a:xfrm>
            <a:prstGeom prst="rect">
              <a:avLst/>
            </a:prstGeom>
            <a:ln w="12700" cap="flat">
              <a:noFill/>
              <a:miter lim="400000"/>
            </a:ln>
            <a:effectLst/>
          </p:spPr>
        </p:pic>
        <p:pic>
          <p:nvPicPr>
            <p:cNvPr id="178" name="73326C5D-C3AA-46A5-A049-20580B10E69B-L0-001.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03200" y="262635"/>
              <a:ext cx="4587772" cy="3211952"/>
            </a:xfrm>
            <a:prstGeom prst="rect">
              <a:avLst/>
            </a:prstGeom>
            <a:ln w="12700" cap="flat">
              <a:noFill/>
              <a:miter lim="400000"/>
            </a:ln>
            <a:effectLst/>
          </p:spPr>
        </p:pic>
        <p:pic>
          <p:nvPicPr>
            <p:cNvPr id="179" name="470D5867-4A06-448A-A367-AE5BFC4169FA-L0-001.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73066" y="1963172"/>
              <a:ext cx="1259652" cy="510841"/>
            </a:xfrm>
            <a:prstGeom prst="rect">
              <a:avLst/>
            </a:prstGeom>
            <a:ln w="12700" cap="flat">
              <a:noFill/>
              <a:miter lim="400000"/>
            </a:ln>
            <a:effectLst/>
          </p:spPr>
        </p:pic>
        <p:pic>
          <p:nvPicPr>
            <p:cNvPr id="180" name="470D5867-4A06-448A-A367-AE5BFC4169FA-L0-001.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562343" y="2025365"/>
              <a:ext cx="1259652" cy="510842"/>
            </a:xfrm>
            <a:prstGeom prst="rect">
              <a:avLst/>
            </a:prstGeom>
            <a:ln w="12700" cap="flat">
              <a:noFill/>
              <a:miter lim="400000"/>
            </a:ln>
            <a:effectLst/>
          </p:spPr>
        </p:pic>
        <p:pic>
          <p:nvPicPr>
            <p:cNvPr id="181" name="5766421E-9687-4B7E-B4EC-8B0F70F29DD1-L0-001.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843688" y="606394"/>
              <a:ext cx="2823187" cy="2451050"/>
            </a:xfrm>
            <a:prstGeom prst="rect">
              <a:avLst/>
            </a:prstGeom>
            <a:ln w="12700" cap="flat">
              <a:noFill/>
              <a:miter lim="400000"/>
            </a:ln>
            <a:effectLst/>
          </p:spPr>
        </p:pic>
        <p:pic>
          <p:nvPicPr>
            <p:cNvPr id="182" name="470D5867-4A06-448A-A367-AE5BFC4169FA-L0-001.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635828" y="1951752"/>
              <a:ext cx="1259652" cy="510842"/>
            </a:xfrm>
            <a:prstGeom prst="rect">
              <a:avLst/>
            </a:prstGeom>
            <a:ln w="12700" cap="flat">
              <a:noFill/>
              <a:miter lim="400000"/>
            </a:ln>
            <a:effectLst/>
          </p:spPr>
        </p:pic>
        <p:grpSp>
          <p:nvGrpSpPr>
            <p:cNvPr id="186" name="Group 186"/>
            <p:cNvGrpSpPr/>
            <p:nvPr/>
          </p:nvGrpSpPr>
          <p:grpSpPr>
            <a:xfrm>
              <a:off x="17122136" y="0"/>
              <a:ext cx="2882556" cy="3663838"/>
              <a:chOff x="0" y="0"/>
              <a:chExt cx="2882555" cy="3663837"/>
            </a:xfrm>
          </p:grpSpPr>
          <p:pic>
            <p:nvPicPr>
              <p:cNvPr id="183" name="73326C5D-C3AA-46A5-A049-20580B10E69B-L0-001.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0" y="0"/>
                <a:ext cx="2049249" cy="1434703"/>
              </a:xfrm>
              <a:prstGeom prst="rect">
                <a:avLst/>
              </a:prstGeom>
              <a:ln w="12700" cap="flat">
                <a:noFill/>
                <a:miter lim="400000"/>
              </a:ln>
              <a:effectLst/>
            </p:spPr>
          </p:pic>
          <p:pic>
            <p:nvPicPr>
              <p:cNvPr id="184" name="73326C5D-C3AA-46A5-A049-20580B10E69B-L0-001.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3306" y="1109511"/>
                <a:ext cx="2049250" cy="1434703"/>
              </a:xfrm>
              <a:prstGeom prst="rect">
                <a:avLst/>
              </a:prstGeom>
              <a:ln w="12700" cap="flat">
                <a:noFill/>
                <a:miter lim="400000"/>
              </a:ln>
              <a:effectLst/>
            </p:spPr>
          </p:pic>
          <p:pic>
            <p:nvPicPr>
              <p:cNvPr id="185" name="73326C5D-C3AA-46A5-A049-20580B10E69B-L0-001.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0" y="2229134"/>
                <a:ext cx="2049249" cy="1434704"/>
              </a:xfrm>
              <a:prstGeom prst="rect">
                <a:avLst/>
              </a:prstGeom>
              <a:ln w="12700" cap="flat">
                <a:noFill/>
                <a:miter lim="400000"/>
              </a:ln>
              <a:effectLst/>
            </p:spPr>
          </p:pic>
        </p:grpSp>
      </p:grpSp>
    </p:spTree>
    <p:extLst>
      <p:ext uri="{BB962C8B-B14F-4D97-AF65-F5344CB8AC3E}">
        <p14:creationId xmlns:p14="http://schemas.microsoft.com/office/powerpoint/2010/main" val="84844276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6734-small.jpg"/>
          <p:cNvPicPr>
            <a:picLocks noChangeAspect="1"/>
          </p:cNvPicPr>
          <p:nvPr/>
        </p:nvPicPr>
        <p:blipFill>
          <a:blip r:embed="rId2" cstate="email">
            <a:alphaModFix amt="51000"/>
            <a:extLst>
              <a:ext uri="{28A0092B-C50C-407E-A947-70E740481C1C}">
                <a14:useLocalDpi xmlns:a14="http://schemas.microsoft.com/office/drawing/2010/main"/>
              </a:ext>
            </a:extLst>
          </a:blip>
          <a:srcRect/>
          <a:stretch>
            <a:fillRect/>
          </a:stretch>
        </p:blipFill>
        <p:spPr>
          <a:xfrm>
            <a:off x="-313328" y="-288330"/>
            <a:ext cx="12613748" cy="7434752"/>
          </a:xfrm>
          <a:prstGeom prst="rect">
            <a:avLst/>
          </a:prstGeom>
          <a:ln w="12700">
            <a:miter lim="400000"/>
          </a:ln>
        </p:spPr>
      </p:pic>
      <p:sp>
        <p:nvSpPr>
          <p:cNvPr id="190" name="Shape 190"/>
          <p:cNvSpPr/>
          <p:nvPr/>
        </p:nvSpPr>
        <p:spPr>
          <a:xfrm>
            <a:off x="0" y="458170"/>
            <a:ext cx="12192001" cy="469359"/>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spAutoFit/>
          </a:bodyPr>
          <a:lstStyle>
            <a:lvl1pPr defTabSz="1816100">
              <a:defRPr sz="5600" spc="1400">
                <a:solidFill>
                  <a:srgbClr val="F1F1F1"/>
                </a:solidFill>
                <a:uFill>
                  <a:solidFill>
                    <a:srgbClr val="F1F1F1"/>
                  </a:solidFill>
                </a:uFill>
              </a:defRPr>
            </a:lvl1pPr>
          </a:lstStyle>
          <a:p>
            <a:r>
              <a:rPr sz="2800"/>
              <a:t>BUSINESS MODEL</a:t>
            </a:r>
          </a:p>
        </p:txBody>
      </p:sp>
      <p:grpSp>
        <p:nvGrpSpPr>
          <p:cNvPr id="206" name="Group 206"/>
          <p:cNvGrpSpPr/>
          <p:nvPr/>
        </p:nvGrpSpPr>
        <p:grpSpPr>
          <a:xfrm>
            <a:off x="673300" y="3742965"/>
            <a:ext cx="10640524" cy="2786843"/>
            <a:chOff x="0" y="0"/>
            <a:chExt cx="21281046" cy="5573684"/>
          </a:xfrm>
        </p:grpSpPr>
        <p:sp>
          <p:nvSpPr>
            <p:cNvPr id="191" name="Shape 191"/>
            <p:cNvSpPr/>
            <p:nvPr/>
          </p:nvSpPr>
          <p:spPr>
            <a:xfrm>
              <a:off x="3799347" y="394019"/>
              <a:ext cx="17481700" cy="5179666"/>
            </a:xfrm>
            <a:prstGeom prst="rect">
              <a:avLst/>
            </a:prstGeom>
            <a:solidFill>
              <a:srgbClr val="535353">
                <a:alpha val="70000"/>
              </a:srgbClr>
            </a:solidFill>
            <a:ln w="12700" cap="flat">
              <a:noFill/>
              <a:miter lim="400000"/>
            </a:ln>
            <a:effectLst/>
          </p:spPr>
          <p:txBody>
            <a:bodyPr wrap="square" lIns="25400" tIns="25400" rIns="25400" bIns="25400" numCol="1" anchor="ctr">
              <a:noAutofit/>
            </a:bodyPr>
            <a:lstStyle/>
            <a:p>
              <a:pPr>
                <a:defRPr>
                  <a:solidFill>
                    <a:srgbClr val="FFFFFF"/>
                  </a:solidFill>
                </a:defRPr>
              </a:pPr>
              <a:endParaRPr sz="900"/>
            </a:p>
          </p:txBody>
        </p:sp>
        <p:pic>
          <p:nvPicPr>
            <p:cNvPr id="192" name="5766421E-9687-4B7E-B4EC-8B0F70F29DD1-L0-001.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991935" y="1503782"/>
              <a:ext cx="3190977" cy="2770358"/>
            </a:xfrm>
            <a:prstGeom prst="rect">
              <a:avLst/>
            </a:prstGeom>
            <a:ln w="12700" cap="flat">
              <a:noFill/>
              <a:miter lim="400000"/>
            </a:ln>
            <a:effectLst/>
          </p:spPr>
        </p:pic>
        <p:sp>
          <p:nvSpPr>
            <p:cNvPr id="226" name="Shape 226"/>
            <p:cNvSpPr/>
            <p:nvPr/>
          </p:nvSpPr>
          <p:spPr>
            <a:xfrm>
              <a:off x="6080847" y="624483"/>
              <a:ext cx="4610979" cy="32528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946" y="12966"/>
                    <a:pt x="8146" y="20166"/>
                    <a:pt x="21600" y="21600"/>
                  </a:cubicBezTo>
                </a:path>
              </a:pathLst>
            </a:custGeom>
            <a:noFill/>
            <a:ln w="139700" cap="flat">
              <a:solidFill>
                <a:srgbClr val="D7DF23"/>
              </a:solidFill>
              <a:prstDash val="sysDot"/>
              <a:bevel/>
            </a:ln>
            <a:effectLst/>
          </p:spPr>
          <p:txBody>
            <a:bodyPr/>
            <a:lstStyle/>
            <a:p>
              <a:endParaRPr sz="900"/>
            </a:p>
          </p:txBody>
        </p:sp>
        <p:grpSp>
          <p:nvGrpSpPr>
            <p:cNvPr id="196" name="Group 196"/>
            <p:cNvGrpSpPr/>
            <p:nvPr/>
          </p:nvGrpSpPr>
          <p:grpSpPr>
            <a:xfrm>
              <a:off x="0" y="1558906"/>
              <a:ext cx="3366056" cy="2659939"/>
              <a:chOff x="0" y="0"/>
              <a:chExt cx="3366055" cy="2659937"/>
            </a:xfrm>
          </p:grpSpPr>
          <p:sp>
            <p:nvSpPr>
              <p:cNvPr id="194" name="Shape 194"/>
              <p:cNvSpPr/>
              <p:nvPr/>
            </p:nvSpPr>
            <p:spPr>
              <a:xfrm>
                <a:off x="0" y="0"/>
                <a:ext cx="3366056" cy="2659938"/>
              </a:xfrm>
              <a:prstGeom prst="rect">
                <a:avLst/>
              </a:prstGeom>
              <a:solidFill>
                <a:srgbClr val="D7DF23">
                  <a:alpha val="60000"/>
                </a:srgbClr>
              </a:solidFill>
              <a:ln w="12700" cap="flat">
                <a:noFill/>
                <a:miter lim="400000"/>
              </a:ln>
              <a:effectLst/>
            </p:spPr>
            <p:txBody>
              <a:bodyPr wrap="square" lIns="25400" tIns="25400" rIns="25400" bIns="25400" numCol="1" anchor="ctr">
                <a:noAutofit/>
              </a:bodyPr>
              <a:lstStyle/>
              <a:p>
                <a:pPr>
                  <a:defRPr>
                    <a:solidFill>
                      <a:srgbClr val="FFFFFF"/>
                    </a:solidFill>
                  </a:defRPr>
                </a:pPr>
                <a:endParaRPr sz="900"/>
              </a:p>
            </p:txBody>
          </p:sp>
          <p:sp>
            <p:nvSpPr>
              <p:cNvPr id="195" name="Shape 195"/>
              <p:cNvSpPr/>
              <p:nvPr/>
            </p:nvSpPr>
            <p:spPr>
              <a:xfrm>
                <a:off x="345586" y="633175"/>
                <a:ext cx="2674884" cy="1393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lvl1pPr>
                  <a:defRPr sz="4000" b="1">
                    <a:solidFill>
                      <a:srgbClr val="FFFFFF"/>
                    </a:solidFill>
                    <a:latin typeface="+mn-lt"/>
                    <a:ea typeface="+mn-ea"/>
                    <a:cs typeface="+mn-cs"/>
                    <a:sym typeface="Helvetica"/>
                  </a:defRPr>
                </a:lvl1pPr>
              </a:lstStyle>
              <a:p>
                <a:r>
                  <a:rPr sz="2000"/>
                  <a:t>WITH AGRUPPA</a:t>
                </a:r>
              </a:p>
            </p:txBody>
          </p:sp>
        </p:grpSp>
        <p:sp>
          <p:nvSpPr>
            <p:cNvPr id="197" name="Shape 197"/>
            <p:cNvSpPr/>
            <p:nvPr/>
          </p:nvSpPr>
          <p:spPr>
            <a:xfrm>
              <a:off x="4372855" y="2900822"/>
              <a:ext cx="4019988" cy="20044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p>
              <a:pPr>
                <a:lnSpc>
                  <a:spcPct val="120000"/>
                </a:lnSpc>
                <a:defRPr sz="4500" b="1">
                  <a:solidFill>
                    <a:srgbClr val="FFFFFF"/>
                  </a:solidFill>
                  <a:latin typeface="+mn-lt"/>
                  <a:ea typeface="+mn-ea"/>
                  <a:cs typeface="+mn-cs"/>
                  <a:sym typeface="Helvetica"/>
                </a:defRPr>
              </a:pPr>
              <a:r>
                <a:rPr sz="2250"/>
                <a:t>Buy </a:t>
              </a:r>
            </a:p>
            <a:p>
              <a:pPr>
                <a:lnSpc>
                  <a:spcPct val="120000"/>
                </a:lnSpc>
                <a:defRPr sz="4500" b="1">
                  <a:solidFill>
                    <a:srgbClr val="FFFFFF"/>
                  </a:solidFill>
                  <a:latin typeface="+mn-lt"/>
                  <a:ea typeface="+mn-ea"/>
                  <a:cs typeface="+mn-cs"/>
                  <a:sym typeface="Helvetica"/>
                </a:defRPr>
              </a:pPr>
              <a:r>
                <a:rPr sz="2250"/>
                <a:t>30% cheaper!</a:t>
              </a:r>
            </a:p>
          </p:txBody>
        </p:sp>
        <p:sp>
          <p:nvSpPr>
            <p:cNvPr id="227" name="Shape 227"/>
            <p:cNvSpPr/>
            <p:nvPr/>
          </p:nvSpPr>
          <p:spPr>
            <a:xfrm>
              <a:off x="14480651" y="778016"/>
              <a:ext cx="4412146" cy="27726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8623" y="13626"/>
                    <a:pt x="11423" y="20826"/>
                    <a:pt x="0" y="21600"/>
                  </a:cubicBezTo>
                </a:path>
              </a:pathLst>
            </a:custGeom>
            <a:noFill/>
            <a:ln w="139700" cap="flat">
              <a:solidFill>
                <a:srgbClr val="D7DF23"/>
              </a:solidFill>
              <a:prstDash val="sysDot"/>
              <a:bevel/>
            </a:ln>
            <a:effectLst/>
          </p:spPr>
          <p:txBody>
            <a:bodyPr/>
            <a:lstStyle/>
            <a:p>
              <a:endParaRPr sz="900"/>
            </a:p>
          </p:txBody>
        </p:sp>
        <p:sp>
          <p:nvSpPr>
            <p:cNvPr id="199" name="Shape 199"/>
            <p:cNvSpPr/>
            <p:nvPr/>
          </p:nvSpPr>
          <p:spPr>
            <a:xfrm>
              <a:off x="16012047" y="3040809"/>
              <a:ext cx="5265376" cy="17244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p>
              <a:pPr>
                <a:lnSpc>
                  <a:spcPct val="120000"/>
                </a:lnSpc>
                <a:defRPr sz="4500" b="1">
                  <a:solidFill>
                    <a:srgbClr val="FFFFFF"/>
                  </a:solidFill>
                  <a:latin typeface="+mn-lt"/>
                  <a:ea typeface="+mn-ea"/>
                  <a:cs typeface="+mn-cs"/>
                  <a:sym typeface="Helvetica"/>
                </a:defRPr>
              </a:pPr>
              <a:r>
                <a:rPr sz="2250"/>
                <a:t>Transfer </a:t>
              </a:r>
            </a:p>
            <a:p>
              <a:pPr>
                <a:lnSpc>
                  <a:spcPct val="120000"/>
                </a:lnSpc>
                <a:defRPr sz="4500" b="1">
                  <a:solidFill>
                    <a:srgbClr val="FFFFFF"/>
                  </a:solidFill>
                  <a:latin typeface="+mn-lt"/>
                  <a:ea typeface="+mn-ea"/>
                  <a:cs typeface="+mn-cs"/>
                  <a:sym typeface="Helvetica"/>
                </a:defRPr>
              </a:pPr>
              <a:r>
                <a:rPr sz="2250"/>
                <a:t>10%+ discounts!</a:t>
              </a:r>
            </a:p>
          </p:txBody>
        </p:sp>
        <p:grpSp>
          <p:nvGrpSpPr>
            <p:cNvPr id="202" name="Group 202"/>
            <p:cNvGrpSpPr/>
            <p:nvPr/>
          </p:nvGrpSpPr>
          <p:grpSpPr>
            <a:xfrm>
              <a:off x="10531692" y="3289874"/>
              <a:ext cx="627415" cy="1226321"/>
              <a:chOff x="0" y="0"/>
              <a:chExt cx="627414" cy="1226320"/>
            </a:xfrm>
          </p:grpSpPr>
          <p:sp>
            <p:nvSpPr>
              <p:cNvPr id="200" name="Shape 200"/>
              <p:cNvSpPr/>
              <p:nvPr/>
            </p:nvSpPr>
            <p:spPr>
              <a:xfrm>
                <a:off x="0" y="-1"/>
                <a:ext cx="627415" cy="627415"/>
              </a:xfrm>
              <a:prstGeom prst="line">
                <a:avLst/>
              </a:prstGeom>
              <a:noFill/>
              <a:ln w="76200" cap="flat">
                <a:solidFill>
                  <a:srgbClr val="D7DF23"/>
                </a:solidFill>
                <a:prstDash val="sysDot"/>
                <a:bevel/>
              </a:ln>
              <a:effectLst/>
            </p:spPr>
            <p:txBody>
              <a:bodyPr wrap="square" lIns="22859" tIns="22859" rIns="22859" bIns="22859" numCol="1" anchor="t">
                <a:noAutofit/>
              </a:bodyPr>
              <a:lstStyle/>
              <a:p>
                <a:pPr defTabSz="228600">
                  <a:defRPr sz="1200">
                    <a:latin typeface="+mn-lt"/>
                    <a:ea typeface="+mn-ea"/>
                    <a:cs typeface="+mn-cs"/>
                    <a:sym typeface="Helvetica"/>
                  </a:defRPr>
                </a:pPr>
                <a:endParaRPr sz="600"/>
              </a:p>
            </p:txBody>
          </p:sp>
          <p:sp>
            <p:nvSpPr>
              <p:cNvPr id="201" name="Shape 201"/>
              <p:cNvSpPr/>
              <p:nvPr/>
            </p:nvSpPr>
            <p:spPr>
              <a:xfrm flipV="1">
                <a:off x="1265" y="601438"/>
                <a:ext cx="624883" cy="624882"/>
              </a:xfrm>
              <a:prstGeom prst="line">
                <a:avLst/>
              </a:prstGeom>
              <a:noFill/>
              <a:ln w="76200" cap="flat">
                <a:solidFill>
                  <a:srgbClr val="D7DF23"/>
                </a:solidFill>
                <a:prstDash val="sysDot"/>
                <a:bevel/>
              </a:ln>
              <a:effectLst/>
            </p:spPr>
            <p:txBody>
              <a:bodyPr wrap="square" lIns="22859" tIns="22859" rIns="22859" bIns="22859" numCol="1" anchor="t">
                <a:noAutofit/>
              </a:bodyPr>
              <a:lstStyle/>
              <a:p>
                <a:pPr defTabSz="228600">
                  <a:defRPr sz="1200">
                    <a:latin typeface="+mn-lt"/>
                    <a:ea typeface="+mn-ea"/>
                    <a:cs typeface="+mn-cs"/>
                    <a:sym typeface="Helvetica"/>
                  </a:defRPr>
                </a:pPr>
                <a:endParaRPr sz="600"/>
              </a:p>
            </p:txBody>
          </p:sp>
        </p:grpSp>
        <p:grpSp>
          <p:nvGrpSpPr>
            <p:cNvPr id="205" name="Group 205"/>
            <p:cNvGrpSpPr/>
            <p:nvPr/>
          </p:nvGrpSpPr>
          <p:grpSpPr>
            <a:xfrm rot="17217539">
              <a:off x="18448490" y="-157434"/>
              <a:ext cx="735795" cy="1438155"/>
              <a:chOff x="0" y="0"/>
              <a:chExt cx="735793" cy="1438154"/>
            </a:xfrm>
          </p:grpSpPr>
          <p:sp>
            <p:nvSpPr>
              <p:cNvPr id="203" name="Shape 203"/>
              <p:cNvSpPr/>
              <p:nvPr/>
            </p:nvSpPr>
            <p:spPr>
              <a:xfrm>
                <a:off x="0" y="-1"/>
                <a:ext cx="735794" cy="735795"/>
              </a:xfrm>
              <a:prstGeom prst="line">
                <a:avLst/>
              </a:prstGeom>
              <a:noFill/>
              <a:ln w="76200" cap="flat">
                <a:solidFill>
                  <a:srgbClr val="D7DF23"/>
                </a:solidFill>
                <a:prstDash val="sysDot"/>
                <a:bevel/>
              </a:ln>
              <a:effectLst/>
            </p:spPr>
            <p:txBody>
              <a:bodyPr wrap="square" lIns="22859" tIns="22859" rIns="22859" bIns="22859" numCol="1" anchor="t">
                <a:noAutofit/>
              </a:bodyPr>
              <a:lstStyle/>
              <a:p>
                <a:pPr defTabSz="228600">
                  <a:defRPr sz="1200">
                    <a:latin typeface="+mn-lt"/>
                    <a:ea typeface="+mn-ea"/>
                    <a:cs typeface="+mn-cs"/>
                    <a:sym typeface="Helvetica"/>
                  </a:defRPr>
                </a:pPr>
                <a:endParaRPr sz="600"/>
              </a:p>
            </p:txBody>
          </p:sp>
          <p:sp>
            <p:nvSpPr>
              <p:cNvPr id="204" name="Shape 204"/>
              <p:cNvSpPr/>
              <p:nvPr/>
            </p:nvSpPr>
            <p:spPr>
              <a:xfrm flipV="1">
                <a:off x="1485" y="705331"/>
                <a:ext cx="732824" cy="732824"/>
              </a:xfrm>
              <a:prstGeom prst="line">
                <a:avLst/>
              </a:prstGeom>
              <a:noFill/>
              <a:ln w="76200" cap="flat">
                <a:solidFill>
                  <a:srgbClr val="D7DF23"/>
                </a:solidFill>
                <a:prstDash val="sysDot"/>
                <a:bevel/>
              </a:ln>
              <a:effectLst/>
            </p:spPr>
            <p:txBody>
              <a:bodyPr wrap="square" lIns="22859" tIns="22859" rIns="22859" bIns="22859" numCol="1" anchor="t">
                <a:noAutofit/>
              </a:bodyPr>
              <a:lstStyle/>
              <a:p>
                <a:pPr defTabSz="228600">
                  <a:defRPr sz="1200">
                    <a:latin typeface="+mn-lt"/>
                    <a:ea typeface="+mn-ea"/>
                    <a:cs typeface="+mn-cs"/>
                    <a:sym typeface="Helvetica"/>
                  </a:defRPr>
                </a:pPr>
                <a:endParaRPr sz="600"/>
              </a:p>
            </p:txBody>
          </p:sp>
        </p:grpSp>
      </p:grpSp>
      <p:grpSp>
        <p:nvGrpSpPr>
          <p:cNvPr id="224" name="Group 224"/>
          <p:cNvGrpSpPr/>
          <p:nvPr/>
        </p:nvGrpSpPr>
        <p:grpSpPr>
          <a:xfrm>
            <a:off x="673300" y="1220986"/>
            <a:ext cx="10640524" cy="2656406"/>
            <a:chOff x="0" y="0"/>
            <a:chExt cx="21281046" cy="5312809"/>
          </a:xfrm>
        </p:grpSpPr>
        <p:sp>
          <p:nvSpPr>
            <p:cNvPr id="207" name="Shape 207"/>
            <p:cNvSpPr/>
            <p:nvPr/>
          </p:nvSpPr>
          <p:spPr>
            <a:xfrm>
              <a:off x="3799347" y="0"/>
              <a:ext cx="17481700" cy="5179665"/>
            </a:xfrm>
            <a:prstGeom prst="rect">
              <a:avLst/>
            </a:prstGeom>
            <a:solidFill>
              <a:srgbClr val="535353">
                <a:alpha val="70000"/>
              </a:srgbClr>
            </a:solidFill>
            <a:ln w="12700" cap="flat">
              <a:noFill/>
              <a:miter lim="400000"/>
            </a:ln>
            <a:effectLst/>
          </p:spPr>
          <p:txBody>
            <a:bodyPr wrap="square" lIns="25400" tIns="25400" rIns="25400" bIns="25400" numCol="1" anchor="ctr">
              <a:noAutofit/>
            </a:bodyPr>
            <a:lstStyle/>
            <a:p>
              <a:pPr>
                <a:defRPr>
                  <a:solidFill>
                    <a:srgbClr val="FFFFFF"/>
                  </a:solidFill>
                </a:defRPr>
              </a:pPr>
              <a:endParaRPr sz="900"/>
            </a:p>
          </p:txBody>
        </p:sp>
        <p:sp>
          <p:nvSpPr>
            <p:cNvPr id="208" name="Shape 208"/>
            <p:cNvSpPr/>
            <p:nvPr/>
          </p:nvSpPr>
          <p:spPr>
            <a:xfrm>
              <a:off x="8595817" y="3330757"/>
              <a:ext cx="3270712" cy="14866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lvl1pPr>
                <a:lnSpc>
                  <a:spcPct val="120000"/>
                </a:lnSpc>
                <a:defRPr sz="4500" b="1">
                  <a:solidFill>
                    <a:srgbClr val="FFFFFF"/>
                  </a:solidFill>
                  <a:latin typeface="+mn-lt"/>
                  <a:ea typeface="+mn-ea"/>
                  <a:cs typeface="+mn-cs"/>
                  <a:sym typeface="Helvetica"/>
                </a:defRPr>
              </a:lvl1pPr>
            </a:lstStyle>
            <a:p>
              <a:r>
                <a:rPr sz="2250"/>
                <a:t>Up to 5 middlemen</a:t>
              </a:r>
            </a:p>
          </p:txBody>
        </p:sp>
        <p:sp>
          <p:nvSpPr>
            <p:cNvPr id="209" name="Shape 209"/>
            <p:cNvSpPr/>
            <p:nvPr/>
          </p:nvSpPr>
          <p:spPr>
            <a:xfrm>
              <a:off x="4533098" y="3333837"/>
              <a:ext cx="2422208" cy="7666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lvl1pPr>
                <a:lnSpc>
                  <a:spcPct val="120000"/>
                </a:lnSpc>
                <a:defRPr sz="4500" b="1">
                  <a:solidFill>
                    <a:srgbClr val="FFFFFF"/>
                  </a:solidFill>
                  <a:latin typeface="+mn-lt"/>
                  <a:ea typeface="+mn-ea"/>
                  <a:cs typeface="+mn-cs"/>
                  <a:sym typeface="Helvetica"/>
                </a:defRPr>
              </a:lvl1pPr>
            </a:lstStyle>
            <a:p>
              <a:r>
                <a:rPr sz="2250"/>
                <a:t>Farm</a:t>
              </a:r>
            </a:p>
          </p:txBody>
        </p:sp>
        <p:sp>
          <p:nvSpPr>
            <p:cNvPr id="210" name="Shape 210"/>
            <p:cNvSpPr/>
            <p:nvPr/>
          </p:nvSpPr>
          <p:spPr>
            <a:xfrm>
              <a:off x="16541182" y="3057980"/>
              <a:ext cx="4207106" cy="22548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lvl1pPr>
                <a:lnSpc>
                  <a:spcPct val="120000"/>
                </a:lnSpc>
                <a:defRPr sz="4500" b="1">
                  <a:solidFill>
                    <a:srgbClr val="FFFFFF"/>
                  </a:solidFill>
                  <a:latin typeface="+mn-lt"/>
                  <a:ea typeface="+mn-ea"/>
                  <a:cs typeface="+mn-cs"/>
                  <a:sym typeface="Helvetica"/>
                </a:defRPr>
              </a:lvl1pPr>
            </a:lstStyle>
            <a:p>
              <a:r>
                <a:rPr sz="2250"/>
                <a:t>Mom-and-Pop Shop</a:t>
              </a:r>
            </a:p>
          </p:txBody>
        </p:sp>
        <p:sp>
          <p:nvSpPr>
            <p:cNvPr id="211" name="Shape 211"/>
            <p:cNvSpPr/>
            <p:nvPr/>
          </p:nvSpPr>
          <p:spPr>
            <a:xfrm>
              <a:off x="13794852" y="329292"/>
              <a:ext cx="2220164" cy="2368240"/>
            </a:xfrm>
            <a:prstGeom prst="ellipse">
              <a:avLst/>
            </a:prstGeom>
            <a:solidFill>
              <a:srgbClr val="D5DA2F"/>
            </a:solidFill>
            <a:ln w="25400" cap="flat">
              <a:solidFill>
                <a:srgbClr val="C2FF1C"/>
              </a:solidFill>
              <a:prstDash val="solid"/>
              <a:bevel/>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lvl1pPr>
                <a:defRPr sz="4000">
                  <a:solidFill>
                    <a:srgbClr val="FFFFFF"/>
                  </a:solidFill>
                </a:defRPr>
              </a:lvl1pPr>
            </a:lstStyle>
            <a:p>
              <a:r>
                <a:rPr sz="2000"/>
                <a:t>Central Market</a:t>
              </a:r>
            </a:p>
          </p:txBody>
        </p:sp>
        <p:sp>
          <p:nvSpPr>
            <p:cNvPr id="212" name="Shape 212"/>
            <p:cNvSpPr/>
            <p:nvPr/>
          </p:nvSpPr>
          <p:spPr>
            <a:xfrm>
              <a:off x="13342376" y="2992391"/>
              <a:ext cx="2676853" cy="21634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p>
              <a:pPr>
                <a:lnSpc>
                  <a:spcPct val="120000"/>
                </a:lnSpc>
                <a:defRPr sz="4500" b="1">
                  <a:solidFill>
                    <a:srgbClr val="FFFFFF"/>
                  </a:solidFill>
                  <a:latin typeface="+mn-lt"/>
                  <a:ea typeface="+mn-ea"/>
                  <a:cs typeface="+mn-cs"/>
                  <a:sym typeface="Helvetica"/>
                </a:defRPr>
              </a:pPr>
              <a:r>
                <a:rPr sz="2250"/>
                <a:t>Central</a:t>
              </a:r>
            </a:p>
            <a:p>
              <a:pPr>
                <a:lnSpc>
                  <a:spcPct val="120000"/>
                </a:lnSpc>
                <a:defRPr sz="4500" b="1">
                  <a:solidFill>
                    <a:srgbClr val="FFFFFF"/>
                  </a:solidFill>
                  <a:latin typeface="+mn-lt"/>
                  <a:ea typeface="+mn-ea"/>
                  <a:cs typeface="+mn-cs"/>
                  <a:sym typeface="Helvetica"/>
                </a:defRPr>
              </a:pPr>
              <a:r>
                <a:rPr sz="2250"/>
                <a:t>Market</a:t>
              </a:r>
            </a:p>
          </p:txBody>
        </p:sp>
        <p:grpSp>
          <p:nvGrpSpPr>
            <p:cNvPr id="215" name="Group 215"/>
            <p:cNvGrpSpPr/>
            <p:nvPr/>
          </p:nvGrpSpPr>
          <p:grpSpPr>
            <a:xfrm>
              <a:off x="0" y="1259863"/>
              <a:ext cx="3366056" cy="2659939"/>
              <a:chOff x="0" y="0"/>
              <a:chExt cx="3366055" cy="2659937"/>
            </a:xfrm>
          </p:grpSpPr>
          <p:sp>
            <p:nvSpPr>
              <p:cNvPr id="213" name="Shape 213"/>
              <p:cNvSpPr/>
              <p:nvPr/>
            </p:nvSpPr>
            <p:spPr>
              <a:xfrm>
                <a:off x="0" y="0"/>
                <a:ext cx="3366056" cy="2659938"/>
              </a:xfrm>
              <a:prstGeom prst="rect">
                <a:avLst/>
              </a:prstGeom>
              <a:solidFill>
                <a:srgbClr val="D7DF23">
                  <a:alpha val="60000"/>
                </a:srgbClr>
              </a:solidFill>
              <a:ln w="12700" cap="flat">
                <a:noFill/>
                <a:miter lim="400000"/>
              </a:ln>
              <a:effectLst/>
            </p:spPr>
            <p:txBody>
              <a:bodyPr wrap="square" lIns="25400" tIns="25400" rIns="25400" bIns="25400" numCol="1" anchor="ctr">
                <a:noAutofit/>
              </a:bodyPr>
              <a:lstStyle/>
              <a:p>
                <a:pPr>
                  <a:defRPr>
                    <a:solidFill>
                      <a:srgbClr val="FFFFFF"/>
                    </a:solidFill>
                  </a:defRPr>
                </a:pPr>
                <a:endParaRPr sz="900"/>
              </a:p>
            </p:txBody>
          </p:sp>
          <p:sp>
            <p:nvSpPr>
              <p:cNvPr id="214" name="Shape 214"/>
              <p:cNvSpPr/>
              <p:nvPr/>
            </p:nvSpPr>
            <p:spPr>
              <a:xfrm>
                <a:off x="345586" y="633175"/>
                <a:ext cx="2674884" cy="1393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noAutofit/>
              </a:bodyPr>
              <a:lstStyle>
                <a:lvl1pPr>
                  <a:defRPr sz="4000" b="1">
                    <a:solidFill>
                      <a:srgbClr val="FFFFFF"/>
                    </a:solidFill>
                    <a:latin typeface="+mn-lt"/>
                    <a:ea typeface="+mn-ea"/>
                    <a:cs typeface="+mn-cs"/>
                    <a:sym typeface="Helvetica"/>
                  </a:defRPr>
                </a:lvl1pPr>
              </a:lstStyle>
              <a:p>
                <a:r>
                  <a:rPr sz="2000"/>
                  <a:t>BEFORE AGRUPPA</a:t>
                </a:r>
              </a:p>
            </p:txBody>
          </p:sp>
        </p:grpSp>
        <p:sp>
          <p:nvSpPr>
            <p:cNvPr id="216" name="Shape 216"/>
            <p:cNvSpPr/>
            <p:nvPr/>
          </p:nvSpPr>
          <p:spPr>
            <a:xfrm>
              <a:off x="7318319" y="1342986"/>
              <a:ext cx="748542" cy="962701"/>
            </a:xfrm>
            <a:prstGeom prst="rightArrow">
              <a:avLst>
                <a:gd name="adj1" fmla="val 19497"/>
                <a:gd name="adj2" fmla="val 42840"/>
              </a:avLst>
            </a:prstGeom>
            <a:solidFill>
              <a:srgbClr val="D7DF23"/>
            </a:solidFill>
            <a:ln w="25400" cap="flat">
              <a:solidFill>
                <a:srgbClr val="D7DF23"/>
              </a:solidFill>
              <a:prstDash val="solid"/>
              <a:bevel/>
            </a:ln>
            <a:effectLst/>
          </p:spPr>
          <p:txBody>
            <a:bodyPr wrap="square" lIns="25400" tIns="25400" rIns="25400" bIns="25400" numCol="1" anchor="ctr">
              <a:noAutofit/>
            </a:bodyPr>
            <a:lstStyle/>
            <a:p>
              <a:pPr>
                <a:defRPr>
                  <a:solidFill>
                    <a:srgbClr val="FFFFFF"/>
                  </a:solidFill>
                </a:defRPr>
              </a:pPr>
              <a:endParaRPr sz="900"/>
            </a:p>
          </p:txBody>
        </p:sp>
        <p:sp>
          <p:nvSpPr>
            <p:cNvPr id="217" name="Shape 217"/>
            <p:cNvSpPr/>
            <p:nvPr/>
          </p:nvSpPr>
          <p:spPr>
            <a:xfrm>
              <a:off x="16539263" y="1342986"/>
              <a:ext cx="748542" cy="962701"/>
            </a:xfrm>
            <a:prstGeom prst="rightArrow">
              <a:avLst>
                <a:gd name="adj1" fmla="val 19497"/>
                <a:gd name="adj2" fmla="val 42840"/>
              </a:avLst>
            </a:prstGeom>
            <a:solidFill>
              <a:srgbClr val="D7DF23"/>
            </a:solidFill>
            <a:ln w="25400" cap="flat">
              <a:solidFill>
                <a:srgbClr val="D7DF23"/>
              </a:solidFill>
              <a:prstDash val="solid"/>
              <a:bevel/>
            </a:ln>
            <a:effectLst/>
          </p:spPr>
          <p:txBody>
            <a:bodyPr wrap="square" lIns="25400" tIns="25400" rIns="25400" bIns="25400" numCol="1" anchor="ctr">
              <a:noAutofit/>
            </a:bodyPr>
            <a:lstStyle/>
            <a:p>
              <a:pPr>
                <a:defRPr>
                  <a:solidFill>
                    <a:srgbClr val="FFFFFF"/>
                  </a:solidFill>
                </a:defRPr>
              </a:pPr>
              <a:endParaRPr sz="900"/>
            </a:p>
          </p:txBody>
        </p:sp>
        <p:grpSp>
          <p:nvGrpSpPr>
            <p:cNvPr id="220" name="Group 220"/>
            <p:cNvGrpSpPr/>
            <p:nvPr/>
          </p:nvGrpSpPr>
          <p:grpSpPr>
            <a:xfrm>
              <a:off x="12429180" y="1408597"/>
              <a:ext cx="831478" cy="831478"/>
              <a:chOff x="0" y="0"/>
              <a:chExt cx="831476" cy="831476"/>
            </a:xfrm>
          </p:grpSpPr>
          <p:sp>
            <p:nvSpPr>
              <p:cNvPr id="218" name="Shape 218"/>
              <p:cNvSpPr/>
              <p:nvPr/>
            </p:nvSpPr>
            <p:spPr>
              <a:xfrm>
                <a:off x="343668" y="0"/>
                <a:ext cx="144140" cy="831477"/>
              </a:xfrm>
              <a:prstGeom prst="rect">
                <a:avLst/>
              </a:prstGeom>
              <a:solidFill>
                <a:srgbClr val="D7DF23"/>
              </a:solidFill>
              <a:ln w="25400" cap="flat">
                <a:solidFill>
                  <a:srgbClr val="D7DF23"/>
                </a:solidFill>
                <a:prstDash val="solid"/>
                <a:bevel/>
              </a:ln>
              <a:effectLst/>
            </p:spPr>
            <p:txBody>
              <a:bodyPr wrap="square" lIns="25400" tIns="25400" rIns="25400" bIns="25400" numCol="1" anchor="ctr">
                <a:noAutofit/>
              </a:bodyPr>
              <a:lstStyle/>
              <a:p>
                <a:pPr>
                  <a:defRPr>
                    <a:solidFill>
                      <a:srgbClr val="FFFFFF"/>
                    </a:solidFill>
                  </a:defRPr>
                </a:pPr>
                <a:endParaRPr sz="900"/>
              </a:p>
            </p:txBody>
          </p:sp>
          <p:sp>
            <p:nvSpPr>
              <p:cNvPr id="219" name="Shape 219"/>
              <p:cNvSpPr/>
              <p:nvPr/>
            </p:nvSpPr>
            <p:spPr>
              <a:xfrm rot="5400000">
                <a:off x="343668" y="-1"/>
                <a:ext cx="144140" cy="831478"/>
              </a:xfrm>
              <a:prstGeom prst="rect">
                <a:avLst/>
              </a:prstGeom>
              <a:solidFill>
                <a:srgbClr val="D7DF23"/>
              </a:solidFill>
              <a:ln w="25400" cap="flat">
                <a:solidFill>
                  <a:srgbClr val="D7DF23"/>
                </a:solidFill>
                <a:prstDash val="solid"/>
                <a:bevel/>
              </a:ln>
              <a:effectLst/>
            </p:spPr>
            <p:txBody>
              <a:bodyPr wrap="square" lIns="25400" tIns="25400" rIns="25400" bIns="25400" numCol="1" anchor="ctr">
                <a:noAutofit/>
              </a:bodyPr>
              <a:lstStyle/>
              <a:p>
                <a:pPr>
                  <a:defRPr>
                    <a:solidFill>
                      <a:srgbClr val="FFFFFF"/>
                    </a:solidFill>
                  </a:defRPr>
                </a:pPr>
                <a:endParaRPr sz="900"/>
              </a:p>
            </p:txBody>
          </p:sp>
        </p:grpSp>
        <p:pic>
          <p:nvPicPr>
            <p:cNvPr id="221" name="73326C5D-C3AA-46A5-A049-20580B10E69B-L0-001.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22348" y="86896"/>
              <a:ext cx="4075111" cy="2853032"/>
            </a:xfrm>
            <a:prstGeom prst="rect">
              <a:avLst/>
            </a:prstGeom>
            <a:ln w="12700" cap="flat">
              <a:noFill/>
              <a:miter lim="400000"/>
            </a:ln>
            <a:effectLst/>
          </p:spPr>
        </p:pic>
        <p:pic>
          <p:nvPicPr>
            <p:cNvPr id="222" name="DB884385-932A-40E9-A084-18AB84900134-L0-001.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67980" y="290296"/>
              <a:ext cx="2152444" cy="2446231"/>
            </a:xfrm>
            <a:prstGeom prst="rect">
              <a:avLst/>
            </a:prstGeom>
            <a:ln w="12700" cap="flat">
              <a:noFill/>
              <a:miter lim="400000"/>
            </a:ln>
            <a:effectLst/>
          </p:spPr>
        </p:pic>
        <p:pic>
          <p:nvPicPr>
            <p:cNvPr id="223" name="17F97273-F5BE-4C82-832B-A16AE5E5D7A5-L0-001.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612408" y="253966"/>
              <a:ext cx="2900542" cy="2518892"/>
            </a:xfrm>
            <a:prstGeom prst="rect">
              <a:avLst/>
            </a:prstGeom>
            <a:ln w="12700" cap="flat">
              <a:noFill/>
              <a:miter lim="400000"/>
            </a:ln>
            <a:effectLst/>
          </p:spPr>
        </p:pic>
      </p:grpSp>
      <p:pic>
        <p:nvPicPr>
          <p:cNvPr id="225" name="agruppa-blanco-sin-slogan.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002427" y="-35336"/>
            <a:ext cx="1085918" cy="839118"/>
          </a:xfrm>
          <a:prstGeom prst="rect">
            <a:avLst/>
          </a:prstGeom>
          <a:ln w="12700">
            <a:miter lim="400000"/>
          </a:ln>
        </p:spPr>
      </p:pic>
    </p:spTree>
    <p:extLst>
      <p:ext uri="{BB962C8B-B14F-4D97-AF65-F5344CB8AC3E}">
        <p14:creationId xmlns:p14="http://schemas.microsoft.com/office/powerpoint/2010/main" val="3933131549"/>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animBg="1" advAuto="0"/>
      <p:bldP spid="224" grpId="0" animBg="1" advAuto="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630</TotalTime>
  <Words>2576</Words>
  <Application>Microsoft Macintosh PowerPoint</Application>
  <PresentationFormat>Widescreen</PresentationFormat>
  <Paragraphs>389</Paragraphs>
  <Slides>37</Slides>
  <Notes>23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Calibri</vt:lpstr>
      <vt:lpstr>Calibri </vt:lpstr>
      <vt:lpstr>Calibri Light</vt:lpstr>
      <vt:lpstr>Gill Sans SemiBold</vt:lpstr>
      <vt:lpstr>Helvetica</vt:lpstr>
      <vt:lpstr>Lucida Sans</vt:lpstr>
      <vt:lpstr>Open Sans Condensed</vt:lpstr>
      <vt:lpstr>Wingdings 3</vt:lpstr>
      <vt:lpstr>ヒラギノ角ゴシック W3</vt:lpstr>
      <vt:lpstr>ヒラギノ角ゴシック W6</vt:lpstr>
      <vt:lpstr>Arial</vt:lpstr>
      <vt:lpstr>Office Theme</vt:lpstr>
      <vt:lpstr>Impact evaluations and  evidence-informed decision-making:  experiences from Bogotá, Colombia</vt:lpstr>
      <vt:lpstr>Innovations for Poverty Action</vt:lpstr>
      <vt:lpstr>Two Very Different Experiences in Bogota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schaskel</dc:creator>
  <cp:lastModifiedBy>David Batcheck</cp:lastModifiedBy>
  <cp:revision>94</cp:revision>
  <cp:lastPrinted>2016-10-27T22:15:42Z</cp:lastPrinted>
  <dcterms:created xsi:type="dcterms:W3CDTF">2016-09-16T21:54:14Z</dcterms:created>
  <dcterms:modified xsi:type="dcterms:W3CDTF">2016-10-27T22:24:25Z</dcterms:modified>
</cp:coreProperties>
</file>