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78" r:id="rId4"/>
    <p:sldId id="260" r:id="rId5"/>
    <p:sldId id="261" r:id="rId6"/>
    <p:sldId id="257" r:id="rId7"/>
    <p:sldId id="258" r:id="rId8"/>
    <p:sldId id="279" r:id="rId9"/>
    <p:sldId id="262" r:id="rId10"/>
    <p:sldId id="267" r:id="rId11"/>
    <p:sldId id="268" r:id="rId12"/>
    <p:sldId id="265" r:id="rId13"/>
    <p:sldId id="266" r:id="rId14"/>
    <p:sldId id="269" r:id="rId15"/>
    <p:sldId id="264" r:id="rId16"/>
    <p:sldId id="286" r:id="rId17"/>
    <p:sldId id="293" r:id="rId18"/>
    <p:sldId id="294" r:id="rId19"/>
    <p:sldId id="295" r:id="rId20"/>
    <p:sldId id="296" r:id="rId21"/>
    <p:sldId id="301" r:id="rId22"/>
    <p:sldId id="303" r:id="rId23"/>
    <p:sldId id="302" r:id="rId24"/>
    <p:sldId id="300" r:id="rId25"/>
    <p:sldId id="298" r:id="rId26"/>
    <p:sldId id="299" r:id="rId27"/>
    <p:sldId id="274" r:id="rId28"/>
    <p:sldId id="275" r:id="rId29"/>
    <p:sldId id="290" r:id="rId30"/>
    <p:sldId id="291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53C"/>
    <a:srgbClr val="E89423"/>
    <a:srgbClr val="006EB9"/>
    <a:srgbClr val="70C3FD"/>
    <a:srgbClr val="006E5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4725" autoAdjust="0"/>
  </p:normalViewPr>
  <p:slideViewPr>
    <p:cSldViewPr>
      <p:cViewPr varScale="1">
        <p:scale>
          <a:sx n="86" d="100"/>
          <a:sy n="86" d="100"/>
        </p:scale>
        <p:origin x="4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18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Savings Balances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Intervention</c:v>
                </c:pt>
                <c:pt idx="1">
                  <c:v>Comparison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59304"/>
        <c:axId val="535161264"/>
      </c:barChart>
      <c:catAx>
        <c:axId val="535159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5161264"/>
        <c:crosses val="autoZero"/>
        <c:auto val="1"/>
        <c:lblAlgn val="ctr"/>
        <c:lblOffset val="100"/>
        <c:noMultiLvlLbl val="0"/>
      </c:catAx>
      <c:valAx>
        <c:axId val="5351612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159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Savings Balances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Intervention</c:v>
                </c:pt>
                <c:pt idx="1">
                  <c:v>Comparison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59696"/>
        <c:axId val="535160088"/>
      </c:barChart>
      <c:catAx>
        <c:axId val="53515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5160088"/>
        <c:crosses val="autoZero"/>
        <c:auto val="1"/>
        <c:lblAlgn val="ctr"/>
        <c:lblOffset val="100"/>
        <c:noMultiLvlLbl val="0"/>
      </c:catAx>
      <c:valAx>
        <c:axId val="535160088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15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Savings Balances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Intervention</c:v>
                </c:pt>
                <c:pt idx="1">
                  <c:v>Comparison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62048"/>
        <c:axId val="535162440"/>
      </c:barChart>
      <c:catAx>
        <c:axId val="53516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5162440"/>
        <c:crosses val="autoZero"/>
        <c:auto val="1"/>
        <c:lblAlgn val="ctr"/>
        <c:lblOffset val="100"/>
        <c:noMultiLvlLbl val="0"/>
      </c:catAx>
      <c:valAx>
        <c:axId val="53516244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16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14AB2-9A27-4236-AF35-7E399FB90E99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CF3D-D615-4E58-9EF5-EDC51FF1B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1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EE489-FA79-419A-B2A2-44D2D1E22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7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7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4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8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7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2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2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2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2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13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2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1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4838-E78A-4CE2-901D-4CABCFB37E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7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CF3D-D615-4E58-9EF5-EDC51FF1B2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NCAF: Ideas and 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NCAF: Ideas and 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NCAF: Ideas and Innovations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1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NCAF: Ideas and Innovations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4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NCAF: Ideas and 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NCAF: Ideas and 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5F8A-B128-4A78-A4A0-DC097A846E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3945"/>
          </a:xfrm>
          <a:prstGeom prst="rect">
            <a:avLst/>
          </a:prstGeom>
          <a:solidFill>
            <a:srgbClr val="81B5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81B53C"/>
              </a:solidFill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88558" cy="762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6793260" cy="1143000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00647"/>
            <a:ext cx="8228707" cy="4828729"/>
          </a:xfrm>
          <a:prstGeom prst="rect">
            <a:avLst/>
          </a:prstGeom>
        </p:spPr>
        <p:txBody>
          <a:bodyPr vert="horz" lIns="64291" tIns="32146" rIns="64291" bIns="321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1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ylervigen.com/view_correlation?id=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58" r="1" b="14726"/>
          <a:stretch/>
        </p:blipFill>
        <p:spPr>
          <a:xfrm>
            <a:off x="6582408" y="-457201"/>
            <a:ext cx="2561592" cy="5198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06" t="10020" r="4560" b="7359"/>
          <a:stretch/>
        </p:blipFill>
        <p:spPr>
          <a:xfrm>
            <a:off x="6582407" y="4556362"/>
            <a:ext cx="2566231" cy="2301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900"/>
            <a:ext cx="6582407" cy="34859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22861" y="3110061"/>
            <a:ext cx="6605269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C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Better Decision-Making with RCTs:</a:t>
            </a:r>
          </a:p>
          <a:p>
            <a:pPr algn="ctr"/>
            <a:r>
              <a:rPr lang="en-US" sz="2600" dirty="0" smtClean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 Guide for Financial Service Providers</a:t>
            </a:r>
          </a:p>
          <a:p>
            <a:pPr algn="ctr"/>
            <a:endParaRPr lang="en-US" sz="900" dirty="0" smtClean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7438" r="14129" b="37437"/>
          <a:stretch/>
        </p:blipFill>
        <p:spPr>
          <a:xfrm>
            <a:off x="3517338" y="4556362"/>
            <a:ext cx="3065069" cy="2377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" y="4876800"/>
            <a:ext cx="2974973" cy="15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Impact?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http://i.imgur.com/OfQYQW8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0"/>
          <a:stretch/>
        </p:blipFill>
        <p:spPr bwMode="auto">
          <a:xfrm>
            <a:off x="206996" y="2473657"/>
            <a:ext cx="8628792" cy="35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Correlation: 0.947091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8496" y="1490049"/>
            <a:ext cx="748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capita consumption of cheese (US)</a:t>
            </a:r>
          </a:p>
          <a:p>
            <a:r>
              <a:rPr lang="en-US" dirty="0" smtClean="0"/>
              <a:t>Number of people who died by becoming entangled in their </a:t>
            </a:r>
            <a:r>
              <a:rPr lang="en-US" dirty="0" err="1" smtClean="0"/>
              <a:t>bedsheets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1676400"/>
            <a:ext cx="473696" cy="0"/>
          </a:xfrm>
          <a:prstGeom prst="line">
            <a:avLst/>
          </a:prstGeom>
          <a:ln w="82550">
            <a:solidFill>
              <a:srgbClr val="81B5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1905000"/>
            <a:ext cx="473696" cy="0"/>
          </a:xfrm>
          <a:prstGeom prst="line">
            <a:avLst/>
          </a:prstGeom>
          <a:ln w="82550">
            <a:solidFill>
              <a:srgbClr val="006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1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53773" y="1828802"/>
            <a:ext cx="1" cy="3732261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7" idx="6"/>
          </p:cNvCxnSpPr>
          <p:nvPr/>
        </p:nvCxnSpPr>
        <p:spPr>
          <a:xfrm>
            <a:off x="1702846" y="4714931"/>
            <a:ext cx="750202" cy="46136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3048" y="4613488"/>
            <a:ext cx="900242" cy="147578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9" idx="6"/>
          </p:cNvCxnSpPr>
          <p:nvPr/>
        </p:nvCxnSpPr>
        <p:spPr>
          <a:xfrm flipV="1">
            <a:off x="3503331" y="4502805"/>
            <a:ext cx="772927" cy="110683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" idx="6"/>
            <a:endCxn id="37" idx="2"/>
          </p:cNvCxnSpPr>
          <p:nvPr/>
        </p:nvCxnSpPr>
        <p:spPr>
          <a:xfrm>
            <a:off x="4403573" y="4498847"/>
            <a:ext cx="601723" cy="98081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53773" y="3791608"/>
            <a:ext cx="900242" cy="805319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63490" y="3496512"/>
            <a:ext cx="890767" cy="295095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54257" y="3171428"/>
            <a:ext cx="882964" cy="325084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77706" y="5561062"/>
            <a:ext cx="7051894" cy="153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 rot="16200000">
            <a:off x="-118292" y="2939194"/>
            <a:ext cx="1855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Average Income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1402765" y="4567353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03008" y="4613488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03250" y="4465910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03492" y="4351269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13450" y="3644030"/>
            <a:ext cx="300081" cy="295155"/>
          </a:xfrm>
          <a:prstGeom prst="ellipse">
            <a:avLst/>
          </a:prstGeom>
          <a:solidFill>
            <a:srgbClr val="FFCC00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04217" y="3348934"/>
            <a:ext cx="300081" cy="295155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87181" y="3023851"/>
            <a:ext cx="300081" cy="295155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451338" y="5715000"/>
            <a:ext cx="702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155337" y="3202729"/>
            <a:ext cx="898678" cy="139420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013553" y="2675888"/>
            <a:ext cx="940704" cy="52684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913450" y="3048000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954257" y="2083916"/>
            <a:ext cx="882964" cy="59197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687181" y="1936339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04217" y="2528311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91000" y="2388079"/>
            <a:ext cx="1939693" cy="37457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Start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5948" y="1766677"/>
            <a:ext cx="2550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Received Intervention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1471137"/>
            <a:ext cx="3074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Not Receive Intervention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-888382" y="3494949"/>
            <a:ext cx="4132176" cy="3126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60846" y="4596929"/>
            <a:ext cx="902644" cy="16558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063490" y="4449350"/>
            <a:ext cx="890767" cy="17893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913450" y="4465912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954256" y="4264557"/>
            <a:ext cx="882964" cy="184793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687180" y="4116980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804216" y="4280591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155337" y="3919618"/>
            <a:ext cx="898678" cy="67731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005296" y="4449350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63490" y="3348934"/>
            <a:ext cx="890768" cy="574195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913450" y="3772041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983039" y="3139250"/>
            <a:ext cx="854182" cy="233683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87181" y="2930201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804217" y="3225356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51082" y="1470591"/>
            <a:ext cx="300081" cy="295155"/>
          </a:xfrm>
          <a:prstGeom prst="ellipse">
            <a:avLst/>
          </a:prstGeom>
          <a:solidFill>
            <a:srgbClr val="70C3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51081" y="1791472"/>
            <a:ext cx="300081" cy="295155"/>
          </a:xfrm>
          <a:prstGeom prst="ellipse">
            <a:avLst/>
          </a:prstGeom>
          <a:solidFill>
            <a:srgbClr val="FFCC00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44" grpId="0" animBg="1"/>
      <p:bldP spid="46" grpId="0" animBg="1"/>
      <p:bldP spid="47" grpId="0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Counterfactual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69" y="1371600"/>
            <a:ext cx="8041942" cy="4724399"/>
          </a:xfrm>
        </p:spPr>
        <p:txBody>
          <a:bodyPr>
            <a:normAutofit/>
          </a:bodyPr>
          <a:lstStyle/>
          <a:p>
            <a:pPr marL="287338"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b="1" i="1" dirty="0">
                <a:solidFill>
                  <a:srgbClr val="E89423"/>
                </a:solidFill>
              </a:rPr>
              <a:t>counterfactual</a:t>
            </a:r>
            <a:r>
              <a:rPr lang="en-US" sz="2800" dirty="0"/>
              <a:t> represents the state of the world that program participants </a:t>
            </a:r>
            <a:r>
              <a:rPr lang="en-US" sz="2800" b="1" dirty="0" smtClean="0"/>
              <a:t>would </a:t>
            </a:r>
            <a:r>
              <a:rPr lang="en-US" sz="2800" b="1" dirty="0"/>
              <a:t>have experienced </a:t>
            </a:r>
            <a:r>
              <a:rPr lang="en-US" sz="2800" dirty="0"/>
              <a:t>in the absence of the program (i.e. had they not participated in the program)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rgbClr val="E89423"/>
                </a:solidFill>
              </a:rPr>
              <a:t>Problem</a:t>
            </a:r>
            <a:r>
              <a:rPr lang="en-US" sz="2800" dirty="0"/>
              <a:t>: Counterfactual cannot be </a:t>
            </a:r>
            <a:r>
              <a:rPr lang="en-US" sz="2800" dirty="0" smtClean="0"/>
              <a:t>observed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19400"/>
            <a:ext cx="8229600" cy="1295400"/>
          </a:xfrm>
        </p:spPr>
        <p:txBody>
          <a:bodyPr/>
          <a:lstStyle/>
          <a:p>
            <a:r>
              <a:rPr lang="en-US" b="1" i="1" dirty="0">
                <a:solidFill>
                  <a:srgbClr val="E89423"/>
                </a:solidFill>
              </a:rPr>
              <a:t>Solution</a:t>
            </a:r>
            <a:r>
              <a:rPr lang="en-US" dirty="0">
                <a:solidFill>
                  <a:srgbClr val="E89423"/>
                </a:solidFill>
              </a:rPr>
              <a:t>: </a:t>
            </a:r>
            <a:r>
              <a:rPr lang="en-US" dirty="0"/>
              <a:t>We need to “mimic” or construct the </a:t>
            </a:r>
            <a:r>
              <a:rPr lang="en-US" dirty="0" smtClean="0"/>
              <a:t>counterfactual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Counterfactual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Randomized Controlled Trials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5" y="1600200"/>
            <a:ext cx="7742629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876800"/>
            <a:ext cx="11430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COMPARISON</a:t>
            </a:r>
            <a:endParaRPr lang="en-US" sz="13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E89423"/>
                </a:solidFill>
              </a:rPr>
              <a:t>Impact</a:t>
            </a:r>
            <a:r>
              <a:rPr lang="en-US" sz="2800" dirty="0" smtClean="0"/>
              <a:t> is defined as a comparison between: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n-US" sz="2400" dirty="0" smtClean="0"/>
              <a:t>the average outcome for people who were in the program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400" dirty="0" smtClean="0"/>
              <a:t>--and--</a:t>
            </a:r>
          </a:p>
          <a:p>
            <a:pPr marL="457200" lvl="1" indent="0" algn="ctr">
              <a:lnSpc>
                <a:spcPct val="90000"/>
              </a:lnSpc>
              <a:buNone/>
            </a:pPr>
            <a:endParaRPr lang="en-US" sz="1000" dirty="0" smtClean="0"/>
          </a:p>
          <a:p>
            <a:pPr marL="91440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sz="2400" dirty="0" smtClean="0"/>
              <a:t>the average outcome for the comparison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03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Average savings balances for those who received text messages: $550</a:t>
            </a:r>
          </a:p>
          <a:p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―      Average savings balances for those in the comparison group: $325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4730424"/>
            <a:ext cx="8305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475464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of text messages on savings: $225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16</a:t>
            </a:fld>
            <a:endParaRPr lang="en-US" dirty="0"/>
          </a:p>
        </p:txBody>
      </p:sp>
      <p:pic>
        <p:nvPicPr>
          <p:cNvPr id="4098" name="Picture 2" descr="Op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" y="6096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pital 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1" b="58431"/>
          <a:stretch/>
        </p:blipFill>
        <p:spPr bwMode="auto">
          <a:xfrm>
            <a:off x="3124200" y="457200"/>
            <a:ext cx="2994374" cy="10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adoreme.com/media/press/LOGO-BL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51" y="1749848"/>
            <a:ext cx="3048000" cy="6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atic6.businessinsider.com/image/539aedc269beddc243d29c52-800-371/netflix_web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31" y="2018919"/>
            <a:ext cx="2410156" cy="11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.kinja-img.com/gawker-media/image/upload/s--pEKSmwzm--/c_scale,fl_progressive,q_80,w_800/14142288153251886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9" y="3331779"/>
            <a:ext cx="2484750" cy="13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obamamedia.files.wordpress.com/2008/09/obama-hi-res-logo-cap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54984"/>
            <a:ext cx="2426079" cy="19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20685"/>
            <a:ext cx="2647791" cy="9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Outcomes &amp; Metrics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6078" y="1981200"/>
            <a:ext cx="6934200" cy="923330"/>
          </a:xfrm>
          <a:prstGeom prst="rect">
            <a:avLst/>
          </a:prstGeom>
          <a:noFill/>
          <a:ln w="28575">
            <a:solidFill>
              <a:srgbClr val="006EB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 - What do you care about?</a:t>
            </a:r>
          </a:p>
          <a:p>
            <a:pPr marL="1147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savings behavior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962400"/>
            <a:ext cx="6934200" cy="1538883"/>
          </a:xfrm>
          <a:prstGeom prst="rect">
            <a:avLst/>
          </a:prstGeom>
          <a:noFill/>
          <a:ln w="28575">
            <a:solidFill>
              <a:srgbClr val="006EB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Metric - How is it measured?</a:t>
            </a:r>
          </a:p>
          <a:p>
            <a:pPr marL="1147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savings deposits per month</a:t>
            </a:r>
          </a:p>
          <a:p>
            <a:pPr marL="1147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size of savings deposit</a:t>
            </a:r>
          </a:p>
          <a:p>
            <a:pPr marL="1147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daily balance of savings account</a:t>
            </a:r>
          </a:p>
        </p:txBody>
      </p:sp>
    </p:spTree>
    <p:extLst>
      <p:ext uri="{BB962C8B-B14F-4D97-AF65-F5344CB8AC3E}">
        <p14:creationId xmlns:p14="http://schemas.microsoft.com/office/powerpoint/2010/main" val="8211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Metrics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2362200" cy="523220"/>
          </a:xfrm>
          <a:prstGeom prst="rect">
            <a:avLst/>
          </a:prstGeom>
          <a:solidFill>
            <a:srgbClr val="E8942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OUTPUTS</a:t>
            </a:r>
            <a:endParaRPr lang="en-US" sz="28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828800"/>
            <a:ext cx="2514600" cy="523220"/>
          </a:xfrm>
          <a:prstGeom prst="rect">
            <a:avLst/>
          </a:prstGeom>
          <a:solidFill>
            <a:srgbClr val="81B53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OUTCOMES</a:t>
            </a:r>
            <a:endParaRPr lang="en-US" sz="28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1828800"/>
            <a:ext cx="914400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26670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 openings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 receipt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visits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695903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Administrative data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Demographic data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Transaction 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  <a:p>
            <a:pPr lvl="1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 report data</a:t>
            </a:r>
          </a:p>
          <a:p>
            <a:endParaRPr lang="en-US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data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financial 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/>
              <a:t>Experimentation with Randomized Controlled Trials</a:t>
            </a:r>
          </a:p>
          <a:p>
            <a:pPr lvl="1"/>
            <a:r>
              <a:rPr lang="en-US" dirty="0" smtClean="0"/>
              <a:t>What is an RCT</a:t>
            </a:r>
          </a:p>
          <a:p>
            <a:pPr lvl="1"/>
            <a:r>
              <a:rPr lang="en-US" dirty="0" smtClean="0"/>
              <a:t>Choosing metrics</a:t>
            </a:r>
          </a:p>
          <a:p>
            <a:pPr lvl="1"/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When are RCTs useful/when are they not</a:t>
            </a:r>
          </a:p>
          <a:p>
            <a:r>
              <a:rPr lang="en-US" dirty="0" smtClean="0"/>
              <a:t>RCT Toolkit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Metrics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http://timoelliott.com/blog/wp-content/uploads/2009/03/stopconfusingmewithf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10" y="1219200"/>
            <a:ext cx="59076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data that your organization will use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959" y="4786514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thresholds for success and failure </a:t>
            </a:r>
            <a:r>
              <a:rPr lang="en-US" sz="28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start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Logistics – How many people do </a:t>
            </a:r>
            <a:br>
              <a:rPr lang="en-US" sz="3600" dirty="0" smtClean="0"/>
            </a:br>
            <a:r>
              <a:rPr lang="en-US" sz="3600" dirty="0" smtClean="0"/>
              <a:t>you need?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21</a:t>
            </a:fld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75148"/>
            <a:ext cx="1285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0" y="2743200"/>
            <a:ext cx="1504950" cy="3386063"/>
            <a:chOff x="468850" y="2080115"/>
            <a:chExt cx="1504950" cy="3386063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50" y="3294478"/>
              <a:ext cx="150495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 descr="http://ensnapsstatic.ensnaps.com/sites/1065/images/sm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00" y="2080115"/>
              <a:ext cx="1176850" cy="11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09277067"/>
              </p:ext>
            </p:extLst>
          </p:nvPr>
        </p:nvGraphicFramePr>
        <p:xfrm>
          <a:off x="4267200" y="1524000"/>
          <a:ext cx="42672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03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Logistics – How many people do </a:t>
            </a:r>
            <a:br>
              <a:rPr lang="en-US" sz="3600" dirty="0" smtClean="0"/>
            </a:br>
            <a:r>
              <a:rPr lang="en-US" sz="3600" dirty="0" smtClean="0"/>
              <a:t>you need?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22</a:t>
            </a:fld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32629"/>
            <a:ext cx="1166448" cy="22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3903" y="2863779"/>
            <a:ext cx="1266756" cy="2555710"/>
            <a:chOff x="468850" y="2590800"/>
            <a:chExt cx="978950" cy="211634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50" y="3294478"/>
              <a:ext cx="978950" cy="141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 descr="http://ensnapsstatic.ensnaps.com/sites/1065/images/sm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11" y="2590800"/>
              <a:ext cx="554427" cy="55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161785" y="2743200"/>
            <a:ext cx="1266756" cy="2555710"/>
            <a:chOff x="468850" y="2590800"/>
            <a:chExt cx="978950" cy="2116340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50" y="3294478"/>
              <a:ext cx="978950" cy="141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http://ensnapsstatic.ensnaps.com/sites/1065/images/sm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11" y="2590800"/>
              <a:ext cx="554427" cy="55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51" y="4073495"/>
            <a:ext cx="1166448" cy="22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01418207"/>
              </p:ext>
            </p:extLst>
          </p:nvPr>
        </p:nvGraphicFramePr>
        <p:xfrm>
          <a:off x="4064976" y="1371600"/>
          <a:ext cx="42672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86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Logistics – How many people do </a:t>
            </a:r>
            <a:br>
              <a:rPr lang="en-US" sz="3600" dirty="0" smtClean="0"/>
            </a:br>
            <a:r>
              <a:rPr lang="en-US" sz="3600" dirty="0" smtClean="0"/>
              <a:t>you need?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23</a:t>
            </a:fld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84741"/>
            <a:ext cx="901432" cy="17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8189" y="2469775"/>
            <a:ext cx="978950" cy="2116340"/>
            <a:chOff x="468850" y="2590800"/>
            <a:chExt cx="978950" cy="211634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50" y="3294478"/>
              <a:ext cx="978950" cy="141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 descr="http://ensnapsstatic.ensnaps.com/sites/1065/images/sm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11" y="2590800"/>
              <a:ext cx="554427" cy="55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97562" y="2362200"/>
            <a:ext cx="978950" cy="2116340"/>
            <a:chOff x="468850" y="2590800"/>
            <a:chExt cx="978950" cy="2116340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50" y="3294478"/>
              <a:ext cx="978950" cy="141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http://ensnapsstatic.ensnaps.com/sites/1065/images/sm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11" y="2590800"/>
              <a:ext cx="554427" cy="55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764250" y="2602794"/>
            <a:ext cx="978950" cy="2116340"/>
            <a:chOff x="468850" y="2590800"/>
            <a:chExt cx="978950" cy="2116340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50" y="3294478"/>
              <a:ext cx="978950" cy="141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http://ensnapsstatic.ensnaps.com/sites/1065/images/sm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11" y="2590800"/>
              <a:ext cx="554427" cy="55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03" y="4425608"/>
            <a:ext cx="901432" cy="17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35" y="4498870"/>
            <a:ext cx="901432" cy="17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7683590"/>
              </p:ext>
            </p:extLst>
          </p:nvPr>
        </p:nvGraphicFramePr>
        <p:xfrm>
          <a:off x="4267200" y="1524000"/>
          <a:ext cx="42672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924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Logistics – How many people do you need?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24</a:t>
            </a:fld>
            <a:endParaRPr lang="en-US"/>
          </a:p>
        </p:txBody>
      </p:sp>
      <p:pic>
        <p:nvPicPr>
          <p:cNvPr id="5124" name="Picture 4" descr="http://nerdbranding.com/wp-content/uploads/2013/04/microscopeBig2-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0" b="969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527">
            <a:off x="2392682" y="136307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- Randomization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25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08"/>
          <a:stretch/>
        </p:blipFill>
        <p:spPr>
          <a:xfrm>
            <a:off x="700685" y="1600200"/>
            <a:ext cx="4706887" cy="45259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7600" y="3581400"/>
            <a:ext cx="16002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7328"/>
            <a:ext cx="1604798" cy="17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Super Savers 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47800"/>
            <a:ext cx="4495799" cy="3432665"/>
          </a:xfrm>
        </p:spPr>
      </p:pic>
      <p:sp>
        <p:nvSpPr>
          <p:cNvPr id="8" name="TextBox 7"/>
          <p:cNvSpPr txBox="1"/>
          <p:nvPr/>
        </p:nvSpPr>
        <p:spPr>
          <a:xfrm>
            <a:off x="5181600" y="1676400"/>
            <a:ext cx="3505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target population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Randomize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32200"/>
            <a:ext cx="38862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2895600"/>
            <a:ext cx="2971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Counseling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Savings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 startAt="3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Randomize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Sample size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Staff capacity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Intervention not ready to be tested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 feasible way of randomizing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 way of measuring outcomes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Organization not prepared to respond to results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r>
              <a:rPr lang="en-US" dirty="0" smtClean="0"/>
              <a:t>When is the Right Time to Randomize?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When you have a good sense of needs, program theory, and process</a:t>
            </a:r>
          </a:p>
          <a:p>
            <a:r>
              <a:rPr lang="en-US" dirty="0">
                <a:latin typeface="Calibri" panose="020F0502020204030204" pitchFamily="34" charset="0"/>
              </a:rPr>
              <a:t>When there is an important, specific and testable question you want/need to know the answer to</a:t>
            </a:r>
          </a:p>
          <a:p>
            <a:r>
              <a:rPr lang="en-US" smtClean="0">
                <a:latin typeface="Calibri" panose="020F0502020204030204" pitchFamily="34" charset="0"/>
              </a:rPr>
              <a:t>Time</a:t>
            </a:r>
            <a:r>
              <a:rPr lang="en-US" dirty="0">
                <a:latin typeface="Calibri" panose="020F0502020204030204" pitchFamily="34" charset="0"/>
              </a:rPr>
              <a:t>, expertise, and money to do it </a:t>
            </a:r>
            <a:r>
              <a:rPr lang="en-US" dirty="0" smtClean="0">
                <a:latin typeface="Calibri" panose="020F0502020204030204" pitchFamily="34" charset="0"/>
              </a:rPr>
              <a:t>right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Appropriate sample size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Results can be used to inform programming and policy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for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through trickier RCT designs</a:t>
            </a:r>
          </a:p>
          <a:p>
            <a:r>
              <a:rPr lang="en-US" dirty="0" smtClean="0"/>
              <a:t>Outsource some of the work </a:t>
            </a:r>
          </a:p>
          <a:p>
            <a:r>
              <a:rPr lang="en-US" dirty="0" smtClean="0"/>
              <a:t>Objectivity and credibility</a:t>
            </a:r>
          </a:p>
          <a:p>
            <a:r>
              <a:rPr lang="en-US" dirty="0" smtClean="0"/>
              <a:t>Creativity and experience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9600" y="1285347"/>
            <a:ext cx="7764966" cy="2259017"/>
            <a:chOff x="609600" y="1636799"/>
            <a:chExt cx="7764966" cy="22590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76400"/>
              <a:ext cx="1447800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987" y="1679448"/>
              <a:ext cx="1603675" cy="14447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23" y="1679448"/>
              <a:ext cx="1444752" cy="14447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524" y="1636799"/>
              <a:ext cx="1444752" cy="14447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9600" y="33528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Julia Brown</a:t>
              </a:r>
            </a:p>
            <a:p>
              <a:pPr algn="ctr"/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 Manager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45766" y="3351735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Lucia Goin</a:t>
              </a:r>
            </a:p>
            <a:p>
              <a:pPr algn="ctr"/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 Associate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4500" y="336417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Nora Gregory</a:t>
              </a:r>
            </a:p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 Associate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09927" y="3372596"/>
              <a:ext cx="2065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Kim Smith </a:t>
              </a:r>
            </a:p>
            <a:p>
              <a:pPr algn="ctr"/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Sr Research Associate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026" name="Picture 2" descr="Jonathan Zinman, Professor of Econom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30" y="3966482"/>
            <a:ext cx="1487400" cy="14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an Karl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66" y="3966482"/>
            <a:ext cx="1487400" cy="14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95864" y="5688567"/>
            <a:ext cx="318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Jonathan Zinman, Dartmouth</a:t>
            </a:r>
          </a:p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 Director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966" y="568856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Dean Karlan, Yale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Toolkit for RCTs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30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12789"/>
            <a:ext cx="6286500" cy="48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4864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 Countries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upported by 18 Country Programs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759"/>
            <a:ext cx="9144000" cy="4954482"/>
          </a:xfrm>
          <a:prstGeom prst="rect">
            <a:avLst/>
          </a:prstGeom>
        </p:spPr>
      </p:pic>
      <p:sp>
        <p:nvSpPr>
          <p:cNvPr id="87" name="Title 86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 Finance Initiative</a:t>
            </a:r>
            <a:endParaRPr lang="en-US" sz="3200" dirty="0"/>
          </a:p>
        </p:txBody>
      </p:sp>
      <p:sp>
        <p:nvSpPr>
          <p:cNvPr id="86" name="Title 4"/>
          <p:cNvSpPr txBox="1">
            <a:spLocks/>
          </p:cNvSpPr>
          <p:nvPr/>
        </p:nvSpPr>
        <p:spPr>
          <a:xfrm>
            <a:off x="4612481" y="5590172"/>
            <a:ext cx="4531519" cy="1496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 smtClean="0"/>
              <a:t>26 Projects (8 RCTs, 18 Pilots)</a:t>
            </a:r>
          </a:p>
          <a:p>
            <a:r>
              <a:rPr lang="en-US" sz="2400" dirty="0" smtClean="0"/>
              <a:t>22 Partner Organizations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22939" y="1615966"/>
            <a:ext cx="2209800" cy="1066800"/>
          </a:xfrm>
          <a:prstGeom prst="roundRect">
            <a:avLst>
              <a:gd name="adj" fmla="val 37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Limited Evidence</a:t>
            </a:r>
          </a:p>
          <a:p>
            <a:pPr algn="ctr"/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on what works best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566" y="2924246"/>
            <a:ext cx="2209800" cy="1069848"/>
          </a:xfrm>
          <a:prstGeom prst="roundRect">
            <a:avLst>
              <a:gd name="adj" fmla="val 39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Limited Use</a:t>
            </a:r>
          </a:p>
          <a:p>
            <a:pPr algn="ctr"/>
            <a:r>
              <a:rPr lang="en-US" sz="14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of available evidence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43600" y="2399221"/>
            <a:ext cx="2450592" cy="2452296"/>
            <a:chOff x="3762589" y="3419402"/>
            <a:chExt cx="1618488" cy="1614097"/>
          </a:xfrm>
        </p:grpSpPr>
        <p:sp>
          <p:nvSpPr>
            <p:cNvPr id="9" name="Rectangle 8"/>
            <p:cNvSpPr/>
            <p:nvPr/>
          </p:nvSpPr>
          <p:spPr>
            <a:xfrm rot="2660229">
              <a:off x="3762589" y="3419402"/>
              <a:ext cx="1618488" cy="16140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8335" y="3787456"/>
              <a:ext cx="1494364" cy="91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Ineffective Policies and Programs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67000" y="4288845"/>
            <a:ext cx="2209800" cy="1069848"/>
          </a:xfrm>
          <a:prstGeom prst="roundRect">
            <a:avLst>
              <a:gd name="adj" fmla="val 39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HiPPO</a:t>
            </a:r>
            <a:r>
              <a:rPr lang="en-US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Thinking</a:t>
            </a:r>
            <a:endParaRPr lang="en-US" b="1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0566" y="5181600"/>
            <a:ext cx="2209800" cy="1069848"/>
          </a:xfrm>
          <a:prstGeom prst="roundRect">
            <a:avLst>
              <a:gd name="adj" fmla="val 39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But we’ve always done it that way!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4259089" y="3348730"/>
            <a:ext cx="930623" cy="604343"/>
          </a:xfrm>
          <a:prstGeom prst="downArrow">
            <a:avLst>
              <a:gd name="adj1" fmla="val 54773"/>
              <a:gd name="adj2" fmla="val 541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5B4D-650B-4AE2-8EFB-9B9D72FD89C2}" type="slidenum">
              <a:rPr lang="en-US" smtClean="0"/>
              <a:t>7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33875" y="4648200"/>
            <a:ext cx="476250" cy="762000"/>
          </a:xfrm>
          <a:prstGeom prst="downArrow">
            <a:avLst>
              <a:gd name="adj1" fmla="val 54773"/>
              <a:gd name="adj2" fmla="val 54186"/>
            </a:avLst>
          </a:prstGeom>
          <a:solidFill>
            <a:srgbClr val="006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62756" y="2971800"/>
            <a:ext cx="1618488" cy="1614097"/>
            <a:chOff x="3762589" y="3419402"/>
            <a:chExt cx="1618488" cy="1614097"/>
          </a:xfrm>
        </p:grpSpPr>
        <p:sp>
          <p:nvSpPr>
            <p:cNvPr id="12" name="Rectangle 11"/>
            <p:cNvSpPr/>
            <p:nvPr/>
          </p:nvSpPr>
          <p:spPr>
            <a:xfrm rot="2660229">
              <a:off x="3762589" y="3419402"/>
              <a:ext cx="1618488" cy="1614097"/>
            </a:xfrm>
            <a:prstGeom prst="rect">
              <a:avLst/>
            </a:prstGeom>
            <a:solidFill>
              <a:srgbClr val="E8942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39636" y="3718619"/>
              <a:ext cx="1494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Better Policies &amp; Programs</a:t>
              </a:r>
            </a:p>
          </p:txBody>
        </p:sp>
      </p:grpSp>
      <p:sp>
        <p:nvSpPr>
          <p:cNvPr id="14" name="Circular Arrow 13"/>
          <p:cNvSpPr/>
          <p:nvPr/>
        </p:nvSpPr>
        <p:spPr>
          <a:xfrm rot="4324859">
            <a:off x="4561019" y="2254925"/>
            <a:ext cx="1009979" cy="1037569"/>
          </a:xfrm>
          <a:prstGeom prst="circularArrow">
            <a:avLst>
              <a:gd name="adj1" fmla="val 5764"/>
              <a:gd name="adj2" fmla="val 994387"/>
              <a:gd name="adj3" fmla="val 20763684"/>
              <a:gd name="adj4" fmla="val 16208518"/>
              <a:gd name="adj5" fmla="val 15743"/>
            </a:avLst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" name="Circular Arrow 14"/>
          <p:cNvSpPr/>
          <p:nvPr/>
        </p:nvSpPr>
        <p:spPr>
          <a:xfrm rot="17193543" flipH="1">
            <a:off x="3535760" y="2221254"/>
            <a:ext cx="1009611" cy="1126652"/>
          </a:xfrm>
          <a:prstGeom prst="circularArrow">
            <a:avLst>
              <a:gd name="adj1" fmla="val 5764"/>
              <a:gd name="adj2" fmla="val 994387"/>
              <a:gd name="adj3" fmla="val 20763684"/>
              <a:gd name="adj4" fmla="val 16208518"/>
              <a:gd name="adj5" fmla="val 15743"/>
            </a:avLst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0650" y="544966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EB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MORE EVIDENCE, LESS POVERTY</a:t>
            </a:r>
            <a:endParaRPr lang="en-US" sz="4000" b="1" dirty="0">
              <a:solidFill>
                <a:srgbClr val="006EB9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33600" y="1371600"/>
            <a:ext cx="2209800" cy="1143000"/>
          </a:xfrm>
          <a:prstGeom prst="roundRect">
            <a:avLst>
              <a:gd name="adj" fmla="val 37422"/>
            </a:avLst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Design &amp; Evaluate</a:t>
            </a:r>
          </a:p>
          <a:p>
            <a:pPr algn="ctr"/>
            <a:r>
              <a:rPr lang="en-US" sz="14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potential solutions to poverty problems</a:t>
            </a:r>
            <a:endParaRPr lang="en-US" sz="14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1371600"/>
            <a:ext cx="2209800" cy="1144524"/>
          </a:xfrm>
          <a:prstGeom prst="roundRect">
            <a:avLst>
              <a:gd name="adj" fmla="val 35140"/>
            </a:avLst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Mobilize &amp; Support</a:t>
            </a:r>
          </a:p>
          <a:p>
            <a:pPr algn="ctr"/>
            <a:r>
              <a:rPr lang="en-US" sz="1400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decision-makers </a:t>
            </a:r>
            <a:r>
              <a:rPr lang="en-US" sz="1400" b="1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to use evidence</a:t>
            </a:r>
          </a:p>
        </p:txBody>
      </p:sp>
    </p:spTree>
    <p:extLst>
      <p:ext uri="{BB962C8B-B14F-4D97-AF65-F5344CB8AC3E}">
        <p14:creationId xmlns:p14="http://schemas.microsoft.com/office/powerpoint/2010/main" val="649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Impact?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3581400" cy="79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IMPACT</a:t>
            </a:r>
          </a:p>
          <a:p>
            <a:r>
              <a:rPr lang="en-US" sz="2000" dirty="0" smtClean="0"/>
              <a:t>of current practices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048000"/>
            <a:ext cx="3581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 smtClean="0"/>
              <a:t>IMPACT</a:t>
            </a:r>
            <a:r>
              <a:rPr lang="en-US" dirty="0" smtClean="0"/>
              <a:t> of new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Products/services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Features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8" name="Cross 7"/>
          <p:cNvSpPr/>
          <p:nvPr/>
        </p:nvSpPr>
        <p:spPr>
          <a:xfrm>
            <a:off x="4457700" y="2514600"/>
            <a:ext cx="381000" cy="381000"/>
          </a:xfrm>
          <a:prstGeom prst="plus">
            <a:avLst>
              <a:gd name="adj" fmla="val 39778"/>
            </a:avLst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029200"/>
            <a:ext cx="8305800" cy="400110"/>
          </a:xfrm>
          <a:prstGeom prst="rect">
            <a:avLst/>
          </a:prstGeom>
          <a:solidFill>
            <a:srgbClr val="81B5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Your Bottom Line   •   On Your Clients   •   On Your Mission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Impact?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5,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2307-F538-49F5-AECF-FEC32965DBE6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53773" y="1828802"/>
            <a:ext cx="1" cy="3732261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5" idx="6"/>
          </p:cNvCxnSpPr>
          <p:nvPr/>
        </p:nvCxnSpPr>
        <p:spPr>
          <a:xfrm>
            <a:off x="1702846" y="4714931"/>
            <a:ext cx="750202" cy="46136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3048" y="4613488"/>
            <a:ext cx="900242" cy="147578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7" idx="6"/>
          </p:cNvCxnSpPr>
          <p:nvPr/>
        </p:nvCxnSpPr>
        <p:spPr>
          <a:xfrm flipV="1">
            <a:off x="3503331" y="4502805"/>
            <a:ext cx="772927" cy="110683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8" idx="6"/>
            <a:endCxn id="29" idx="2"/>
          </p:cNvCxnSpPr>
          <p:nvPr/>
        </p:nvCxnSpPr>
        <p:spPr>
          <a:xfrm>
            <a:off x="4403573" y="4498847"/>
            <a:ext cx="601723" cy="98081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53773" y="3791608"/>
            <a:ext cx="900242" cy="805319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63490" y="3496512"/>
            <a:ext cx="890767" cy="295095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54257" y="3171428"/>
            <a:ext cx="882964" cy="325084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888382" y="3494949"/>
            <a:ext cx="4132176" cy="3126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77706" y="5561062"/>
            <a:ext cx="7051894" cy="153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 rot="16200000">
            <a:off x="-154999" y="2939194"/>
            <a:ext cx="1929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Savings Balances</a:t>
            </a:r>
            <a:endParaRPr lang="en-US" sz="2000" dirty="0"/>
          </a:p>
        </p:txBody>
      </p:sp>
      <p:sp>
        <p:nvSpPr>
          <p:cNvPr id="25" name="Oval 24"/>
          <p:cNvSpPr/>
          <p:nvPr/>
        </p:nvSpPr>
        <p:spPr>
          <a:xfrm>
            <a:off x="1402765" y="4567353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03008" y="4613488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03250" y="4465910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03492" y="4351269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13450" y="3644030"/>
            <a:ext cx="300081" cy="295155"/>
          </a:xfrm>
          <a:prstGeom prst="ellipse">
            <a:avLst/>
          </a:prstGeom>
          <a:solidFill>
            <a:srgbClr val="FFCC00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04217" y="3348934"/>
            <a:ext cx="300081" cy="295155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87181" y="3023851"/>
            <a:ext cx="300081" cy="295155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4451338" y="5715000"/>
            <a:ext cx="702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29" name="Oval 28"/>
          <p:cNvSpPr/>
          <p:nvPr/>
        </p:nvSpPr>
        <p:spPr>
          <a:xfrm>
            <a:off x="5005296" y="4449350"/>
            <a:ext cx="300081" cy="295155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191000" y="2388079"/>
            <a:ext cx="1939693" cy="37457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Start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29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762</Words>
  <Application>Microsoft Office PowerPoint</Application>
  <PresentationFormat>On-screen Show (4:3)</PresentationFormat>
  <Paragraphs>229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Franklin Gothic Medium</vt:lpstr>
      <vt:lpstr>Gill Sans</vt:lpstr>
      <vt:lpstr>Open Sans</vt:lpstr>
      <vt:lpstr>Open Sans Condensed</vt:lpstr>
      <vt:lpstr>Open Sans Condensed Light</vt:lpstr>
      <vt:lpstr>Wingdings</vt:lpstr>
      <vt:lpstr>Office Theme</vt:lpstr>
      <vt:lpstr>PowerPoint Presentation</vt:lpstr>
      <vt:lpstr>Overview</vt:lpstr>
      <vt:lpstr>Introductions</vt:lpstr>
      <vt:lpstr>Where we work</vt:lpstr>
      <vt:lpstr>US Finance Initiative</vt:lpstr>
      <vt:lpstr>THE PROBLEM</vt:lpstr>
      <vt:lpstr>THE SOLUTION</vt:lpstr>
      <vt:lpstr>What is Impact? </vt:lpstr>
      <vt:lpstr>What is Impact?</vt:lpstr>
      <vt:lpstr>What is Impact?</vt:lpstr>
      <vt:lpstr>PowerPoint Presentation</vt:lpstr>
      <vt:lpstr>The Counterfactual</vt:lpstr>
      <vt:lpstr>The Counterfactual</vt:lpstr>
      <vt:lpstr>Randomized Controlled Trials</vt:lpstr>
      <vt:lpstr>PowerPoint Presentation</vt:lpstr>
      <vt:lpstr>PowerPoint Presentation</vt:lpstr>
      <vt:lpstr>Selecting Outcomes &amp; Metrics</vt:lpstr>
      <vt:lpstr>Selecting Metrics</vt:lpstr>
      <vt:lpstr>Selecting Data</vt:lpstr>
      <vt:lpstr>Selecting Metrics</vt:lpstr>
      <vt:lpstr>Logistics – How many people do  you need?</vt:lpstr>
      <vt:lpstr>Logistics – How many people do  you need?</vt:lpstr>
      <vt:lpstr>Logistics – How many people do  you need?</vt:lpstr>
      <vt:lpstr>Logistics – How many people do you need?</vt:lpstr>
      <vt:lpstr>Logistics - Randomization</vt:lpstr>
      <vt:lpstr>Example: Super Savers CD</vt:lpstr>
      <vt:lpstr>When NOT to Randomize</vt:lpstr>
      <vt:lpstr>When is the Right Time to Randomize?</vt:lpstr>
      <vt:lpstr>The Role for Researchers</vt:lpstr>
      <vt:lpstr>A Toolkit for RCTs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Brown</dc:creator>
  <cp:lastModifiedBy>Lucia Goin</cp:lastModifiedBy>
  <cp:revision>152</cp:revision>
  <dcterms:created xsi:type="dcterms:W3CDTF">2014-10-17T14:37:15Z</dcterms:created>
  <dcterms:modified xsi:type="dcterms:W3CDTF">2015-11-09T22:32:58Z</dcterms:modified>
</cp:coreProperties>
</file>