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12192000"/>
  <p:notesSz cx="6858000" cy="9144000"/>
  <p:embeddedFontLst>
    <p:embeddedFont>
      <p:font typeface="Roboto"/>
      <p:regular r:id="rId68"/>
      <p:bold r:id="rId69"/>
      <p:italic r:id="rId70"/>
      <p:boldItalic r:id="rId71"/>
    </p:embeddedFont>
    <p:embeddedFont>
      <p:font typeface="Arimo"/>
      <p:regular r:id="rId72"/>
      <p:bold r:id="rId73"/>
      <p:italic r:id="rId74"/>
      <p:boldItalic r:id="rId75"/>
    </p:embeddedFont>
    <p:embeddedFont>
      <p:font typeface="Open Sans Light"/>
      <p:regular r:id="rId76"/>
      <p:bold r:id="rId77"/>
      <p:italic r:id="rId78"/>
      <p:boldItalic r:id="rId79"/>
    </p:embeddedFont>
    <p:embeddedFont>
      <p:font typeface="Open Sans"/>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00">
          <p15:clr>
            <a:srgbClr val="A4A3A4"/>
          </p15:clr>
        </p15:guide>
        <p15:guide id="2" pos="3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0" orient="horz"/>
        <p:guide pos="379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schemas.openxmlformats.org/officeDocument/2006/relationships/font" Target="fonts/OpenSans-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regular.fntdata"/><Relationship Id="rId82" Type="http://schemas.openxmlformats.org/officeDocument/2006/relationships/font" Target="fonts/OpenSans-italic.fntdata"/><Relationship Id="rId81"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Arimo-bold.fntdata"/><Relationship Id="rId72" Type="http://schemas.openxmlformats.org/officeDocument/2006/relationships/font" Target="fonts/Arimo-regular.fntdata"/><Relationship Id="rId31" Type="http://schemas.openxmlformats.org/officeDocument/2006/relationships/slide" Target="slides/slide26.xml"/><Relationship Id="rId75" Type="http://schemas.openxmlformats.org/officeDocument/2006/relationships/font" Target="fonts/Arimo-boldItalic.fntdata"/><Relationship Id="rId30" Type="http://schemas.openxmlformats.org/officeDocument/2006/relationships/slide" Target="slides/slide25.xml"/><Relationship Id="rId74" Type="http://schemas.openxmlformats.org/officeDocument/2006/relationships/font" Target="fonts/Arimo-italic.fntdata"/><Relationship Id="rId33" Type="http://schemas.openxmlformats.org/officeDocument/2006/relationships/slide" Target="slides/slide28.xml"/><Relationship Id="rId77" Type="http://schemas.openxmlformats.org/officeDocument/2006/relationships/font" Target="fonts/OpenSansLight-bold.fntdata"/><Relationship Id="rId32" Type="http://schemas.openxmlformats.org/officeDocument/2006/relationships/slide" Target="slides/slide27.xml"/><Relationship Id="rId76" Type="http://schemas.openxmlformats.org/officeDocument/2006/relationships/font" Target="fonts/OpenSansLight-regular.fntdata"/><Relationship Id="rId35" Type="http://schemas.openxmlformats.org/officeDocument/2006/relationships/slide" Target="slides/slide30.xml"/><Relationship Id="rId79" Type="http://schemas.openxmlformats.org/officeDocument/2006/relationships/font" Target="fonts/OpenSansLight-boldItalic.fntdata"/><Relationship Id="rId34" Type="http://schemas.openxmlformats.org/officeDocument/2006/relationships/slide" Target="slides/slide29.xml"/><Relationship Id="rId78" Type="http://schemas.openxmlformats.org/officeDocument/2006/relationships/font" Target="fonts/OpenSansLight-italic.fntdata"/><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ole-ci.online/" TargetMode="External"/><Relationship Id="rId3" Type="http://schemas.openxmlformats.org/officeDocument/2006/relationships/hyperlink" Target="https://ecole-ci.onlin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rise.yale.edu/" TargetMode="External"/><Relationship Id="rId3" Type="http://schemas.openxmlformats.org/officeDocument/2006/relationships/hyperlink" Target="https://cega.berkeley.edu/"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b9b7a716da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b9b7a716da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solidFill>
                  <a:srgbClr val="4E4E4E"/>
                </a:solidFill>
                <a:highlight>
                  <a:schemeClr val="lt1"/>
                </a:highlight>
                <a:latin typeface="Arial"/>
                <a:ea typeface="Arial"/>
                <a:cs typeface="Arial"/>
                <a:sym typeface="Arial"/>
              </a:rPr>
              <a:t>The Poverty Probability Index (PPI</a:t>
            </a:r>
            <a:r>
              <a:rPr baseline="30000" lang="en-US" sz="1100">
                <a:solidFill>
                  <a:srgbClr val="4E4E4E"/>
                </a:solidFill>
                <a:highlight>
                  <a:schemeClr val="lt1"/>
                </a:highlight>
                <a:latin typeface="Arial"/>
                <a:ea typeface="Arial"/>
                <a:cs typeface="Arial"/>
                <a:sym typeface="Arial"/>
              </a:rPr>
              <a:t>®</a:t>
            </a:r>
            <a:r>
              <a:rPr lang="en-US" sz="1000">
                <a:solidFill>
                  <a:srgbClr val="4E4E4E"/>
                </a:solidFill>
                <a:highlight>
                  <a:schemeClr val="lt1"/>
                </a:highlight>
                <a:latin typeface="Arial"/>
                <a:ea typeface="Arial"/>
                <a:cs typeface="Arial"/>
                <a:sym typeface="Arial"/>
              </a:rPr>
              <a:t>) is a statistically-sound, yet simple to use scorecard that lets us estimate the probability that someone is living below the national poverty line: The answers to 10 questions about a household’s characteristics and asset ownership are scored to compute the likelihood that the household is living below the poverty line.  With the PPI, organizations can identify the clients, customers, or employees who are most likely to be poor, integrating objective poverty data into their assessments and strategic decision-making.</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Clr>
                <a:schemeClr val="dk1"/>
              </a:buClr>
              <a:buFont typeface="Arial"/>
              <a:buNone/>
            </a:pPr>
            <a:r>
              <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None/>
            </a:pPr>
            <a:r>
              <a:rPr lang="en-US" sz="1000">
                <a:solidFill>
                  <a:srgbClr val="434343"/>
                </a:solidFill>
                <a:highlight>
                  <a:srgbClr val="FFFF00"/>
                </a:highlight>
                <a:latin typeface="Arial"/>
                <a:ea typeface="Arial"/>
                <a:cs typeface="Arial"/>
                <a:sym typeface="Arial"/>
              </a:rPr>
              <a:t>More information about random digit dialing: generate the cell phone sample from a database of all possible cell numbers based on Cote d’Ivoire’s cell numbering plan. All possible combinations of mobile telephone numbers are included, ensuring equal probability of selection. We engaged XXX, a firm that XXX</a:t>
            </a:r>
            <a:endParaRPr sz="1000">
              <a:highlight>
                <a:srgbClr val="FFFF00"/>
              </a:highlight>
              <a:latin typeface="Arial"/>
              <a:ea typeface="Arial"/>
              <a:cs typeface="Arial"/>
              <a:sym typeface="Arial"/>
            </a:endParaRPr>
          </a:p>
        </p:txBody>
      </p:sp>
      <p:sp>
        <p:nvSpPr>
          <p:cNvPr id="487" name="Google Shape;487;gb9b7a716da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b590372e0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b590372e0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495" name="Google Shape;495;gb590372e08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b590372e08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b590372e08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marR="114300" rtl="0" algn="l">
              <a:lnSpc>
                <a:spcPct val="142857"/>
              </a:lnSpc>
              <a:spcBef>
                <a:spcPts val="500"/>
              </a:spcBef>
              <a:spcAft>
                <a:spcPts val="0"/>
              </a:spcAft>
              <a:buSzPts val="1100"/>
              <a:buNone/>
            </a:pPr>
            <a:r>
              <a:rPr lang="en-US" sz="1050">
                <a:solidFill>
                  <a:srgbClr val="3C4043"/>
                </a:solidFill>
                <a:highlight>
                  <a:srgbClr val="FFFFFF"/>
                </a:highlight>
                <a:latin typeface="Roboto"/>
                <a:ea typeface="Roboto"/>
                <a:cs typeface="Roboto"/>
                <a:sym typeface="Roboto"/>
              </a:rPr>
              <a:t>Interesting to note that almost 20% of primary school respondents are reporting not spending time on education at home.</a:t>
            </a:r>
            <a:endParaRPr sz="1000">
              <a:highlight>
                <a:srgbClr val="FFFFFF"/>
              </a:highlight>
              <a:latin typeface="Arial"/>
              <a:ea typeface="Arial"/>
              <a:cs typeface="Arial"/>
              <a:sym typeface="Arial"/>
            </a:endParaRPr>
          </a:p>
          <a:p>
            <a:pPr indent="0" lvl="0" marL="0" rtl="0" algn="l">
              <a:spcBef>
                <a:spcPts val="0"/>
              </a:spcBef>
              <a:spcAft>
                <a:spcPts val="0"/>
              </a:spcAft>
              <a:buNone/>
            </a:pPr>
            <a:r>
              <a:t/>
            </a:r>
            <a:endParaRPr sz="1000">
              <a:highlight>
                <a:srgbClr val="FFFFFF"/>
              </a:highlight>
              <a:latin typeface="Arial"/>
              <a:ea typeface="Arial"/>
              <a:cs typeface="Arial"/>
              <a:sym typeface="Arial"/>
            </a:endParaRPr>
          </a:p>
          <a:p>
            <a:pPr indent="0" lvl="0" marL="0" rtl="0" algn="l">
              <a:spcBef>
                <a:spcPts val="0"/>
              </a:spcBef>
              <a:spcAft>
                <a:spcPts val="0"/>
              </a:spcAft>
              <a:buNone/>
            </a:pPr>
            <a:r>
              <a:rPr lang="en-US" sz="1000">
                <a:highlight>
                  <a:srgbClr val="FFFFFF"/>
                </a:highlight>
                <a:latin typeface="Arial"/>
                <a:ea typeface="Arial"/>
                <a:cs typeface="Arial"/>
                <a:sym typeface="Arial"/>
              </a:rPr>
              <a:t>EDU 2</a:t>
            </a:r>
            <a:endParaRPr sz="10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1100">
                <a:solidFill>
                  <a:srgbClr val="000000"/>
                </a:solidFill>
              </a:rPr>
              <a:t>*If DEM10a&gt;0*</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Did primary school-age children in your household spend time on education while schools were closed?</a:t>
            </a:r>
            <a:endParaRPr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Note: Education includes any learning activities, not just formal distance education.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*Prompt for all/most/some if YES*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all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most of the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some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 none of them</a:t>
            </a:r>
            <a:endParaRPr sz="1100">
              <a:solidFill>
                <a:srgbClr val="000000"/>
              </a:solidFill>
            </a:endParaRPr>
          </a:p>
          <a:p>
            <a:pPr indent="0" lvl="0" marL="0" rtl="0" algn="l">
              <a:spcBef>
                <a:spcPts val="0"/>
              </a:spcBef>
              <a:spcAft>
                <a:spcPts val="0"/>
              </a:spcAft>
              <a:buNone/>
            </a:pPr>
            <a:r>
              <a:t/>
            </a:r>
            <a:endParaRPr sz="1000">
              <a:highlight>
                <a:srgbClr val="FFFFFF"/>
              </a:highlight>
              <a:latin typeface="Arial"/>
              <a:ea typeface="Arial"/>
              <a:cs typeface="Arial"/>
              <a:sym typeface="Arial"/>
            </a:endParaRPr>
          </a:p>
        </p:txBody>
      </p:sp>
      <p:sp>
        <p:nvSpPr>
          <p:cNvPr id="502" name="Google Shape;502;gb590372e08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b590372e08_0_7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b590372e08_0_7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highlight>
                  <a:srgbClr val="FFFFFF"/>
                </a:highlight>
                <a:latin typeface="Arial"/>
                <a:ea typeface="Arial"/>
                <a:cs typeface="Arial"/>
                <a:sym typeface="Arial"/>
              </a:rPr>
              <a:t>EDU 2</a:t>
            </a:r>
            <a:endParaRPr sz="10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1100">
                <a:solidFill>
                  <a:srgbClr val="000000"/>
                </a:solidFill>
              </a:rPr>
              <a:t>*If DEM10a&gt;0*</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Did primary school-age children in your household spend time on education while schools were closed?</a:t>
            </a:r>
            <a:endParaRPr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Note: Education includes any learning activities, not just formal distance education.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*Prompt for all/most/some if YES*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all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most of the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some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 none of them</a:t>
            </a:r>
            <a:endParaRPr sz="1100">
              <a:solidFill>
                <a:srgbClr val="000000"/>
              </a:solidFill>
            </a:endParaRPr>
          </a:p>
          <a:p>
            <a:pPr indent="0" lvl="0" marL="0" rtl="0" algn="l">
              <a:spcBef>
                <a:spcPts val="0"/>
              </a:spcBef>
              <a:spcAft>
                <a:spcPts val="0"/>
              </a:spcAft>
              <a:buNone/>
            </a:pPr>
            <a:r>
              <a:t/>
            </a:r>
            <a:endParaRPr sz="1000">
              <a:highlight>
                <a:srgbClr val="FFFFFF"/>
              </a:highlight>
              <a:latin typeface="Arial"/>
              <a:ea typeface="Arial"/>
              <a:cs typeface="Arial"/>
              <a:sym typeface="Arial"/>
            </a:endParaRPr>
          </a:p>
        </p:txBody>
      </p:sp>
      <p:sp>
        <p:nvSpPr>
          <p:cNvPr id="509" name="Google Shape;509;gb590372e08_0_7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590372e08_0_5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b590372e08_0_5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highlight>
                  <a:srgbClr val="FFFFFF"/>
                </a:highlight>
                <a:latin typeface="Arial"/>
                <a:ea typeface="Arial"/>
                <a:cs typeface="Arial"/>
                <a:sym typeface="Arial"/>
              </a:rPr>
              <a:t>EDU 2</a:t>
            </a:r>
            <a:endParaRPr sz="10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1100">
                <a:solidFill>
                  <a:srgbClr val="000000"/>
                </a:solidFill>
              </a:rPr>
              <a:t>*If DEM10a&gt;0*</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Did primary school-age children in your household spend time on education while schools were closed?</a:t>
            </a:r>
            <a:endParaRPr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Note: Education includes any learning activities, not just formal distance education.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*Prompt for all/most/some if YES*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all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most of the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Y, some of them</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 none of them</a:t>
            </a:r>
            <a:endParaRPr sz="1100">
              <a:solidFill>
                <a:srgbClr val="000000"/>
              </a:solidFill>
            </a:endParaRPr>
          </a:p>
          <a:p>
            <a:pPr indent="0" lvl="0" marL="0" rtl="0" algn="l">
              <a:spcBef>
                <a:spcPts val="0"/>
              </a:spcBef>
              <a:spcAft>
                <a:spcPts val="0"/>
              </a:spcAft>
              <a:buNone/>
            </a:pPr>
            <a:r>
              <a:t/>
            </a:r>
            <a:endParaRPr sz="1000">
              <a:highlight>
                <a:srgbClr val="FFFFFF"/>
              </a:highlight>
              <a:latin typeface="Arial"/>
              <a:ea typeface="Arial"/>
              <a:cs typeface="Arial"/>
              <a:sym typeface="Arial"/>
            </a:endParaRPr>
          </a:p>
        </p:txBody>
      </p:sp>
      <p:sp>
        <p:nvSpPr>
          <p:cNvPr id="516" name="Google Shape;516;gb590372e08_0_5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b590372e08_0_1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b590372e08_0_12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solidFill>
                  <a:srgbClr val="000000"/>
                </a:solidFill>
              </a:rPr>
              <a:t>edu4</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*If YES to EDU 2 or 3*</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On average over the most recent week of schools closures, how many hours a day did children in the household spend on education?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*Code to fit, prompt as needed*</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More than two hours each day (10+ hours/week)</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About one hour each day (~5 hrs/ week)</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About a half hour each day (~3hrs/week)</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A few minutes each day (&lt;1 hr/week)</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None (0)</a:t>
            </a:r>
            <a:endParaRPr sz="1100">
              <a:solidFill>
                <a:srgbClr val="000000"/>
              </a:solidFill>
            </a:endParaRPr>
          </a:p>
          <a:p>
            <a:pPr indent="0" lvl="0" marL="0" rtl="0" algn="l">
              <a:spcBef>
                <a:spcPts val="0"/>
              </a:spcBef>
              <a:spcAft>
                <a:spcPts val="0"/>
              </a:spcAft>
              <a:buNone/>
            </a:pPr>
            <a:r>
              <a:t/>
            </a:r>
            <a:endParaRPr/>
          </a:p>
        </p:txBody>
      </p:sp>
      <p:sp>
        <p:nvSpPr>
          <p:cNvPr id="523" name="Google Shape;523;gb590372e08_0_12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b9b7a716da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b9b7a716da_0_3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000000"/>
                </a:solidFill>
              </a:rPr>
              <a:t>Event though 70% of respondents reported that all children were spending time on education - there is wide variation in how much time. Approximately 50% of respondents are spending less than an hour a day on education</a:t>
            </a:r>
            <a:endParaRPr/>
          </a:p>
        </p:txBody>
      </p:sp>
      <p:sp>
        <p:nvSpPr>
          <p:cNvPr id="530" name="Google Shape;530;gb9b7a716da_0_3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b9b97d3d9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b9b97d3d9e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highlight>
                  <a:schemeClr val="lt1"/>
                </a:highlight>
                <a:latin typeface="Arial"/>
                <a:ea typeface="Arial"/>
                <a:cs typeface="Arial"/>
                <a:sym typeface="Arial"/>
              </a:rPr>
              <a:t>EDU 16</a:t>
            </a:r>
            <a:endParaRPr sz="10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Which of the following tools did school-aged children in your household use to help continue their education while schools were closed?</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*Read out, mark Y/N to each*</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Eneza (SMS education by chat)</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                                                   Primary students engaged in distance learning                                     </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                                                                                               N     se   CI-L   CI-H   mean      std</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Eneza (SMS education by chat)                                                                801  0.018  0.034  0.104  0.069  (0.253)</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Official educational TV (RTI1, RTI2, RT3, etc…)                                              841  0.024  0.527  0.622  0.574  (0.495)</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Radio                                                                                        839  0.020  0.081  0.158  0.119  (0.324)</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Livres fournis par l'école                                                                   846  0.024  0.605  0.698  0.651  (0.477)</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Leurs propres livres scolaires                                                               857  0.017  0.901  0.968  0.935  (0.247)</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Books we have in the household                                                               841  0.024  0.538  0.632  0.585  (0.493)</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I/Others in my household are teaching them                                                   864  0.024  0.565  0.658  0.611  (0.488)</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MaFormation (online portal for fin de cycle stu...                                           820  0.019  0.056  0.130  0.093  (0.290)</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https://ecole-ci.online/                                                                     814  0.019  0.052  0.125  0.088  (0.284)</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Youtube                                                                                      814  0.017  0.023  0.090  0.057  (0.231)</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1000">
                <a:latin typeface="Courier New"/>
                <a:ea typeface="Courier New"/>
                <a:cs typeface="Courier New"/>
                <a:sym typeface="Courier New"/>
              </a:rPr>
              <a:t>Other Educational content on the internet                                                    812  0.019  0.052  0.125  0.089  (0.284)</a:t>
            </a:r>
            <a:endParaRPr sz="1000">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solidFill>
                  <a:srgbClr val="FF0000"/>
                </a:solidFill>
                <a:latin typeface="Arial"/>
                <a:ea typeface="Arial"/>
                <a:cs typeface="Arial"/>
                <a:sym typeface="Arial"/>
              </a:rPr>
              <a:t>Official educational TV (RTI1, RTI2, RTI3)</a:t>
            </a:r>
            <a:endParaRPr sz="1000">
              <a:solidFill>
                <a:srgbClr val="FF0000"/>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Radio</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Books provided by school</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Their own school books</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Books we have in the household</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I/Others in my household are teaching them</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MaFormation (online portal for fin de cycle students)</a:t>
            </a:r>
            <a:endParaRPr sz="1000">
              <a:uFill>
                <a:noFill/>
              </a:uFill>
              <a:latin typeface="Arial"/>
              <a:ea typeface="Arial"/>
              <a:cs typeface="Arial"/>
              <a:sym typeface="Arial"/>
              <a:hlinkClick r:id="rId2"/>
            </a:endParaRPr>
          </a:p>
          <a:p>
            <a:pPr indent="0" lvl="0" marL="0" rtl="0" algn="l">
              <a:lnSpc>
                <a:spcPct val="115000"/>
              </a:lnSpc>
              <a:spcBef>
                <a:spcPts val="0"/>
              </a:spcBef>
              <a:spcAft>
                <a:spcPts val="0"/>
              </a:spcAft>
              <a:buClr>
                <a:schemeClr val="dk1"/>
              </a:buClr>
              <a:buSzPts val="1100"/>
              <a:buFont typeface="Arial"/>
              <a:buNone/>
            </a:pPr>
            <a:r>
              <a:rPr lang="en-US" sz="1000" u="sng">
                <a:solidFill>
                  <a:schemeClr val="accent2"/>
                </a:solidFill>
                <a:latin typeface="Arial"/>
                <a:ea typeface="Arial"/>
                <a:cs typeface="Arial"/>
                <a:sym typeface="Arial"/>
                <a:hlinkClick r:id="rId3">
                  <a:extLst>
                    <a:ext uri="{A12FA001-AC4F-418D-AE19-62706E023703}">
                      <ahyp:hlinkClr val="tx"/>
                    </a:ext>
                  </a:extLst>
                </a:hlinkClick>
              </a:rPr>
              <a:t>https://ecole-ci.online/</a:t>
            </a:r>
            <a:endParaRPr sz="1000" u="sng">
              <a:solidFill>
                <a:schemeClr val="accent2"/>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Youtube</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Other Educational content on the internet</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Tutoring</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Other (Specify)</a:t>
            </a:r>
            <a:endParaRPr sz="1000">
              <a:latin typeface="Arial"/>
              <a:ea typeface="Arial"/>
              <a:cs typeface="Arial"/>
              <a:sym typeface="Arial"/>
            </a:endParaRPr>
          </a:p>
          <a:p>
            <a:pPr indent="0" lvl="0" marL="0" rtl="0" algn="l">
              <a:lnSpc>
                <a:spcPct val="115000"/>
              </a:lnSpc>
              <a:spcBef>
                <a:spcPts val="0"/>
              </a:spcBef>
              <a:spcAft>
                <a:spcPts val="0"/>
              </a:spcAft>
              <a:buNone/>
            </a:pPr>
            <a:r>
              <a:rPr lang="en-US" sz="1000">
                <a:latin typeface="Arial"/>
                <a:ea typeface="Arial"/>
                <a:cs typeface="Arial"/>
                <a:sym typeface="Arial"/>
              </a:rPr>
              <a:t>None</a:t>
            </a:r>
            <a:endParaRPr sz="1000">
              <a:highlight>
                <a:srgbClr val="FFFFFF"/>
              </a:highlight>
              <a:latin typeface="Arial"/>
              <a:ea typeface="Arial"/>
              <a:cs typeface="Arial"/>
              <a:sym typeface="Arial"/>
            </a:endParaRPr>
          </a:p>
        </p:txBody>
      </p:sp>
      <p:sp>
        <p:nvSpPr>
          <p:cNvPr id="541" name="Google Shape;541;gb9b97d3d9e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b9b7a716da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b9b7a716da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549" name="Google Shape;549;gb9b7a716da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b9b97d3d9e_0_2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b9b97d3d9e_0_2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556" name="Google Shape;556;gb9b97d3d9e_0_20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991aca23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8991aca23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265" name="Google Shape;265;g8991aca23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b9b97d3d9e_0_4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b9b97d3d9e_0_4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564" name="Google Shape;564;gb9b97d3d9e_0_4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b9b7a716da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b9b7a716da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highlight>
                  <a:srgbClr val="FFFFFF"/>
                </a:highlight>
                <a:latin typeface="Arial"/>
                <a:ea typeface="Arial"/>
                <a:cs typeface="Arial"/>
                <a:sym typeface="Arial"/>
              </a:rPr>
              <a:t>EDU 6</a:t>
            </a:r>
            <a:endParaRPr sz="1000">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1100">
                <a:solidFill>
                  <a:srgbClr val="000000"/>
                </a:solidFill>
              </a:rPr>
              <a:t>What are the main reasons children in your household are not spending more time on education during this time while schools are closed?</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*Code to fit, prompt for multiple responses, up to 3*</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access to television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access to radio</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access to internet</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access to educational programs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access to textbooks or learing materials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motivation</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support from teachers and schools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Children are working to earn money</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Children are taking care of their siblings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Children are doing housework</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Lack of supervision from adults in the household</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There is not a good/quiet place to study</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Children need to spend their time doing other things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Other (specify) x3</a:t>
            </a:r>
            <a:endParaRPr sz="1100">
              <a:solidFill>
                <a:srgbClr val="000000"/>
              </a:solidFill>
            </a:endParaRPr>
          </a:p>
          <a:p>
            <a:pPr indent="0" lvl="0" marL="0" rtl="0" algn="l">
              <a:spcBef>
                <a:spcPts val="0"/>
              </a:spcBef>
              <a:spcAft>
                <a:spcPts val="0"/>
              </a:spcAft>
              <a:buNone/>
            </a:pPr>
            <a:r>
              <a:t/>
            </a:r>
            <a:endParaRPr sz="1000">
              <a:highlight>
                <a:srgbClr val="FFFFFF"/>
              </a:highlight>
              <a:latin typeface="Arial"/>
              <a:ea typeface="Arial"/>
              <a:cs typeface="Arial"/>
              <a:sym typeface="Arial"/>
            </a:endParaRPr>
          </a:p>
        </p:txBody>
      </p:sp>
      <p:sp>
        <p:nvSpPr>
          <p:cNvPr id="571" name="Google Shape;571;gb9b7a716da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b590372e08_0_2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b590372e08_0_28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latin typeface="Arial"/>
                <a:ea typeface="Arial"/>
                <a:cs typeface="Arial"/>
                <a:sym typeface="Arial"/>
              </a:rPr>
              <a:t>The qualitative survey provided some understanding to the “lack of motivation” issue - parents and caregivers felt that children needed their support and supervision. These three quotes illustrate that out of school, children often do not spend time on educational activities and that the role of parents is critical</a:t>
            </a:r>
            <a:endParaRPr sz="1000">
              <a:latin typeface="Arial"/>
              <a:ea typeface="Arial"/>
              <a:cs typeface="Arial"/>
              <a:sym typeface="Arial"/>
            </a:endParaRPr>
          </a:p>
        </p:txBody>
      </p:sp>
      <p:sp>
        <p:nvSpPr>
          <p:cNvPr id="579" name="Google Shape;579;gb590372e08_0_28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b9b7a716da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b9b7a716da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highlight>
                  <a:srgbClr val="FFFFFF"/>
                </a:highlight>
                <a:latin typeface="Arial"/>
                <a:ea typeface="Arial"/>
                <a:cs typeface="Arial"/>
                <a:sym typeface="Arial"/>
              </a:rPr>
              <a:t>Th</a:t>
            </a:r>
            <a:r>
              <a:rPr lang="en-US" sz="1100">
                <a:solidFill>
                  <a:srgbClr val="000000"/>
                </a:solidFill>
              </a:rPr>
              <a:t>is issue is even more important when considering the fact that the motivation issue is especially important for poor households. Nearly 20% more poor households identified “lack of motivation” as the primary barrier as compared to non-poor households. This is related to poor households probably having fewer resources, less time, and less confidence in supporting their children’s education. </a:t>
            </a:r>
            <a:endParaRPr sz="1000">
              <a:highlight>
                <a:srgbClr val="FFFFFF"/>
              </a:highlight>
              <a:latin typeface="Arial"/>
              <a:ea typeface="Arial"/>
              <a:cs typeface="Arial"/>
              <a:sym typeface="Arial"/>
            </a:endParaRPr>
          </a:p>
        </p:txBody>
      </p:sp>
      <p:sp>
        <p:nvSpPr>
          <p:cNvPr id="589" name="Google Shape;589;gb9b7a716da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b590372e08_0_28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b590372e08_0_28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latin typeface="Arial"/>
                <a:ea typeface="Arial"/>
                <a:cs typeface="Arial"/>
                <a:sym typeface="Arial"/>
              </a:rPr>
              <a:t>Many parents with little educational background themselves felt they couldn’t support their children’s education - quote on the right shows a caregiver describing that they couldn’t support their child</a:t>
            </a:r>
            <a:endParaRPr sz="10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000">
              <a:latin typeface="Arial"/>
              <a:ea typeface="Arial"/>
              <a:cs typeface="Arial"/>
              <a:sym typeface="Arial"/>
            </a:endParaRPr>
          </a:p>
          <a:p>
            <a:pPr indent="0" lvl="0" marL="0" rtl="0" algn="l">
              <a:spcBef>
                <a:spcPts val="0"/>
              </a:spcBef>
              <a:spcAft>
                <a:spcPts val="0"/>
              </a:spcAft>
              <a:buClr>
                <a:schemeClr val="dk1"/>
              </a:buClr>
              <a:buFont typeface="Arial"/>
              <a:buNone/>
            </a:pPr>
            <a:r>
              <a:rPr lang="en-US" sz="1000">
                <a:latin typeface="Arial"/>
                <a:ea typeface="Arial"/>
                <a:cs typeface="Arial"/>
                <a:sym typeface="Arial"/>
              </a:rPr>
              <a:t>On the left, though, we have an example of a parent who even though they couldn’t read themselves and couldn’t afford a house teacher was still actively involved in their child’s education</a:t>
            </a:r>
            <a:endParaRPr sz="1000">
              <a:latin typeface="Arial"/>
              <a:ea typeface="Arial"/>
              <a:cs typeface="Arial"/>
              <a:sym typeface="Arial"/>
            </a:endParaRPr>
          </a:p>
        </p:txBody>
      </p:sp>
      <p:sp>
        <p:nvSpPr>
          <p:cNvPr id="599" name="Google Shape;599;gb590372e08_0_28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b9b97d3d9e_0_4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b9b97d3d9e_0_4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latin typeface="Arial"/>
                <a:ea typeface="Arial"/>
                <a:cs typeface="Arial"/>
                <a:sym typeface="Arial"/>
              </a:rPr>
              <a:t>Attitudes and awareness can be the first issues to address </a:t>
            </a:r>
            <a:endParaRPr sz="1000">
              <a:latin typeface="Arial"/>
              <a:ea typeface="Arial"/>
              <a:cs typeface="Arial"/>
              <a:sym typeface="Arial"/>
            </a:endParaRPr>
          </a:p>
        </p:txBody>
      </p:sp>
      <p:sp>
        <p:nvSpPr>
          <p:cNvPr id="607" name="Google Shape;607;gb9b97d3d9e_0_4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b9b97d3d9e_0_3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b9b97d3d9e_0_3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Another key source of inequity is likely to be the system of house teachers and private tutoring. More than 20% of households reported using house teachers</a:t>
            </a:r>
            <a:endParaRPr/>
          </a:p>
          <a:p>
            <a:pPr indent="0" lvl="0" marL="0" rtl="0" algn="l">
              <a:spcBef>
                <a:spcPts val="0"/>
              </a:spcBef>
              <a:spcAft>
                <a:spcPts val="0"/>
              </a:spcAft>
              <a:buNone/>
            </a:pPr>
            <a:r>
              <a:t/>
            </a:r>
            <a:endParaRPr/>
          </a:p>
        </p:txBody>
      </p:sp>
      <p:sp>
        <p:nvSpPr>
          <p:cNvPr id="616" name="Google Shape;616;gb9b97d3d9e_0_32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b590372e08_0_28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b590372e08_0_28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House teachers was one of the most popular discussions in the qualitative interviews, brought up both by those who employed house teachers and by those who wished they could afford to </a:t>
            </a:r>
            <a:endParaRPr/>
          </a:p>
        </p:txBody>
      </p:sp>
      <p:sp>
        <p:nvSpPr>
          <p:cNvPr id="624" name="Google Shape;624;gb590372e08_0_28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b9b97d3d9e_0_4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b9b97d3d9e_0_42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gb9b97d3d9e_0_42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b9b97d3d9e_0_4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b9b97d3d9e_0_42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Policy takeaways here will depend on what the current conversation is in the Ministry and more broadly</a:t>
            </a:r>
            <a:endParaRPr/>
          </a:p>
        </p:txBody>
      </p:sp>
      <p:sp>
        <p:nvSpPr>
          <p:cNvPr id="641" name="Google Shape;641;gb9b97d3d9e_0_42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a9e2b08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8a9e2b08f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sz="1000"/>
          </a:p>
          <a:p>
            <a:pPr indent="0" lvl="2" marL="0" rtl="0" algn="l">
              <a:spcBef>
                <a:spcPts val="0"/>
              </a:spcBef>
              <a:spcAft>
                <a:spcPts val="0"/>
              </a:spcAft>
              <a:buSzPts val="2800"/>
              <a:buNone/>
            </a:pPr>
            <a:r>
              <a:rPr lang="en-US" sz="1000">
                <a:solidFill>
                  <a:srgbClr val="484848"/>
                </a:solidFill>
                <a:latin typeface="Open Sans"/>
                <a:ea typeface="Open Sans"/>
                <a:cs typeface="Open Sans"/>
                <a:sym typeface="Open Sans"/>
              </a:rPr>
              <a:t>The survey </a:t>
            </a:r>
            <a:r>
              <a:rPr b="1" lang="en-US" sz="1000">
                <a:solidFill>
                  <a:srgbClr val="484848"/>
                </a:solidFill>
                <a:latin typeface="Open Sans"/>
                <a:ea typeface="Open Sans"/>
                <a:cs typeface="Open Sans"/>
                <a:sym typeface="Open Sans"/>
              </a:rPr>
              <a:t>documents real-time trends of policy concern and will inform decision-makers</a:t>
            </a:r>
            <a:r>
              <a:rPr lang="en-US" sz="1000">
                <a:solidFill>
                  <a:srgbClr val="484848"/>
                </a:solidFill>
                <a:latin typeface="Open Sans"/>
                <a:ea typeface="Open Sans"/>
                <a:cs typeface="Open Sans"/>
                <a:sym typeface="Open Sans"/>
              </a:rPr>
              <a:t> about the communities that are hardest-hit by the pandemic. </a:t>
            </a:r>
            <a:endParaRPr sz="1000">
              <a:solidFill>
                <a:srgbClr val="484848"/>
              </a:solidFill>
              <a:latin typeface="Open Sans"/>
              <a:ea typeface="Open Sans"/>
              <a:cs typeface="Open Sans"/>
              <a:sym typeface="Open Sans"/>
            </a:endParaRPr>
          </a:p>
          <a:p>
            <a:pPr indent="0" lvl="2" marL="0" rtl="0" algn="l">
              <a:spcBef>
                <a:spcPts val="0"/>
              </a:spcBef>
              <a:spcAft>
                <a:spcPts val="0"/>
              </a:spcAft>
              <a:buSzPts val="2800"/>
              <a:buNone/>
            </a:pPr>
            <a:r>
              <a:t/>
            </a:r>
            <a:endParaRPr sz="1000">
              <a:solidFill>
                <a:srgbClr val="484848"/>
              </a:solidFill>
              <a:latin typeface="Open Sans"/>
              <a:ea typeface="Open Sans"/>
              <a:cs typeface="Open Sans"/>
              <a:sym typeface="Open Sans"/>
            </a:endParaRPr>
          </a:p>
          <a:p>
            <a:pPr indent="0" lvl="2" marL="0" rtl="0" algn="l">
              <a:spcBef>
                <a:spcPts val="0"/>
              </a:spcBef>
              <a:spcAft>
                <a:spcPts val="0"/>
              </a:spcAft>
              <a:buSzPts val="2800"/>
              <a:buNone/>
            </a:pPr>
            <a:r>
              <a:rPr lang="en-US" sz="1000">
                <a:solidFill>
                  <a:srgbClr val="484848"/>
                </a:solidFill>
                <a:latin typeface="Open Sans"/>
                <a:ea typeface="Open Sans"/>
                <a:cs typeface="Open Sans"/>
                <a:sym typeface="Open Sans"/>
              </a:rPr>
              <a:t>For example, with </a:t>
            </a:r>
            <a:r>
              <a:rPr lang="en-US" sz="1000">
                <a:solidFill>
                  <a:srgbClr val="006EB9"/>
                </a:solidFill>
                <a:uFill>
                  <a:noFill/>
                </a:uFill>
                <a:latin typeface="Open Sans"/>
                <a:ea typeface="Open Sans"/>
                <a:cs typeface="Open Sans"/>
                <a:sym typeface="Open Sans"/>
                <a:hlinkClick r:id="rId2">
                  <a:extLst>
                    <a:ext uri="{A12FA001-AC4F-418D-AE19-62706E023703}">
                      <ahyp:hlinkClr val="tx"/>
                    </a:ext>
                  </a:extLst>
                </a:hlinkClick>
              </a:rPr>
              <a:t>Y-RISE</a:t>
            </a:r>
            <a:r>
              <a:rPr lang="en-US" sz="1000">
                <a:solidFill>
                  <a:srgbClr val="484848"/>
                </a:solidFill>
                <a:latin typeface="Open Sans"/>
                <a:ea typeface="Open Sans"/>
                <a:cs typeface="Open Sans"/>
                <a:sym typeface="Open Sans"/>
              </a:rPr>
              <a:t>, </a:t>
            </a:r>
            <a:r>
              <a:rPr lang="en-US" sz="1000">
                <a:solidFill>
                  <a:srgbClr val="006EB9"/>
                </a:solidFill>
                <a:uFill>
                  <a:noFill/>
                </a:uFill>
                <a:latin typeface="Open Sans"/>
                <a:ea typeface="Open Sans"/>
                <a:cs typeface="Open Sans"/>
                <a:sym typeface="Open Sans"/>
                <a:hlinkClick r:id="rId3">
                  <a:extLst>
                    <a:ext uri="{A12FA001-AC4F-418D-AE19-62706E023703}">
                      <ahyp:hlinkClr val="tx"/>
                    </a:ext>
                  </a:extLst>
                </a:hlinkClick>
              </a:rPr>
              <a:t>CEGA</a:t>
            </a:r>
            <a:r>
              <a:rPr lang="en-US" sz="1000">
                <a:solidFill>
                  <a:srgbClr val="484848"/>
                </a:solidFill>
                <a:latin typeface="Open Sans"/>
                <a:ea typeface="Open Sans"/>
                <a:cs typeface="Open Sans"/>
                <a:sym typeface="Open Sans"/>
              </a:rPr>
              <a:t>, and researchers, </a:t>
            </a:r>
            <a:r>
              <a:rPr b="1" lang="en-US" sz="1000">
                <a:solidFill>
                  <a:srgbClr val="484848"/>
                </a:solidFill>
                <a:latin typeface="Open Sans"/>
                <a:ea typeface="Open Sans"/>
                <a:cs typeface="Open Sans"/>
                <a:sym typeface="Open Sans"/>
              </a:rPr>
              <a:t>we are advising the government’s social protection responses </a:t>
            </a:r>
            <a:r>
              <a:rPr lang="en-US" sz="1000">
                <a:solidFill>
                  <a:srgbClr val="484848"/>
                </a:solidFill>
                <a:latin typeface="Open Sans"/>
                <a:ea typeface="Open Sans"/>
                <a:cs typeface="Open Sans"/>
                <a:sym typeface="Open Sans"/>
              </a:rPr>
              <a:t>in Bangladesh, Ghana, Nigeria, and Togo. And we are supporting </a:t>
            </a:r>
            <a:r>
              <a:rPr b="1" lang="en-US" sz="1000">
                <a:solidFill>
                  <a:srgbClr val="484848"/>
                </a:solidFill>
                <a:latin typeface="Open Sans"/>
                <a:ea typeface="Open Sans"/>
                <a:cs typeface="Open Sans"/>
                <a:sym typeface="Open Sans"/>
              </a:rPr>
              <a:t>education system distance learning responses</a:t>
            </a:r>
            <a:r>
              <a:rPr lang="en-US" sz="1000">
                <a:solidFill>
                  <a:srgbClr val="484848"/>
                </a:solidFill>
                <a:latin typeface="Open Sans"/>
                <a:ea typeface="Open Sans"/>
                <a:cs typeface="Open Sans"/>
                <a:sym typeface="Open Sans"/>
              </a:rPr>
              <a:t> in Ghana, Peru, Rwanda, and Zambia.</a:t>
            </a:r>
            <a:endParaRPr sz="1000">
              <a:solidFill>
                <a:srgbClr val="484848"/>
              </a:solidFill>
              <a:latin typeface="Open Sans"/>
              <a:ea typeface="Open Sans"/>
              <a:cs typeface="Open Sans"/>
              <a:sym typeface="Open Sans"/>
            </a:endParaRPr>
          </a:p>
          <a:p>
            <a:pPr indent="0" lvl="2" marL="0" rtl="0" algn="l">
              <a:spcBef>
                <a:spcPts val="0"/>
              </a:spcBef>
              <a:spcAft>
                <a:spcPts val="0"/>
              </a:spcAft>
              <a:buClr>
                <a:schemeClr val="dk1"/>
              </a:buClr>
              <a:buSzPts val="2800"/>
              <a:buFont typeface="Arial"/>
              <a:buNone/>
            </a:pPr>
            <a:r>
              <a:t/>
            </a:r>
            <a:endParaRPr sz="1000">
              <a:solidFill>
                <a:srgbClr val="484848"/>
              </a:solidFill>
              <a:latin typeface="Open Sans"/>
              <a:ea typeface="Open Sans"/>
              <a:cs typeface="Open Sans"/>
              <a:sym typeface="Open Sans"/>
            </a:endParaRPr>
          </a:p>
          <a:p>
            <a:pPr indent="0" lvl="0" marL="0" rtl="0" algn="l">
              <a:spcBef>
                <a:spcPts val="0"/>
              </a:spcBef>
              <a:spcAft>
                <a:spcPts val="0"/>
              </a:spcAft>
              <a:buNone/>
            </a:pPr>
            <a:r>
              <a:t/>
            </a:r>
            <a:endParaRPr/>
          </a:p>
        </p:txBody>
      </p:sp>
      <p:sp>
        <p:nvSpPr>
          <p:cNvPr id="272" name="Google Shape;272;g8a9e2b08f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b590372e08_0_28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b590372e08_0_28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Respondents discussed hearing important information about education and public health generally over television and the radio</a:t>
            </a:r>
            <a:endParaRPr/>
          </a:p>
        </p:txBody>
      </p:sp>
      <p:sp>
        <p:nvSpPr>
          <p:cNvPr id="649" name="Google Shape;649;gb590372e08_0_28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b9b97d3d9e_0_4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b9b97d3d9e_0_4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relation to the educational programs, though, parents and caregivers often weren’t very involved. Here we have two quotes showing that the caregiver liked the television program explicitly because they didn’t have to be very involved</a:t>
            </a:r>
            <a:endParaRPr/>
          </a:p>
        </p:txBody>
      </p:sp>
      <p:sp>
        <p:nvSpPr>
          <p:cNvPr id="657" name="Google Shape;657;gb9b97d3d9e_0_4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b590372e08_0_29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b590372e08_0_29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those respondents who did watch or listen to the radio and television programs, they reported that they moved too quickly - but this might relate to parents’ and caregivers’ limited understanding of teaching and learning - as in the last quote - it’s to memorize</a:t>
            </a:r>
            <a:endParaRPr/>
          </a:p>
        </p:txBody>
      </p:sp>
      <p:sp>
        <p:nvSpPr>
          <p:cNvPr id="665" name="Google Shape;665;gb590372e08_0_29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b590372e08_0_28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b590372e08_0_28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previously saw quotes from respondents who didn’t watch or listen along with their children - but then we’ve seen for those respondents who did, they have a limited understanding of these programs. It seems like they expect children to memorize what the teachers are saying</a:t>
            </a:r>
            <a:endParaRPr/>
          </a:p>
        </p:txBody>
      </p:sp>
      <p:sp>
        <p:nvSpPr>
          <p:cNvPr id="675" name="Google Shape;675;gb590372e08_0_28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b9b97d3d9e_0_4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b9b97d3d9e_0_4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gb9b97d3d9e_0_42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b590372e08_0_29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b590372e08_0_29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First two quotes show respondents who aren’t supportive of the continuance of these programs. Second two quotes show respondents who are supportive - </a:t>
            </a:r>
            <a:endParaRPr/>
          </a:p>
        </p:txBody>
      </p:sp>
      <p:sp>
        <p:nvSpPr>
          <p:cNvPr id="693" name="Google Shape;693;gb590372e08_0_29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b9b97d3d9e_0_4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b9b97d3d9e_0_42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First two quotes show respondents who aren’t supportive of the continuance of these programs. Second two quotes show respondents who are supportive - </a:t>
            </a:r>
            <a:endParaRPr/>
          </a:p>
        </p:txBody>
      </p:sp>
      <p:sp>
        <p:nvSpPr>
          <p:cNvPr id="703" name="Google Shape;703;gb9b97d3d9e_0_42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b9b97d3d9e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b9b97d3d9e_0_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Now we’ll provide some feedback on the specific programs</a:t>
            </a:r>
            <a:endParaRPr/>
          </a:p>
        </p:txBody>
      </p:sp>
      <p:sp>
        <p:nvSpPr>
          <p:cNvPr id="714" name="Google Shape;714;gb9b97d3d9e_0_3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b9b97d3d9e_0_10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b9b97d3d9e_0_10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b9b97d3d9e_0_10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b9b97d3d9e_0_1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b9b97d3d9e_0_13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would expect this finding - Television is more prevalent among non-poor households</a:t>
            </a:r>
            <a:endParaRPr/>
          </a:p>
        </p:txBody>
      </p:sp>
      <p:sp>
        <p:nvSpPr>
          <p:cNvPr id="728" name="Google Shape;728;gb9b97d3d9e_0_13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590372e0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b590372e0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290" name="Google Shape;290;gb590372e0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b9b97d3d9e_0_15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b9b97d3d9e_0_15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gb9b97d3d9e_0_15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b9b97d3d9e_0_18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b9b97d3d9e_0_18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gb9b97d3d9e_0_18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b9b97d3d9e_0_48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b9b97d3d9e_0_48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gb9b97d3d9e_0_48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b9b97d3d9e_0_4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b9b97d3d9e_0_43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gb9b97d3d9e_0_43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b9b97d3d9e_0_4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b9b97d3d9e_0_4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 is difficult to make comparisons between radio and television as they represent different audiences and are confounded by access to these devices </a:t>
            </a:r>
            <a:endParaRPr/>
          </a:p>
        </p:txBody>
      </p:sp>
      <p:sp>
        <p:nvSpPr>
          <p:cNvPr id="766" name="Google Shape;766;gb9b97d3d9e_0_43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b9b97d3d9e_0_39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b9b97d3d9e_0_39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gb9b97d3d9e_0_39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b9b97d3d9e_0_4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b9b97d3d9e_0_43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Whereas with television, we saw a difference in awareness between poor and nonpoor households, we do not see that with radio</a:t>
            </a:r>
            <a:endParaRPr/>
          </a:p>
        </p:txBody>
      </p:sp>
      <p:sp>
        <p:nvSpPr>
          <p:cNvPr id="780" name="Google Shape;780;gb9b97d3d9e_0_43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b9b97d3d9e_0_4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b9b97d3d9e_0_45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gb9b97d3d9e_0_45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b9b97d3d9e_0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b9b97d3d9e_0_8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gb9b97d3d9e_0_8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b9b97d3d9e_0_5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b9b97d3d9e_0_5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b9b97d3d9e_0_5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9b7a716da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b9b7a716da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solidFill>
                  <a:srgbClr val="4E4E4E"/>
                </a:solidFill>
                <a:highlight>
                  <a:schemeClr val="lt1"/>
                </a:highlight>
                <a:latin typeface="Arial"/>
                <a:ea typeface="Arial"/>
                <a:cs typeface="Arial"/>
                <a:sym typeface="Arial"/>
              </a:rPr>
              <a:t>The Poverty Probability Index (PPI</a:t>
            </a:r>
            <a:r>
              <a:rPr baseline="30000" lang="en-US" sz="1100">
                <a:solidFill>
                  <a:srgbClr val="4E4E4E"/>
                </a:solidFill>
                <a:highlight>
                  <a:schemeClr val="lt1"/>
                </a:highlight>
                <a:latin typeface="Arial"/>
                <a:ea typeface="Arial"/>
                <a:cs typeface="Arial"/>
                <a:sym typeface="Arial"/>
              </a:rPr>
              <a:t>®</a:t>
            </a:r>
            <a:r>
              <a:rPr lang="en-US" sz="1000">
                <a:solidFill>
                  <a:srgbClr val="4E4E4E"/>
                </a:solidFill>
                <a:highlight>
                  <a:schemeClr val="lt1"/>
                </a:highlight>
                <a:latin typeface="Arial"/>
                <a:ea typeface="Arial"/>
                <a:cs typeface="Arial"/>
                <a:sym typeface="Arial"/>
              </a:rPr>
              <a:t>) is a statistically-sound, yet simple to use scorecard that lets us estimate the probability that someone is living below the national poverty line: The answers to 10 questions about a household’s characteristics and asset ownership are scored to compute the likelihood that the household is living below the poverty line.  With the PPI, organizations can identify the clients, customers, or employees who are most likely to be poor, integrating objective poverty data into their assessments and strategic decision-making.</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Clr>
                <a:schemeClr val="dk1"/>
              </a:buClr>
              <a:buFont typeface="Arial"/>
              <a:buNone/>
            </a:pPr>
            <a:r>
              <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None/>
            </a:pPr>
            <a:r>
              <a:rPr lang="en-US" sz="1000">
                <a:solidFill>
                  <a:srgbClr val="434343"/>
                </a:solidFill>
                <a:highlight>
                  <a:srgbClr val="FFFF00"/>
                </a:highlight>
                <a:latin typeface="Arial"/>
                <a:ea typeface="Arial"/>
                <a:cs typeface="Arial"/>
                <a:sym typeface="Arial"/>
              </a:rPr>
              <a:t>More information about random digit dialing: generate the cell phone sample from a database of all possible cell numbers based on Cote d’Ivoire’s cell numbering plan. All possible combinations of mobile telephone numbers are included, ensuring equal probability of selection. We engaged XXX, a firm that XXX</a:t>
            </a:r>
            <a:endParaRPr sz="1000">
              <a:highlight>
                <a:srgbClr val="FFFF00"/>
              </a:highlight>
              <a:latin typeface="Arial"/>
              <a:ea typeface="Arial"/>
              <a:cs typeface="Arial"/>
              <a:sym typeface="Arial"/>
            </a:endParaRPr>
          </a:p>
        </p:txBody>
      </p:sp>
      <p:sp>
        <p:nvSpPr>
          <p:cNvPr id="297" name="Google Shape;297;gb9b7a716da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b9b97d3d9e_0_50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b9b97d3d9e_0_50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gb9b97d3d9e_0_50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b9b97d3d9e_0_5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b9b97d3d9e_0_5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gb9b97d3d9e_0_5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b9b97d3d9e_0_5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b9b97d3d9e_0_5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gb9b97d3d9e_0_5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b9b97d3d9e_0_5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b9b97d3d9e_0_5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gb9b97d3d9e_0_5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b590372e08_0_29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b590372e08_0_29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gb590372e08_0_29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b590372e08_0_29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b590372e08_0_29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gb590372e08_0_29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a550e84e94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a550e84e94_0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ga550e84e94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b9b7a716d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gb9b7a716d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59" name="Google Shape;859;gb9b7a716da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b9b7a716da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b9b7a716da_0_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66" name="Google Shape;866;gb9b7a716da_0_3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b590372e08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b590372e08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73" name="Google Shape;873;gb590372e08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9b7a716da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b9b7a716da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000">
                <a:solidFill>
                  <a:srgbClr val="4E4E4E"/>
                </a:solidFill>
                <a:highlight>
                  <a:schemeClr val="lt1"/>
                </a:highlight>
                <a:latin typeface="Arial"/>
                <a:ea typeface="Arial"/>
                <a:cs typeface="Arial"/>
                <a:sym typeface="Arial"/>
              </a:rPr>
              <a:t>The Poverty Probability Index (PPI</a:t>
            </a:r>
            <a:r>
              <a:rPr baseline="30000" lang="en-US" sz="1100">
                <a:solidFill>
                  <a:srgbClr val="4E4E4E"/>
                </a:solidFill>
                <a:highlight>
                  <a:schemeClr val="lt1"/>
                </a:highlight>
                <a:latin typeface="Arial"/>
                <a:ea typeface="Arial"/>
                <a:cs typeface="Arial"/>
                <a:sym typeface="Arial"/>
              </a:rPr>
              <a:t>®</a:t>
            </a:r>
            <a:r>
              <a:rPr lang="en-US" sz="1000">
                <a:solidFill>
                  <a:srgbClr val="4E4E4E"/>
                </a:solidFill>
                <a:highlight>
                  <a:schemeClr val="lt1"/>
                </a:highlight>
                <a:latin typeface="Arial"/>
                <a:ea typeface="Arial"/>
                <a:cs typeface="Arial"/>
                <a:sym typeface="Arial"/>
              </a:rPr>
              <a:t>) is a statistically-sound, yet simple to use scorecard that lets us estimate the probability that someone is living below the national poverty line: The answers to 10 questions about a household’s characteristics and asset ownership are scored to compute the likelihood that the household is living below the poverty line.  With the PPI, organizations can identify the clients, customers, or employees who are most likely to be poor, integrating objective poverty data into their assessments and strategic decision-making.</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Clr>
                <a:schemeClr val="dk1"/>
              </a:buClr>
              <a:buFont typeface="Arial"/>
              <a:buNone/>
            </a:pPr>
            <a:r>
              <a:t/>
            </a:r>
            <a:endParaRPr sz="1000">
              <a:solidFill>
                <a:srgbClr val="4E4E4E"/>
              </a:solidFill>
              <a:highlight>
                <a:schemeClr val="lt1"/>
              </a:highlight>
              <a:latin typeface="Arial"/>
              <a:ea typeface="Arial"/>
              <a:cs typeface="Arial"/>
              <a:sym typeface="Arial"/>
            </a:endParaRPr>
          </a:p>
          <a:p>
            <a:pPr indent="0" lvl="0" marL="0" rtl="0" algn="l">
              <a:spcBef>
                <a:spcPts val="0"/>
              </a:spcBef>
              <a:spcAft>
                <a:spcPts val="0"/>
              </a:spcAft>
              <a:buNone/>
            </a:pPr>
            <a:r>
              <a:rPr lang="en-US" sz="1000">
                <a:solidFill>
                  <a:srgbClr val="434343"/>
                </a:solidFill>
                <a:highlight>
                  <a:srgbClr val="FFFF00"/>
                </a:highlight>
                <a:latin typeface="Arial"/>
                <a:ea typeface="Arial"/>
                <a:cs typeface="Arial"/>
                <a:sym typeface="Arial"/>
              </a:rPr>
              <a:t>More information about random digit dialing: generate the cell phone sample from a database of all possible cell numbers based on Cote d’Ivoire’s cell numbering plan. All possible combinations of mobile telephone numbers are included, ensuring equal probability of selection. We engaged XXX, a firm that XXX</a:t>
            </a:r>
            <a:endParaRPr sz="1000">
              <a:highlight>
                <a:srgbClr val="FFFF00"/>
              </a:highlight>
              <a:latin typeface="Arial"/>
              <a:ea typeface="Arial"/>
              <a:cs typeface="Arial"/>
              <a:sym typeface="Arial"/>
            </a:endParaRPr>
          </a:p>
        </p:txBody>
      </p:sp>
      <p:sp>
        <p:nvSpPr>
          <p:cNvPr id="304" name="Google Shape;304;gb9b7a716da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b590372e08_0_27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gb590372e08_0_27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81" name="Google Shape;881;gb590372e08_0_27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b590372e0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gb590372e08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sz="1000">
              <a:highlight>
                <a:srgbClr val="FFFF00"/>
              </a:highlight>
              <a:latin typeface="Arial"/>
              <a:ea typeface="Arial"/>
              <a:cs typeface="Arial"/>
              <a:sym typeface="Arial"/>
            </a:endParaRPr>
          </a:p>
        </p:txBody>
      </p:sp>
      <p:sp>
        <p:nvSpPr>
          <p:cNvPr id="889" name="Google Shape;889;gb590372e08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b9b97d3d9e_0_3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b9b97d3d9e_0_3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896" name="Google Shape;896;gb9b97d3d9e_0_3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877d65e4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b877d65e4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312" name="Google Shape;312;gb877d65e4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b9b97d3d9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b9b97d3d9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365" name="Google Shape;365;gb9b97d3d9e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b9b7a716da_0_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b9b7a716da_0_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highlight>
                <a:srgbClr val="FFFF00"/>
              </a:highlight>
            </a:endParaRPr>
          </a:p>
        </p:txBody>
      </p:sp>
      <p:sp>
        <p:nvSpPr>
          <p:cNvPr id="424" name="Google Shape;424;gb9b7a716da_0_3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7.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White BG" showMasterSp="0">
  <p:cSld name="Title Slide_White BG">
    <p:bg>
      <p:bgPr>
        <a:solidFill>
          <a:schemeClr val="lt1"/>
        </a:solidFill>
      </p:bgPr>
    </p:bg>
    <p:spTree>
      <p:nvGrpSpPr>
        <p:cNvPr id="18" name="Shape 18"/>
        <p:cNvGrpSpPr/>
        <p:nvPr/>
      </p:nvGrpSpPr>
      <p:grpSpPr>
        <a:xfrm>
          <a:off x="0" y="0"/>
          <a:ext cx="0" cy="0"/>
          <a:chOff x="0" y="0"/>
          <a:chExt cx="0" cy="0"/>
        </a:xfrm>
      </p:grpSpPr>
      <p:sp>
        <p:nvSpPr>
          <p:cNvPr id="19" name="Google Shape;19;p2"/>
          <p:cNvSpPr txBox="1"/>
          <p:nvPr>
            <p:ph type="ctrTitle"/>
          </p:nvPr>
        </p:nvSpPr>
        <p:spPr>
          <a:xfrm>
            <a:off x="343942" y="3009071"/>
            <a:ext cx="9144000" cy="10193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3F3F3F"/>
              </a:buClr>
              <a:buSzPts val="5400"/>
              <a:buFont typeface="Open Sans"/>
              <a:buNone/>
              <a:defRPr sz="54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2"/>
          <p:cNvPicPr preferRelativeResize="0"/>
          <p:nvPr/>
        </p:nvPicPr>
        <p:blipFill rotWithShape="1">
          <a:blip r:embed="rId2">
            <a:alphaModFix/>
          </a:blip>
          <a:srcRect b="0" l="0" r="0" t="0"/>
          <a:stretch/>
        </p:blipFill>
        <p:spPr>
          <a:xfrm>
            <a:off x="9278337" y="5349558"/>
            <a:ext cx="2292448" cy="1106105"/>
          </a:xfrm>
          <a:prstGeom prst="rect">
            <a:avLst/>
          </a:prstGeom>
          <a:noFill/>
          <a:ln>
            <a:noFill/>
          </a:ln>
        </p:spPr>
      </p:pic>
      <p:sp>
        <p:nvSpPr>
          <p:cNvPr id="21" name="Google Shape;21;p2"/>
          <p:cNvSpPr txBox="1"/>
          <p:nvPr>
            <p:ph idx="1" type="body"/>
          </p:nvPr>
        </p:nvSpPr>
        <p:spPr>
          <a:xfrm>
            <a:off x="340109" y="5223780"/>
            <a:ext cx="5922963" cy="123188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2000"/>
              <a:buNone/>
              <a:defRPr sz="2000"/>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
          <p:cNvSpPr txBox="1"/>
          <p:nvPr>
            <p:ph idx="2" type="body"/>
          </p:nvPr>
        </p:nvSpPr>
        <p:spPr>
          <a:xfrm>
            <a:off x="343942" y="4115715"/>
            <a:ext cx="9144000" cy="5484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3200"/>
              <a:buNone/>
              <a:defRPr b="0" i="0">
                <a:latin typeface="Open Sans Light"/>
                <a:ea typeface="Open Sans Light"/>
                <a:cs typeface="Open Sans Light"/>
                <a:sym typeface="Open Sans Light"/>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 name="Google Shape;23;p2"/>
          <p:cNvCxnSpPr/>
          <p:nvPr/>
        </p:nvCxnSpPr>
        <p:spPr>
          <a:xfrm>
            <a:off x="343942" y="5006843"/>
            <a:ext cx="11838260" cy="0"/>
          </a:xfrm>
          <a:prstGeom prst="straightConnector1">
            <a:avLst/>
          </a:prstGeom>
          <a:noFill/>
          <a:ln cap="flat" cmpd="sng" w="19050">
            <a:solidFill>
              <a:srgbClr val="6D6E7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 3 Slide" showMasterSp="0">
  <p:cSld name="Pillar 3 Slide">
    <p:bg>
      <p:bgPr>
        <a:solidFill>
          <a:srgbClr val="A8CE5A">
            <a:alpha val="80000"/>
          </a:srgbClr>
        </a:solidFill>
      </p:bgPr>
    </p:bg>
    <p:spTree>
      <p:nvGrpSpPr>
        <p:cNvPr id="68" name="Shape 68"/>
        <p:cNvGrpSpPr/>
        <p:nvPr/>
      </p:nvGrpSpPr>
      <p:grpSpPr>
        <a:xfrm>
          <a:off x="0" y="0"/>
          <a:ext cx="0" cy="0"/>
          <a:chOff x="0" y="0"/>
          <a:chExt cx="0" cy="0"/>
        </a:xfrm>
      </p:grpSpPr>
      <p:sp>
        <p:nvSpPr>
          <p:cNvPr id="69" name="Google Shape;69;p11"/>
          <p:cNvSpPr txBox="1"/>
          <p:nvPr/>
        </p:nvSpPr>
        <p:spPr>
          <a:xfrm>
            <a:off x="4199692" y="92111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1B53C"/>
              </a:buClr>
              <a:buSzPts val="41300"/>
              <a:buFont typeface="Open Sans"/>
              <a:buNone/>
            </a:pPr>
            <a:r>
              <a:rPr b="1" i="0" lang="en-US" sz="41300">
                <a:solidFill>
                  <a:srgbClr val="81B53C"/>
                </a:solidFill>
                <a:latin typeface="Open Sans"/>
                <a:ea typeface="Open Sans"/>
                <a:cs typeface="Open Sans"/>
                <a:sym typeface="Open Sans"/>
              </a:rPr>
              <a:t>3</a:t>
            </a:r>
            <a:endParaRPr/>
          </a:p>
        </p:txBody>
      </p:sp>
      <p:sp>
        <p:nvSpPr>
          <p:cNvPr id="70" name="Google Shape;70;p11"/>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11"/>
          <p:cNvSpPr txBox="1"/>
          <p:nvPr>
            <p:ph type="title"/>
          </p:nvPr>
        </p:nvSpPr>
        <p:spPr>
          <a:xfrm>
            <a:off x="838200" y="3256508"/>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p:cSld name="2-column">
    <p:spTree>
      <p:nvGrpSpPr>
        <p:cNvPr id="72" name="Shape 72"/>
        <p:cNvGrpSpPr/>
        <p:nvPr/>
      </p:nvGrpSpPr>
      <p:grpSpPr>
        <a:xfrm>
          <a:off x="0" y="0"/>
          <a:ext cx="0" cy="0"/>
          <a:chOff x="0" y="0"/>
          <a:chExt cx="0" cy="0"/>
        </a:xfrm>
      </p:grpSpPr>
      <p:sp>
        <p:nvSpPr>
          <p:cNvPr id="73" name="Google Shape;73;p12"/>
          <p:cNvSpPr txBox="1"/>
          <p:nvPr>
            <p:ph idx="1" type="body"/>
          </p:nvPr>
        </p:nvSpPr>
        <p:spPr>
          <a:xfrm>
            <a:off x="338419" y="1599485"/>
            <a:ext cx="5565605" cy="4351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3200"/>
              <a:buNone/>
              <a:defRPr/>
            </a:lvl1pPr>
            <a:lvl2pPr indent="-406400" lvl="1" marL="914400" algn="l">
              <a:lnSpc>
                <a:spcPct val="100000"/>
              </a:lnSpc>
              <a:spcBef>
                <a:spcPts val="600"/>
              </a:spcBef>
              <a:spcAft>
                <a:spcPts val="0"/>
              </a:spcAft>
              <a:buClr>
                <a:srgbClr val="3F3F3F"/>
              </a:buClr>
              <a:buSzPts val="2800"/>
              <a:buChar char="•"/>
              <a:defRPr/>
            </a:lvl2pPr>
            <a:lvl3pPr indent="-381000" lvl="2" marL="1371600" algn="l">
              <a:lnSpc>
                <a:spcPct val="100000"/>
              </a:lnSpc>
              <a:spcBef>
                <a:spcPts val="600"/>
              </a:spcBef>
              <a:spcAft>
                <a:spcPts val="0"/>
              </a:spcAft>
              <a:buClr>
                <a:srgbClr val="3F3F3F"/>
              </a:buClr>
              <a:buSzPts val="2400"/>
              <a:buChar char="•"/>
              <a:defRPr/>
            </a:lvl3pPr>
            <a:lvl4pPr indent="-342900" lvl="3" marL="1828800" algn="l">
              <a:lnSpc>
                <a:spcPct val="100000"/>
              </a:lnSpc>
              <a:spcBef>
                <a:spcPts val="600"/>
              </a:spcBef>
              <a:spcAft>
                <a:spcPts val="0"/>
              </a:spcAft>
              <a:buClr>
                <a:srgbClr val="3F3F3F"/>
              </a:buClr>
              <a:buSzPts val="1800"/>
              <a:buChar char="•"/>
              <a:defRPr/>
            </a:lvl4pPr>
            <a:lvl5pPr indent="-317500" lvl="4" marL="2286000" algn="l">
              <a:lnSpc>
                <a:spcPct val="100000"/>
              </a:lnSpc>
              <a:spcBef>
                <a:spcPts val="600"/>
              </a:spcBef>
              <a:spcAft>
                <a:spcPts val="0"/>
              </a:spcAft>
              <a:buClr>
                <a:srgbClr val="3F3F3F"/>
              </a:buClr>
              <a:buSzPts val="14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2"/>
          <p:cNvSpPr txBox="1"/>
          <p:nvPr>
            <p:ph idx="2" type="body"/>
          </p:nvPr>
        </p:nvSpPr>
        <p:spPr>
          <a:xfrm>
            <a:off x="6155239" y="1599485"/>
            <a:ext cx="5577720" cy="4351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3200"/>
              <a:buNone/>
              <a:defRPr/>
            </a:lvl1pPr>
            <a:lvl2pPr indent="-406400" lvl="1" marL="914400" algn="l">
              <a:lnSpc>
                <a:spcPct val="100000"/>
              </a:lnSpc>
              <a:spcBef>
                <a:spcPts val="600"/>
              </a:spcBef>
              <a:spcAft>
                <a:spcPts val="0"/>
              </a:spcAft>
              <a:buClr>
                <a:srgbClr val="3F3F3F"/>
              </a:buClr>
              <a:buSzPts val="2800"/>
              <a:buChar char="•"/>
              <a:defRPr/>
            </a:lvl2pPr>
            <a:lvl3pPr indent="-381000" lvl="2" marL="1371600" algn="l">
              <a:lnSpc>
                <a:spcPct val="100000"/>
              </a:lnSpc>
              <a:spcBef>
                <a:spcPts val="600"/>
              </a:spcBef>
              <a:spcAft>
                <a:spcPts val="0"/>
              </a:spcAft>
              <a:buClr>
                <a:srgbClr val="3F3F3F"/>
              </a:buClr>
              <a:buSzPts val="2400"/>
              <a:buChar char="•"/>
              <a:defRPr/>
            </a:lvl3pPr>
            <a:lvl4pPr indent="-342900" lvl="3" marL="1828800" algn="l">
              <a:lnSpc>
                <a:spcPct val="100000"/>
              </a:lnSpc>
              <a:spcBef>
                <a:spcPts val="600"/>
              </a:spcBef>
              <a:spcAft>
                <a:spcPts val="0"/>
              </a:spcAft>
              <a:buClr>
                <a:srgbClr val="3F3F3F"/>
              </a:buClr>
              <a:buSzPts val="1800"/>
              <a:buChar char="•"/>
              <a:defRPr/>
            </a:lvl4pPr>
            <a:lvl5pPr indent="-317500" lvl="4" marL="2286000" algn="l">
              <a:lnSpc>
                <a:spcPct val="100000"/>
              </a:lnSpc>
              <a:spcBef>
                <a:spcPts val="600"/>
              </a:spcBef>
              <a:spcAft>
                <a:spcPts val="0"/>
              </a:spcAft>
              <a:buClr>
                <a:srgbClr val="3F3F3F"/>
              </a:buClr>
              <a:buSzPts val="14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3"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1" type="ftr"/>
          </p:nvPr>
        </p:nvSpPr>
        <p:spPr>
          <a:xfrm>
            <a:off x="333837" y="6270915"/>
            <a:ext cx="10739713" cy="4283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lar 1 Slide" showMasterSp="0">
  <p:cSld name="1_Pillar 1 Slide">
    <p:bg>
      <p:bgPr>
        <a:solidFill>
          <a:srgbClr val="FFBC4D">
            <a:alpha val="70980"/>
          </a:srgbClr>
        </a:solidFill>
      </p:bgPr>
    </p:bg>
    <p:spTree>
      <p:nvGrpSpPr>
        <p:cNvPr id="78" name="Shape 78"/>
        <p:cNvGrpSpPr/>
        <p:nvPr/>
      </p:nvGrpSpPr>
      <p:grpSpPr>
        <a:xfrm>
          <a:off x="0" y="0"/>
          <a:ext cx="0" cy="0"/>
          <a:chOff x="0" y="0"/>
          <a:chExt cx="0" cy="0"/>
        </a:xfrm>
      </p:grpSpPr>
      <p:sp>
        <p:nvSpPr>
          <p:cNvPr id="79" name="Google Shape;79;p13"/>
          <p:cNvSpPr txBox="1"/>
          <p:nvPr/>
        </p:nvSpPr>
        <p:spPr>
          <a:xfrm>
            <a:off x="3972393" y="93610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9800"/>
              </a:buClr>
              <a:buSzPts val="41300"/>
              <a:buFont typeface="Open Sans"/>
              <a:buNone/>
            </a:pPr>
            <a:r>
              <a:rPr b="1" i="0" lang="en-US" sz="41300">
                <a:solidFill>
                  <a:srgbClr val="FF9800"/>
                </a:solidFill>
                <a:latin typeface="Open Sans"/>
                <a:ea typeface="Open Sans"/>
                <a:cs typeface="Open Sans"/>
                <a:sym typeface="Open Sans"/>
              </a:rPr>
              <a:t>4</a:t>
            </a:r>
            <a:endParaRPr/>
          </a:p>
        </p:txBody>
      </p:sp>
      <p:sp>
        <p:nvSpPr>
          <p:cNvPr id="80" name="Google Shape;80;p13"/>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13"/>
          <p:cNvSpPr txBox="1"/>
          <p:nvPr>
            <p:ph type="title"/>
          </p:nvPr>
        </p:nvSpPr>
        <p:spPr>
          <a:xfrm>
            <a:off x="838200" y="3249177"/>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Content">
  <p:cSld name="Basic Content">
    <p:spTree>
      <p:nvGrpSpPr>
        <p:cNvPr id="82" name="Shape 82"/>
        <p:cNvGrpSpPr/>
        <p:nvPr/>
      </p:nvGrpSpPr>
      <p:grpSpPr>
        <a:xfrm>
          <a:off x="0" y="0"/>
          <a:ext cx="0" cy="0"/>
          <a:chOff x="0" y="0"/>
          <a:chExt cx="0" cy="0"/>
        </a:xfrm>
      </p:grpSpPr>
      <p:sp>
        <p:nvSpPr>
          <p:cNvPr id="83" name="Google Shape;83;p14"/>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4"/>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4"/>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4"/>
          <p:cNvSpPr txBox="1"/>
          <p:nvPr>
            <p:ph idx="1"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2" type="body"/>
          </p:nvPr>
        </p:nvSpPr>
        <p:spPr>
          <a:xfrm>
            <a:off x="838200" y="2011680"/>
            <a:ext cx="10515600" cy="4087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1" showMasterSp="0">
  <p:cSld name="Thank you slide 1">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831850" y="877783"/>
            <a:ext cx="10515600"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Open Sans"/>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5"/>
          <p:cNvSpPr txBox="1"/>
          <p:nvPr>
            <p:ph idx="1" type="body"/>
          </p:nvPr>
        </p:nvSpPr>
        <p:spPr>
          <a:xfrm>
            <a:off x="831850" y="3757508"/>
            <a:ext cx="10515600" cy="150018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Photo BG" showMasterSp="0">
  <p:cSld name="Title Slide_Photo BG">
    <p:bg>
      <p:bgPr>
        <a:solidFill>
          <a:schemeClr val="lt1"/>
        </a:solidFill>
      </p:bgPr>
    </p:bg>
    <p:spTree>
      <p:nvGrpSpPr>
        <p:cNvPr id="91" name="Shape 91"/>
        <p:cNvGrpSpPr/>
        <p:nvPr/>
      </p:nvGrpSpPr>
      <p:grpSpPr>
        <a:xfrm>
          <a:off x="0" y="0"/>
          <a:ext cx="0" cy="0"/>
          <a:chOff x="0" y="0"/>
          <a:chExt cx="0" cy="0"/>
        </a:xfrm>
      </p:grpSpPr>
      <p:sp>
        <p:nvSpPr>
          <p:cNvPr id="92" name="Google Shape;92;p16"/>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600"/>
              </a:spcBef>
              <a:spcAft>
                <a:spcPts val="0"/>
              </a:spcAft>
              <a:buClr>
                <a:srgbClr val="3F3F3F"/>
              </a:buClr>
              <a:buSzPts val="3200"/>
              <a:buFont typeface="Arial"/>
              <a:buNone/>
              <a:defRPr b="0" i="0" sz="3200" u="none" cap="none" strike="noStrike">
                <a:solidFill>
                  <a:srgbClr val="3F3F3F"/>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16"/>
          <p:cNvSpPr txBox="1"/>
          <p:nvPr>
            <p:ph type="ctrTitle"/>
          </p:nvPr>
        </p:nvSpPr>
        <p:spPr>
          <a:xfrm>
            <a:off x="1524000" y="402336"/>
            <a:ext cx="9144000" cy="101933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4" name="Google Shape;94;p16"/>
          <p:cNvPicPr preferRelativeResize="0"/>
          <p:nvPr/>
        </p:nvPicPr>
        <p:blipFill rotWithShape="1">
          <a:blip r:embed="rId2">
            <a:alphaModFix/>
          </a:blip>
          <a:srcRect b="0" l="0" r="0" t="0"/>
          <a:stretch/>
        </p:blipFill>
        <p:spPr>
          <a:xfrm>
            <a:off x="9017078" y="5229586"/>
            <a:ext cx="2553130" cy="1220272"/>
          </a:xfrm>
          <a:prstGeom prst="rect">
            <a:avLst/>
          </a:prstGeom>
          <a:noFill/>
          <a:ln>
            <a:noFill/>
          </a:ln>
        </p:spPr>
      </p:pic>
      <p:sp>
        <p:nvSpPr>
          <p:cNvPr id="95" name="Google Shape;95;p16"/>
          <p:cNvSpPr txBox="1"/>
          <p:nvPr>
            <p:ph idx="1" type="body"/>
          </p:nvPr>
        </p:nvSpPr>
        <p:spPr>
          <a:xfrm>
            <a:off x="340109" y="5223780"/>
            <a:ext cx="5922963" cy="123188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lt1"/>
              </a:buClr>
              <a:buSzPts val="2000"/>
              <a:buNone/>
              <a:defRPr sz="2000">
                <a:solidFill>
                  <a:schemeClr val="lt1"/>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6"/>
          <p:cNvSpPr txBox="1"/>
          <p:nvPr>
            <p:ph idx="3" type="body"/>
          </p:nvPr>
        </p:nvSpPr>
        <p:spPr>
          <a:xfrm>
            <a:off x="1524000" y="1508980"/>
            <a:ext cx="9144000" cy="5484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3200"/>
              <a:buNone/>
              <a:defRPr b="0" i="0">
                <a:solidFill>
                  <a:schemeClr val="lt1"/>
                </a:solidFill>
                <a:latin typeface="Open Sans Light"/>
                <a:ea typeface="Open Sans Light"/>
                <a:cs typeface="Open Sans Light"/>
                <a:sym typeface="Open Sans Light"/>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Content 2">
  <p:cSld name="Basic Content 2">
    <p:spTree>
      <p:nvGrpSpPr>
        <p:cNvPr id="97" name="Shape 97"/>
        <p:cNvGrpSpPr/>
        <p:nvPr/>
      </p:nvGrpSpPr>
      <p:grpSpPr>
        <a:xfrm>
          <a:off x="0" y="0"/>
          <a:ext cx="0" cy="0"/>
          <a:chOff x="0" y="0"/>
          <a:chExt cx="0" cy="0"/>
        </a:xfrm>
      </p:grpSpPr>
      <p:sp>
        <p:nvSpPr>
          <p:cNvPr id="98" name="Google Shape;98;p17"/>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7"/>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7"/>
          <p:cNvSpPr txBox="1"/>
          <p:nvPr>
            <p:ph idx="1"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02" name="Shape 102"/>
        <p:cNvGrpSpPr/>
        <p:nvPr/>
      </p:nvGrpSpPr>
      <p:grpSpPr>
        <a:xfrm>
          <a:off x="0" y="0"/>
          <a:ext cx="0" cy="0"/>
          <a:chOff x="0" y="0"/>
          <a:chExt cx="0" cy="0"/>
        </a:xfrm>
      </p:grpSpPr>
      <p:sp>
        <p:nvSpPr>
          <p:cNvPr id="103" name="Google Shape;103;p18"/>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8"/>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2 columns">
  <p:cSld name="Basic 2 columns">
    <p:spTree>
      <p:nvGrpSpPr>
        <p:cNvPr id="105" name="Shape 105"/>
        <p:cNvGrpSpPr/>
        <p:nvPr/>
      </p:nvGrpSpPr>
      <p:grpSpPr>
        <a:xfrm>
          <a:off x="0" y="0"/>
          <a:ext cx="0" cy="0"/>
          <a:chOff x="0" y="0"/>
          <a:chExt cx="0" cy="0"/>
        </a:xfrm>
      </p:grpSpPr>
      <p:sp>
        <p:nvSpPr>
          <p:cNvPr id="106" name="Google Shape;106;p19"/>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9"/>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9"/>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9"/>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110" name="Google Shape;110;p19"/>
          <p:cNvSpPr txBox="1"/>
          <p:nvPr>
            <p:ph idx="1"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9"/>
          <p:cNvSpPr txBox="1"/>
          <p:nvPr>
            <p:ph idx="2" type="body"/>
          </p:nvPr>
        </p:nvSpPr>
        <p:spPr>
          <a:xfrm>
            <a:off x="838200" y="2011680"/>
            <a:ext cx="5031377"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9"/>
          <p:cNvSpPr txBox="1"/>
          <p:nvPr>
            <p:ph idx="3" type="body"/>
          </p:nvPr>
        </p:nvSpPr>
        <p:spPr>
          <a:xfrm>
            <a:off x="6322425" y="2011680"/>
            <a:ext cx="5031377"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3 columns">
  <p:cSld name="Basic 3 columns">
    <p:bg>
      <p:bgPr>
        <a:solidFill>
          <a:schemeClr val="lt1"/>
        </a:solidFill>
      </p:bgPr>
    </p:bg>
    <p:spTree>
      <p:nvGrpSpPr>
        <p:cNvPr id="113" name="Shape 113"/>
        <p:cNvGrpSpPr/>
        <p:nvPr/>
      </p:nvGrpSpPr>
      <p:grpSpPr>
        <a:xfrm>
          <a:off x="0" y="0"/>
          <a:ext cx="0" cy="0"/>
          <a:chOff x="0" y="0"/>
          <a:chExt cx="0" cy="0"/>
        </a:xfrm>
      </p:grpSpPr>
      <p:sp>
        <p:nvSpPr>
          <p:cNvPr id="114" name="Google Shape;114;p20"/>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0"/>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116" name="Google Shape;116;p20"/>
          <p:cNvSpPr txBox="1"/>
          <p:nvPr>
            <p:ph idx="1" type="body"/>
          </p:nvPr>
        </p:nvSpPr>
        <p:spPr>
          <a:xfrm>
            <a:off x="838200" y="2011679"/>
            <a:ext cx="3141689"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4525155" y="2011679"/>
            <a:ext cx="3141689"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3" type="body"/>
          </p:nvPr>
        </p:nvSpPr>
        <p:spPr>
          <a:xfrm>
            <a:off x="8212110" y="2011679"/>
            <a:ext cx="3141689"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0"/>
          <p:cNvSpPr txBox="1"/>
          <p:nvPr>
            <p:ph type="title"/>
          </p:nvPr>
        </p:nvSpPr>
        <p:spPr>
          <a:xfrm>
            <a:off x="838200" y="457200"/>
            <a:ext cx="10515600" cy="74980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F3F3F"/>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0"/>
          <p:cNvSpPr txBox="1"/>
          <p:nvPr>
            <p:ph idx="4"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4" name="Shape 24"/>
        <p:cNvGrpSpPr/>
        <p:nvPr/>
      </p:nvGrpSpPr>
      <p:grpSpPr>
        <a:xfrm>
          <a:off x="0" y="0"/>
          <a:ext cx="0" cy="0"/>
          <a:chOff x="0" y="0"/>
          <a:chExt cx="0" cy="0"/>
        </a:xfrm>
      </p:grpSpPr>
      <p:sp>
        <p:nvSpPr>
          <p:cNvPr id="25" name="Google Shape;25;p3"/>
          <p:cNvSpPr txBox="1"/>
          <p:nvPr>
            <p:ph type="title"/>
          </p:nvPr>
        </p:nvSpPr>
        <p:spPr>
          <a:xfrm>
            <a:off x="838200" y="229837"/>
            <a:ext cx="10515600" cy="74210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29" name="Google Shape;29;p3"/>
          <p:cNvSpPr txBox="1"/>
          <p:nvPr>
            <p:ph idx="1" type="body"/>
          </p:nvPr>
        </p:nvSpPr>
        <p:spPr>
          <a:xfrm>
            <a:off x="838200" y="1463403"/>
            <a:ext cx="10515600" cy="479370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900"/>
              </a:spcBef>
              <a:spcAft>
                <a:spcPts val="0"/>
              </a:spcAft>
              <a:buClr>
                <a:srgbClr val="3F3F3F"/>
              </a:buClr>
              <a:buSzPts val="3200"/>
              <a:buNone/>
              <a:defRPr b="0">
                <a:latin typeface="Open Sans"/>
                <a:ea typeface="Open Sans"/>
                <a:cs typeface="Open Sans"/>
                <a:sym typeface="Open Sans"/>
              </a:defRPr>
            </a:lvl1pPr>
            <a:lvl2pPr indent="-342900" lvl="1" marL="914400" algn="l">
              <a:lnSpc>
                <a:spcPct val="100000"/>
              </a:lnSpc>
              <a:spcBef>
                <a:spcPts val="900"/>
              </a:spcBef>
              <a:spcAft>
                <a:spcPts val="0"/>
              </a:spcAft>
              <a:buClr>
                <a:srgbClr val="3F3F3F"/>
              </a:buClr>
              <a:buSzPts val="1800"/>
              <a:buChar char="•"/>
              <a:defRPr/>
            </a:lvl2pPr>
            <a:lvl3pPr indent="-381000" lvl="2" marL="1371600" algn="l">
              <a:lnSpc>
                <a:spcPct val="100000"/>
              </a:lnSpc>
              <a:spcBef>
                <a:spcPts val="600"/>
              </a:spcBef>
              <a:spcAft>
                <a:spcPts val="0"/>
              </a:spcAft>
              <a:buClr>
                <a:srgbClr val="3F3F3F"/>
              </a:buClr>
              <a:buSzPts val="24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
          <p:cNvSpPr txBox="1"/>
          <p:nvPr>
            <p:ph idx="2"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wo Content">
  <p:cSld name="Basic Two Content">
    <p:bg>
      <p:bgPr>
        <a:solidFill>
          <a:schemeClr val="lt1"/>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838200" y="457200"/>
            <a:ext cx="10515600" cy="7498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8200" y="2011680"/>
            <a:ext cx="4048593"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1"/>
          <p:cNvSpPr txBox="1"/>
          <p:nvPr>
            <p:ph idx="2" type="body"/>
          </p:nvPr>
        </p:nvSpPr>
        <p:spPr>
          <a:xfrm>
            <a:off x="5152868" y="2011680"/>
            <a:ext cx="6200931"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1"/>
          <p:cNvSpPr txBox="1"/>
          <p:nvPr>
            <p:ph idx="12" type="sldNum"/>
          </p:nvPr>
        </p:nvSpPr>
        <p:spPr>
          <a:xfrm>
            <a:off x="11819742"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21"/>
          <p:cNvSpPr txBox="1"/>
          <p:nvPr>
            <p:ph idx="3"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Two Content Reversed">
  <p:cSld name="Basic Two Content Reversed">
    <p:bg>
      <p:bgPr>
        <a:solidFill>
          <a:schemeClr val="lt1"/>
        </a:solid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838200" y="457200"/>
            <a:ext cx="10515600" cy="7498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2"/>
          <p:cNvSpPr txBox="1"/>
          <p:nvPr>
            <p:ph idx="1" type="body"/>
          </p:nvPr>
        </p:nvSpPr>
        <p:spPr>
          <a:xfrm>
            <a:off x="838199" y="2011680"/>
            <a:ext cx="6199632"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2"/>
          <p:cNvSpPr txBox="1"/>
          <p:nvPr>
            <p:ph idx="2" type="body"/>
          </p:nvPr>
        </p:nvSpPr>
        <p:spPr>
          <a:xfrm>
            <a:off x="7303009" y="1996321"/>
            <a:ext cx="4050791" cy="408736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2"/>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2" type="sldNum"/>
          </p:nvPr>
        </p:nvSpPr>
        <p:spPr>
          <a:xfrm>
            <a:off x="11819742"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22"/>
          <p:cNvSpPr txBox="1"/>
          <p:nvPr>
            <p:ph idx="3"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content white BG">
  <p:cSld name="4 columns content white BG">
    <p:bg>
      <p:bgPr>
        <a:solidFill>
          <a:schemeClr val="lt1"/>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838200" y="457200"/>
            <a:ext cx="10515600" cy="7498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3"/>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3"/>
          <p:cNvSpPr txBox="1"/>
          <p:nvPr>
            <p:ph idx="12" type="sldNum"/>
          </p:nvPr>
        </p:nvSpPr>
        <p:spPr>
          <a:xfrm>
            <a:off x="11819742"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3"/>
          <p:cNvSpPr txBox="1"/>
          <p:nvPr>
            <p:ph idx="1" type="body"/>
          </p:nvPr>
        </p:nvSpPr>
        <p:spPr>
          <a:xfrm>
            <a:off x="838200" y="1296988"/>
            <a:ext cx="10515600" cy="366712"/>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600"/>
              </a:spcBef>
              <a:spcAft>
                <a:spcPts val="0"/>
              </a:spcAft>
              <a:buClr>
                <a:srgbClr val="DD8C2F"/>
              </a:buClr>
              <a:buSzPts val="2400"/>
              <a:buFont typeface="Arial"/>
              <a:buNone/>
              <a:defRPr sz="2400">
                <a:solidFill>
                  <a:srgbClr val="DD8C2F"/>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3"/>
          <p:cNvSpPr txBox="1"/>
          <p:nvPr>
            <p:ph idx="2" type="body"/>
          </p:nvPr>
        </p:nvSpPr>
        <p:spPr>
          <a:xfrm>
            <a:off x="338422"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3"/>
          <p:cNvSpPr txBox="1"/>
          <p:nvPr>
            <p:ph idx="3" type="body"/>
          </p:nvPr>
        </p:nvSpPr>
        <p:spPr>
          <a:xfrm>
            <a:off x="3272906"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3"/>
          <p:cNvSpPr txBox="1"/>
          <p:nvPr>
            <p:ph idx="4" type="body"/>
          </p:nvPr>
        </p:nvSpPr>
        <p:spPr>
          <a:xfrm>
            <a:off x="6207378"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23"/>
          <p:cNvSpPr txBox="1"/>
          <p:nvPr>
            <p:ph idx="5" type="body"/>
          </p:nvPr>
        </p:nvSpPr>
        <p:spPr>
          <a:xfrm>
            <a:off x="9141835"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23"/>
          <p:cNvSpPr/>
          <p:nvPr>
            <p:ph idx="6" type="pic"/>
          </p:nvPr>
        </p:nvSpPr>
        <p:spPr>
          <a:xfrm>
            <a:off x="344513" y="1703223"/>
            <a:ext cx="2704280"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3"/>
          <p:cNvSpPr/>
          <p:nvPr>
            <p:ph idx="7" type="pic"/>
          </p:nvPr>
        </p:nvSpPr>
        <p:spPr>
          <a:xfrm>
            <a:off x="3267697" y="1703223"/>
            <a:ext cx="2723889"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23"/>
          <p:cNvSpPr/>
          <p:nvPr>
            <p:ph idx="8" type="pic"/>
          </p:nvPr>
        </p:nvSpPr>
        <p:spPr>
          <a:xfrm>
            <a:off x="6207032" y="1703223"/>
            <a:ext cx="2706365"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23"/>
          <p:cNvSpPr/>
          <p:nvPr>
            <p:ph idx="9" type="pic"/>
          </p:nvPr>
        </p:nvSpPr>
        <p:spPr>
          <a:xfrm>
            <a:off x="9128877" y="1703223"/>
            <a:ext cx="2724919"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content blue BG">
  <p:cSld name="4 columns content blue BG">
    <p:bg>
      <p:bgPr>
        <a:solidFill>
          <a:srgbClr val="1D63A1"/>
        </a:solidFill>
      </p:bgPr>
    </p:bg>
    <p:spTree>
      <p:nvGrpSpPr>
        <p:cNvPr id="148" name="Shape 148"/>
        <p:cNvGrpSpPr/>
        <p:nvPr/>
      </p:nvGrpSpPr>
      <p:grpSpPr>
        <a:xfrm>
          <a:off x="0" y="0"/>
          <a:ext cx="0" cy="0"/>
          <a:chOff x="0" y="0"/>
          <a:chExt cx="0" cy="0"/>
        </a:xfrm>
      </p:grpSpPr>
      <p:sp>
        <p:nvSpPr>
          <p:cNvPr id="149" name="Google Shape;149;p24"/>
          <p:cNvSpPr txBox="1"/>
          <p:nvPr>
            <p:ph type="title"/>
          </p:nvPr>
        </p:nvSpPr>
        <p:spPr>
          <a:xfrm>
            <a:off x="838200" y="457200"/>
            <a:ext cx="10515600" cy="74980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4"/>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4"/>
          <p:cNvSpPr txBox="1"/>
          <p:nvPr>
            <p:ph idx="12" type="sldNum"/>
          </p:nvPr>
        </p:nvSpPr>
        <p:spPr>
          <a:xfrm>
            <a:off x="11819742"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4"/>
          <p:cNvSpPr/>
          <p:nvPr/>
        </p:nvSpPr>
        <p:spPr>
          <a:xfrm>
            <a:off x="0" y="3846966"/>
            <a:ext cx="12192000" cy="25080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4"/>
          <p:cNvSpPr txBox="1"/>
          <p:nvPr>
            <p:ph idx="1" type="body"/>
          </p:nvPr>
        </p:nvSpPr>
        <p:spPr>
          <a:xfrm>
            <a:off x="338422" y="1328793"/>
            <a:ext cx="2716476" cy="656217"/>
          </a:xfrm>
          <a:prstGeom prst="rect">
            <a:avLst/>
          </a:prstGeom>
          <a:noFill/>
          <a:ln>
            <a:noFill/>
          </a:ln>
        </p:spPr>
        <p:txBody>
          <a:bodyPr anchorCtr="0" anchor="b" bIns="0" lIns="0" spcFirstLastPara="1" rIns="0" wrap="square" tIns="0">
            <a:noAutofit/>
          </a:bodyPr>
          <a:lstStyle>
            <a:lvl1pPr indent="-228600" lvl="0" marL="457200" algn="ctr">
              <a:lnSpc>
                <a:spcPct val="90000"/>
              </a:lnSpc>
              <a:spcBef>
                <a:spcPts val="600"/>
              </a:spcBef>
              <a:spcAft>
                <a:spcPts val="0"/>
              </a:spcAft>
              <a:buClr>
                <a:schemeClr val="lt1"/>
              </a:buClr>
              <a:buSzPts val="1900"/>
              <a:buNone/>
              <a:defRPr b="0" i="0" sz="1900">
                <a:solidFill>
                  <a:schemeClr val="lt1"/>
                </a:solidFill>
                <a:latin typeface="Open Sans"/>
                <a:ea typeface="Open Sans"/>
                <a:cs typeface="Open Sans"/>
                <a:sym typeface="Open Sans"/>
              </a:defRPr>
            </a:lvl1pPr>
            <a:lvl2pPr indent="-355600" lvl="1" marL="914400" algn="l">
              <a:lnSpc>
                <a:spcPct val="100000"/>
              </a:lnSpc>
              <a:spcBef>
                <a:spcPts val="600"/>
              </a:spcBef>
              <a:spcAft>
                <a:spcPts val="0"/>
              </a:spcAft>
              <a:buClr>
                <a:schemeClr val="lt1"/>
              </a:buClr>
              <a:buSzPts val="2000"/>
              <a:buChar char="•"/>
              <a:defRPr sz="2000">
                <a:solidFill>
                  <a:schemeClr val="lt1"/>
                </a:solidFill>
              </a:defRPr>
            </a:lvl2pPr>
            <a:lvl3pPr indent="-349250" lvl="2" marL="1371600" algn="l">
              <a:lnSpc>
                <a:spcPct val="100000"/>
              </a:lnSpc>
              <a:spcBef>
                <a:spcPts val="600"/>
              </a:spcBef>
              <a:spcAft>
                <a:spcPts val="0"/>
              </a:spcAft>
              <a:buClr>
                <a:schemeClr val="lt1"/>
              </a:buClr>
              <a:buSzPts val="1900"/>
              <a:buChar char="•"/>
              <a:defRPr sz="1900">
                <a:solidFill>
                  <a:schemeClr val="lt1"/>
                </a:solidFill>
              </a:defRPr>
            </a:lvl3pPr>
            <a:lvl4pPr indent="-330200" lvl="3" marL="1828800" algn="l">
              <a:lnSpc>
                <a:spcPct val="100000"/>
              </a:lnSpc>
              <a:spcBef>
                <a:spcPts val="600"/>
              </a:spcBef>
              <a:spcAft>
                <a:spcPts val="0"/>
              </a:spcAft>
              <a:buClr>
                <a:schemeClr val="lt1"/>
              </a:buClr>
              <a:buSzPts val="1600"/>
              <a:buChar char="•"/>
              <a:defRPr sz="1600">
                <a:solidFill>
                  <a:schemeClr val="lt1"/>
                </a:solidFill>
              </a:defRPr>
            </a:lvl4pPr>
            <a:lvl5pPr indent="-330200" lvl="4" marL="2286000" algn="l">
              <a:lnSpc>
                <a:spcPct val="100000"/>
              </a:lnSpc>
              <a:spcBef>
                <a:spcPts val="600"/>
              </a:spcBef>
              <a:spcAft>
                <a:spcPts val="0"/>
              </a:spcAft>
              <a:buClr>
                <a:schemeClr val="lt1"/>
              </a:buClr>
              <a:buSzPts val="1600"/>
              <a:buChar char="•"/>
              <a:defRPr sz="16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4"/>
          <p:cNvSpPr txBox="1"/>
          <p:nvPr>
            <p:ph idx="2" type="body"/>
          </p:nvPr>
        </p:nvSpPr>
        <p:spPr>
          <a:xfrm>
            <a:off x="3271403" y="3969097"/>
            <a:ext cx="2716476" cy="2221992"/>
          </a:xfrm>
          <a:prstGeom prst="rect">
            <a:avLst/>
          </a:prstGeom>
          <a:noFill/>
          <a:ln>
            <a:noFill/>
          </a:ln>
        </p:spPr>
        <p:txBody>
          <a:bodyPr anchorCtr="0" anchor="t" bIns="0" lIns="9125" spcFirstLastPara="1" rIns="0" wrap="square" tIns="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0079A8"/>
              </a:buClr>
              <a:buSzPts val="1500"/>
              <a:buChar char="•"/>
              <a:defRPr sz="1500">
                <a:solidFill>
                  <a:srgbClr val="0079A8"/>
                </a:solidFill>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4"/>
          <p:cNvSpPr txBox="1"/>
          <p:nvPr>
            <p:ph idx="3" type="body"/>
          </p:nvPr>
        </p:nvSpPr>
        <p:spPr>
          <a:xfrm>
            <a:off x="6204378" y="3968751"/>
            <a:ext cx="2716476" cy="2221992"/>
          </a:xfrm>
          <a:prstGeom prst="rect">
            <a:avLst/>
          </a:prstGeom>
          <a:noFill/>
          <a:ln>
            <a:noFill/>
          </a:ln>
        </p:spPr>
        <p:txBody>
          <a:bodyPr anchorCtr="0" anchor="t" bIns="0" lIns="9125" spcFirstLastPara="1" rIns="0" wrap="square" tIns="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0079A8"/>
              </a:buClr>
              <a:buSzPts val="1500"/>
              <a:buChar char="•"/>
              <a:defRPr sz="1500">
                <a:solidFill>
                  <a:srgbClr val="0079A8"/>
                </a:solidFill>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4" type="body"/>
          </p:nvPr>
        </p:nvSpPr>
        <p:spPr>
          <a:xfrm>
            <a:off x="9137353" y="3974592"/>
            <a:ext cx="2716476" cy="2221992"/>
          </a:xfrm>
          <a:prstGeom prst="rect">
            <a:avLst/>
          </a:prstGeom>
          <a:noFill/>
          <a:ln>
            <a:noFill/>
          </a:ln>
        </p:spPr>
        <p:txBody>
          <a:bodyPr anchorCtr="0" anchor="t" bIns="0" lIns="9125" spcFirstLastPara="1" rIns="0" wrap="square" tIns="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0079A8"/>
              </a:buClr>
              <a:buSzPts val="1500"/>
              <a:buChar char="•"/>
              <a:defRPr sz="1500">
                <a:solidFill>
                  <a:srgbClr val="0079A8"/>
                </a:solidFill>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4"/>
          <p:cNvSpPr txBox="1"/>
          <p:nvPr>
            <p:ph idx="5" type="body"/>
          </p:nvPr>
        </p:nvSpPr>
        <p:spPr>
          <a:xfrm>
            <a:off x="3271403" y="1328793"/>
            <a:ext cx="2716476" cy="656217"/>
          </a:xfrm>
          <a:prstGeom prst="rect">
            <a:avLst/>
          </a:prstGeom>
          <a:noFill/>
          <a:ln>
            <a:noFill/>
          </a:ln>
        </p:spPr>
        <p:txBody>
          <a:bodyPr anchorCtr="0" anchor="b" bIns="0" lIns="0" spcFirstLastPara="1" rIns="0" wrap="square" tIns="0">
            <a:noAutofit/>
          </a:bodyPr>
          <a:lstStyle>
            <a:lvl1pPr indent="-228600" lvl="0" marL="457200" algn="ctr">
              <a:lnSpc>
                <a:spcPct val="90000"/>
              </a:lnSpc>
              <a:spcBef>
                <a:spcPts val="600"/>
              </a:spcBef>
              <a:spcAft>
                <a:spcPts val="0"/>
              </a:spcAft>
              <a:buClr>
                <a:schemeClr val="lt1"/>
              </a:buClr>
              <a:buSzPts val="1900"/>
              <a:buNone/>
              <a:defRPr b="0" i="0" sz="1900">
                <a:solidFill>
                  <a:schemeClr val="lt1"/>
                </a:solidFill>
                <a:latin typeface="Open Sans"/>
                <a:ea typeface="Open Sans"/>
                <a:cs typeface="Open Sans"/>
                <a:sym typeface="Open Sans"/>
              </a:defRPr>
            </a:lvl1pPr>
            <a:lvl2pPr indent="-355600" lvl="1" marL="914400" algn="l">
              <a:lnSpc>
                <a:spcPct val="100000"/>
              </a:lnSpc>
              <a:spcBef>
                <a:spcPts val="600"/>
              </a:spcBef>
              <a:spcAft>
                <a:spcPts val="0"/>
              </a:spcAft>
              <a:buClr>
                <a:schemeClr val="lt1"/>
              </a:buClr>
              <a:buSzPts val="2000"/>
              <a:buChar char="•"/>
              <a:defRPr sz="2000">
                <a:solidFill>
                  <a:schemeClr val="lt1"/>
                </a:solidFill>
              </a:defRPr>
            </a:lvl2pPr>
            <a:lvl3pPr indent="-349250" lvl="2" marL="1371600" algn="l">
              <a:lnSpc>
                <a:spcPct val="100000"/>
              </a:lnSpc>
              <a:spcBef>
                <a:spcPts val="600"/>
              </a:spcBef>
              <a:spcAft>
                <a:spcPts val="0"/>
              </a:spcAft>
              <a:buClr>
                <a:schemeClr val="lt1"/>
              </a:buClr>
              <a:buSzPts val="1900"/>
              <a:buChar char="•"/>
              <a:defRPr sz="1900">
                <a:solidFill>
                  <a:schemeClr val="lt1"/>
                </a:solidFill>
              </a:defRPr>
            </a:lvl3pPr>
            <a:lvl4pPr indent="-330200" lvl="3" marL="1828800" algn="l">
              <a:lnSpc>
                <a:spcPct val="100000"/>
              </a:lnSpc>
              <a:spcBef>
                <a:spcPts val="600"/>
              </a:spcBef>
              <a:spcAft>
                <a:spcPts val="0"/>
              </a:spcAft>
              <a:buClr>
                <a:schemeClr val="lt1"/>
              </a:buClr>
              <a:buSzPts val="1600"/>
              <a:buChar char="•"/>
              <a:defRPr sz="1600">
                <a:solidFill>
                  <a:schemeClr val="lt1"/>
                </a:solidFill>
              </a:defRPr>
            </a:lvl4pPr>
            <a:lvl5pPr indent="-330200" lvl="4" marL="2286000" algn="l">
              <a:lnSpc>
                <a:spcPct val="100000"/>
              </a:lnSpc>
              <a:spcBef>
                <a:spcPts val="600"/>
              </a:spcBef>
              <a:spcAft>
                <a:spcPts val="0"/>
              </a:spcAft>
              <a:buClr>
                <a:schemeClr val="lt1"/>
              </a:buClr>
              <a:buSzPts val="1600"/>
              <a:buChar char="•"/>
              <a:defRPr sz="16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4"/>
          <p:cNvSpPr txBox="1"/>
          <p:nvPr>
            <p:ph idx="6" type="body"/>
          </p:nvPr>
        </p:nvSpPr>
        <p:spPr>
          <a:xfrm>
            <a:off x="6204378" y="1328793"/>
            <a:ext cx="2716476" cy="656217"/>
          </a:xfrm>
          <a:prstGeom prst="rect">
            <a:avLst/>
          </a:prstGeom>
          <a:noFill/>
          <a:ln>
            <a:noFill/>
          </a:ln>
        </p:spPr>
        <p:txBody>
          <a:bodyPr anchorCtr="0" anchor="b" bIns="0" lIns="0" spcFirstLastPara="1" rIns="0" wrap="square" tIns="0">
            <a:noAutofit/>
          </a:bodyPr>
          <a:lstStyle>
            <a:lvl1pPr indent="-228600" lvl="0" marL="457200" algn="ctr">
              <a:lnSpc>
                <a:spcPct val="90000"/>
              </a:lnSpc>
              <a:spcBef>
                <a:spcPts val="600"/>
              </a:spcBef>
              <a:spcAft>
                <a:spcPts val="0"/>
              </a:spcAft>
              <a:buClr>
                <a:schemeClr val="lt1"/>
              </a:buClr>
              <a:buSzPts val="1900"/>
              <a:buNone/>
              <a:defRPr b="0" i="0" sz="1900">
                <a:solidFill>
                  <a:schemeClr val="lt1"/>
                </a:solidFill>
                <a:latin typeface="Open Sans"/>
                <a:ea typeface="Open Sans"/>
                <a:cs typeface="Open Sans"/>
                <a:sym typeface="Open Sans"/>
              </a:defRPr>
            </a:lvl1pPr>
            <a:lvl2pPr indent="-355600" lvl="1" marL="914400" algn="l">
              <a:lnSpc>
                <a:spcPct val="100000"/>
              </a:lnSpc>
              <a:spcBef>
                <a:spcPts val="600"/>
              </a:spcBef>
              <a:spcAft>
                <a:spcPts val="0"/>
              </a:spcAft>
              <a:buClr>
                <a:schemeClr val="lt1"/>
              </a:buClr>
              <a:buSzPts val="2000"/>
              <a:buChar char="•"/>
              <a:defRPr sz="2000">
                <a:solidFill>
                  <a:schemeClr val="lt1"/>
                </a:solidFill>
              </a:defRPr>
            </a:lvl2pPr>
            <a:lvl3pPr indent="-349250" lvl="2" marL="1371600" algn="l">
              <a:lnSpc>
                <a:spcPct val="100000"/>
              </a:lnSpc>
              <a:spcBef>
                <a:spcPts val="600"/>
              </a:spcBef>
              <a:spcAft>
                <a:spcPts val="0"/>
              </a:spcAft>
              <a:buClr>
                <a:schemeClr val="lt1"/>
              </a:buClr>
              <a:buSzPts val="1900"/>
              <a:buChar char="•"/>
              <a:defRPr sz="1900">
                <a:solidFill>
                  <a:schemeClr val="lt1"/>
                </a:solidFill>
              </a:defRPr>
            </a:lvl3pPr>
            <a:lvl4pPr indent="-330200" lvl="3" marL="1828800" algn="l">
              <a:lnSpc>
                <a:spcPct val="100000"/>
              </a:lnSpc>
              <a:spcBef>
                <a:spcPts val="600"/>
              </a:spcBef>
              <a:spcAft>
                <a:spcPts val="0"/>
              </a:spcAft>
              <a:buClr>
                <a:schemeClr val="lt1"/>
              </a:buClr>
              <a:buSzPts val="1600"/>
              <a:buChar char="•"/>
              <a:defRPr sz="1600">
                <a:solidFill>
                  <a:schemeClr val="lt1"/>
                </a:solidFill>
              </a:defRPr>
            </a:lvl4pPr>
            <a:lvl5pPr indent="-330200" lvl="4" marL="2286000" algn="l">
              <a:lnSpc>
                <a:spcPct val="100000"/>
              </a:lnSpc>
              <a:spcBef>
                <a:spcPts val="600"/>
              </a:spcBef>
              <a:spcAft>
                <a:spcPts val="0"/>
              </a:spcAft>
              <a:buClr>
                <a:schemeClr val="lt1"/>
              </a:buClr>
              <a:buSzPts val="1600"/>
              <a:buChar char="•"/>
              <a:defRPr sz="16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24"/>
          <p:cNvSpPr txBox="1"/>
          <p:nvPr>
            <p:ph idx="7" type="body"/>
          </p:nvPr>
        </p:nvSpPr>
        <p:spPr>
          <a:xfrm>
            <a:off x="9137353" y="1328793"/>
            <a:ext cx="2716476" cy="656217"/>
          </a:xfrm>
          <a:prstGeom prst="rect">
            <a:avLst/>
          </a:prstGeom>
          <a:noFill/>
          <a:ln>
            <a:noFill/>
          </a:ln>
        </p:spPr>
        <p:txBody>
          <a:bodyPr anchorCtr="0" anchor="b" bIns="0" lIns="0" spcFirstLastPara="1" rIns="0" wrap="square" tIns="0">
            <a:noAutofit/>
          </a:bodyPr>
          <a:lstStyle>
            <a:lvl1pPr indent="-228600" lvl="0" marL="457200" algn="ctr">
              <a:lnSpc>
                <a:spcPct val="90000"/>
              </a:lnSpc>
              <a:spcBef>
                <a:spcPts val="600"/>
              </a:spcBef>
              <a:spcAft>
                <a:spcPts val="0"/>
              </a:spcAft>
              <a:buClr>
                <a:schemeClr val="lt1"/>
              </a:buClr>
              <a:buSzPts val="1900"/>
              <a:buNone/>
              <a:defRPr b="0" i="0" sz="1900">
                <a:solidFill>
                  <a:schemeClr val="lt1"/>
                </a:solidFill>
                <a:latin typeface="Open Sans"/>
                <a:ea typeface="Open Sans"/>
                <a:cs typeface="Open Sans"/>
                <a:sym typeface="Open Sans"/>
              </a:defRPr>
            </a:lvl1pPr>
            <a:lvl2pPr indent="-355600" lvl="1" marL="914400" algn="l">
              <a:lnSpc>
                <a:spcPct val="100000"/>
              </a:lnSpc>
              <a:spcBef>
                <a:spcPts val="600"/>
              </a:spcBef>
              <a:spcAft>
                <a:spcPts val="0"/>
              </a:spcAft>
              <a:buClr>
                <a:schemeClr val="lt1"/>
              </a:buClr>
              <a:buSzPts val="2000"/>
              <a:buChar char="•"/>
              <a:defRPr sz="2000">
                <a:solidFill>
                  <a:schemeClr val="lt1"/>
                </a:solidFill>
              </a:defRPr>
            </a:lvl2pPr>
            <a:lvl3pPr indent="-349250" lvl="2" marL="1371600" algn="l">
              <a:lnSpc>
                <a:spcPct val="100000"/>
              </a:lnSpc>
              <a:spcBef>
                <a:spcPts val="600"/>
              </a:spcBef>
              <a:spcAft>
                <a:spcPts val="0"/>
              </a:spcAft>
              <a:buClr>
                <a:schemeClr val="lt1"/>
              </a:buClr>
              <a:buSzPts val="1900"/>
              <a:buChar char="•"/>
              <a:defRPr sz="1900">
                <a:solidFill>
                  <a:schemeClr val="lt1"/>
                </a:solidFill>
              </a:defRPr>
            </a:lvl3pPr>
            <a:lvl4pPr indent="-330200" lvl="3" marL="1828800" algn="l">
              <a:lnSpc>
                <a:spcPct val="100000"/>
              </a:lnSpc>
              <a:spcBef>
                <a:spcPts val="600"/>
              </a:spcBef>
              <a:spcAft>
                <a:spcPts val="0"/>
              </a:spcAft>
              <a:buClr>
                <a:schemeClr val="lt1"/>
              </a:buClr>
              <a:buSzPts val="1600"/>
              <a:buChar char="•"/>
              <a:defRPr sz="1600">
                <a:solidFill>
                  <a:schemeClr val="lt1"/>
                </a:solidFill>
              </a:defRPr>
            </a:lvl4pPr>
            <a:lvl5pPr indent="-330200" lvl="4" marL="2286000" algn="l">
              <a:lnSpc>
                <a:spcPct val="100000"/>
              </a:lnSpc>
              <a:spcBef>
                <a:spcPts val="600"/>
              </a:spcBef>
              <a:spcAft>
                <a:spcPts val="0"/>
              </a:spcAft>
              <a:buClr>
                <a:schemeClr val="lt1"/>
              </a:buClr>
              <a:buSzPts val="1600"/>
              <a:buChar char="•"/>
              <a:defRPr sz="16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4"/>
          <p:cNvSpPr/>
          <p:nvPr>
            <p:ph idx="8" type="pic"/>
          </p:nvPr>
        </p:nvSpPr>
        <p:spPr>
          <a:xfrm>
            <a:off x="338422" y="2039815"/>
            <a:ext cx="2716476" cy="16177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lt1"/>
              </a:buClr>
              <a:buSzPts val="1900"/>
              <a:buFont typeface="Arial"/>
              <a:buNone/>
              <a:defRPr b="0" i="0" sz="1900" u="none" cap="none" strike="noStrike">
                <a:solidFill>
                  <a:schemeClr val="lt1"/>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24"/>
          <p:cNvSpPr/>
          <p:nvPr>
            <p:ph idx="9" type="pic"/>
          </p:nvPr>
        </p:nvSpPr>
        <p:spPr>
          <a:xfrm>
            <a:off x="3271403" y="2039815"/>
            <a:ext cx="2716476" cy="16177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lt1"/>
              </a:buClr>
              <a:buSzPts val="1900"/>
              <a:buFont typeface="Arial"/>
              <a:buNone/>
              <a:defRPr b="0" i="0" sz="1900" u="none" cap="none" strike="noStrike">
                <a:solidFill>
                  <a:schemeClr val="lt1"/>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4"/>
          <p:cNvSpPr/>
          <p:nvPr>
            <p:ph idx="13" type="pic"/>
          </p:nvPr>
        </p:nvSpPr>
        <p:spPr>
          <a:xfrm>
            <a:off x="6204378" y="2039815"/>
            <a:ext cx="2716476" cy="16177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lt1"/>
              </a:buClr>
              <a:buSzPts val="1900"/>
              <a:buFont typeface="Arial"/>
              <a:buNone/>
              <a:defRPr b="0" i="0" sz="1900" u="none" cap="none" strike="noStrike">
                <a:solidFill>
                  <a:schemeClr val="lt1"/>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24"/>
          <p:cNvSpPr/>
          <p:nvPr>
            <p:ph idx="14" type="pic"/>
          </p:nvPr>
        </p:nvSpPr>
        <p:spPr>
          <a:xfrm>
            <a:off x="9137353" y="2039815"/>
            <a:ext cx="2716476" cy="161779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lt1"/>
              </a:buClr>
              <a:buSzPts val="1900"/>
              <a:buFont typeface="Arial"/>
              <a:buNone/>
              <a:defRPr b="0" i="0" sz="1900" u="none" cap="none" strike="noStrike">
                <a:solidFill>
                  <a:schemeClr val="lt1"/>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24"/>
          <p:cNvSpPr txBox="1"/>
          <p:nvPr>
            <p:ph idx="15" type="body"/>
          </p:nvPr>
        </p:nvSpPr>
        <p:spPr>
          <a:xfrm>
            <a:off x="338422" y="3968751"/>
            <a:ext cx="2716476" cy="2221992"/>
          </a:xfrm>
          <a:prstGeom prst="rect">
            <a:avLst/>
          </a:prstGeom>
          <a:noFill/>
          <a:ln>
            <a:noFill/>
          </a:ln>
        </p:spPr>
        <p:txBody>
          <a:bodyPr anchorCtr="0" anchor="t" bIns="45700" lIns="91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228600" lvl="2" marL="1371600" algn="l">
              <a:lnSpc>
                <a:spcPct val="100000"/>
              </a:lnSpc>
              <a:spcBef>
                <a:spcPts val="600"/>
              </a:spcBef>
              <a:spcAft>
                <a:spcPts val="0"/>
              </a:spcAft>
              <a:buClr>
                <a:srgbClr val="0079A8"/>
              </a:buClr>
              <a:buSzPts val="1500"/>
              <a:buNone/>
              <a:defRPr sz="1500">
                <a:solidFill>
                  <a:srgbClr val="0079A8"/>
                </a:solidFill>
              </a:defRPr>
            </a:lvl3pPr>
            <a:lvl4pPr indent="-228600" lvl="3" marL="1828800" algn="l">
              <a:lnSpc>
                <a:spcPct val="100000"/>
              </a:lnSpc>
              <a:spcBef>
                <a:spcPts val="600"/>
              </a:spcBef>
              <a:spcAft>
                <a:spcPts val="0"/>
              </a:spcAft>
              <a:buClr>
                <a:schemeClr val="dk2"/>
              </a:buClr>
              <a:buSzPts val="1900"/>
              <a:buNone/>
              <a:defRPr sz="1900">
                <a:solidFill>
                  <a:schemeClr val="dk2"/>
                </a:solidFill>
                <a:latin typeface="Calibri"/>
                <a:ea typeface="Calibri"/>
                <a:cs typeface="Calibri"/>
                <a:sym typeface="Calibri"/>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alpha val="84705"/>
          </a:schemeClr>
        </a:solidFill>
      </p:bgPr>
    </p:bg>
    <p:spTree>
      <p:nvGrpSpPr>
        <p:cNvPr id="165" name="Shape 165"/>
        <p:cNvGrpSpPr/>
        <p:nvPr/>
      </p:nvGrpSpPr>
      <p:grpSpPr>
        <a:xfrm>
          <a:off x="0" y="0"/>
          <a:ext cx="0" cy="0"/>
          <a:chOff x="0" y="0"/>
          <a:chExt cx="0" cy="0"/>
        </a:xfrm>
      </p:grpSpPr>
      <p:sp>
        <p:nvSpPr>
          <p:cNvPr id="166" name="Google Shape;166;p25"/>
          <p:cNvSpPr txBox="1"/>
          <p:nvPr>
            <p:ph type="title"/>
          </p:nvPr>
        </p:nvSpPr>
        <p:spPr>
          <a:xfrm>
            <a:off x="1731260" y="877783"/>
            <a:ext cx="8716884" cy="285273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Open Sans"/>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25"/>
          <p:cNvSpPr txBox="1"/>
          <p:nvPr>
            <p:ph idx="1" type="body"/>
          </p:nvPr>
        </p:nvSpPr>
        <p:spPr>
          <a:xfrm>
            <a:off x="1731260" y="3757508"/>
            <a:ext cx="8716884" cy="150018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600"/>
              </a:spcBef>
              <a:spcAft>
                <a:spcPts val="0"/>
              </a:spcAft>
              <a:buClr>
                <a:srgbClr val="79AC41"/>
              </a:buClr>
              <a:buSzPts val="2400"/>
              <a:buNone/>
              <a:defRPr sz="2400">
                <a:solidFill>
                  <a:srgbClr val="79AC4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1" showMasterSp="0">
  <p:cSld name="Transition Slide 1">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26"/>
          <p:cNvSpPr txBox="1"/>
          <p:nvPr>
            <p:ph type="title"/>
          </p:nvPr>
        </p:nvSpPr>
        <p:spPr>
          <a:xfrm>
            <a:off x="4017364" y="2038662"/>
            <a:ext cx="3979888" cy="268324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2800"/>
              <a:buFont typeface="Open Sans"/>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2" showMasterSp="0">
  <p:cSld name="Transition Slide 2">
    <p:spTree>
      <p:nvGrpSpPr>
        <p:cNvPr id="170" name="Shape 170"/>
        <p:cNvGrpSpPr/>
        <p:nvPr/>
      </p:nvGrpSpPr>
      <p:grpSpPr>
        <a:xfrm>
          <a:off x="0" y="0"/>
          <a:ext cx="0" cy="0"/>
          <a:chOff x="0" y="0"/>
          <a:chExt cx="0" cy="0"/>
        </a:xfrm>
      </p:grpSpPr>
      <p:sp>
        <p:nvSpPr>
          <p:cNvPr id="171" name="Google Shape;171;p27"/>
          <p:cNvSpPr txBox="1"/>
          <p:nvPr>
            <p:ph idx="1" type="body"/>
          </p:nvPr>
        </p:nvSpPr>
        <p:spPr>
          <a:xfrm>
            <a:off x="6144718" y="3174738"/>
            <a:ext cx="5600075" cy="32935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lt1"/>
              </a:buClr>
              <a:buSzPts val="3200"/>
              <a:buNone/>
              <a:defRPr>
                <a:solidFill>
                  <a:schemeClr val="lt1"/>
                </a:solidFill>
              </a:defRPr>
            </a:lvl1pPr>
            <a:lvl2pPr indent="-406400" lvl="1" marL="914400" algn="l">
              <a:lnSpc>
                <a:spcPct val="100000"/>
              </a:lnSpc>
              <a:spcBef>
                <a:spcPts val="600"/>
              </a:spcBef>
              <a:spcAft>
                <a:spcPts val="0"/>
              </a:spcAft>
              <a:buClr>
                <a:schemeClr val="lt1"/>
              </a:buClr>
              <a:buSzPts val="2800"/>
              <a:buChar char="•"/>
              <a:defRPr>
                <a:solidFill>
                  <a:schemeClr val="lt1"/>
                </a:solidFill>
              </a:defRPr>
            </a:lvl2pPr>
            <a:lvl3pPr indent="-381000" lvl="2" marL="1371600" algn="l">
              <a:lnSpc>
                <a:spcPct val="100000"/>
              </a:lnSpc>
              <a:spcBef>
                <a:spcPts val="600"/>
              </a:spcBef>
              <a:spcAft>
                <a:spcPts val="0"/>
              </a:spcAft>
              <a:buClr>
                <a:schemeClr val="lt1"/>
              </a:buClr>
              <a:buSzPts val="2400"/>
              <a:buChar char="•"/>
              <a:defRPr>
                <a:solidFill>
                  <a:schemeClr val="lt1"/>
                </a:solidFill>
              </a:defRPr>
            </a:lvl3pPr>
            <a:lvl4pPr indent="-342900" lvl="3" marL="1828800" algn="l">
              <a:lnSpc>
                <a:spcPct val="100000"/>
              </a:lnSpc>
              <a:spcBef>
                <a:spcPts val="600"/>
              </a:spcBef>
              <a:spcAft>
                <a:spcPts val="0"/>
              </a:spcAft>
              <a:buClr>
                <a:schemeClr val="lt1"/>
              </a:buClr>
              <a:buSzPts val="18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7"/>
          <p:cNvSpPr txBox="1"/>
          <p:nvPr>
            <p:ph type="title"/>
          </p:nvPr>
        </p:nvSpPr>
        <p:spPr>
          <a:xfrm>
            <a:off x="6144718" y="876922"/>
            <a:ext cx="5600075" cy="222283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3" name="Google Shape;173;p27"/>
          <p:cNvPicPr preferRelativeResize="0"/>
          <p:nvPr/>
        </p:nvPicPr>
        <p:blipFill rotWithShape="1">
          <a:blip r:embed="rId2">
            <a:alphaModFix/>
          </a:blip>
          <a:srcRect b="0" l="0" r="0" t="0"/>
          <a:stretch/>
        </p:blipFill>
        <p:spPr>
          <a:xfrm>
            <a:off x="-3048" y="-1270000"/>
            <a:ext cx="12192000" cy="8128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74" name="Shape 174"/>
        <p:cNvGrpSpPr/>
        <p:nvPr/>
      </p:nvGrpSpPr>
      <p:grpSpPr>
        <a:xfrm>
          <a:off x="0" y="0"/>
          <a:ext cx="0" cy="0"/>
          <a:chOff x="0" y="0"/>
          <a:chExt cx="0" cy="0"/>
        </a:xfrm>
      </p:grpSpPr>
      <p:sp>
        <p:nvSpPr>
          <p:cNvPr id="175" name="Google Shape;175;p28"/>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28"/>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8"/>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8"/>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llars">
  <p:cSld name="Three Pillars">
    <p:bg>
      <p:bgPr>
        <a:solidFill>
          <a:schemeClr val="lt1"/>
        </a:solidFill>
      </p:bgPr>
    </p:bg>
    <p:spTree>
      <p:nvGrpSpPr>
        <p:cNvPr id="179" name="Shape 179"/>
        <p:cNvGrpSpPr/>
        <p:nvPr/>
      </p:nvGrpSpPr>
      <p:grpSpPr>
        <a:xfrm>
          <a:off x="0" y="0"/>
          <a:ext cx="0" cy="0"/>
          <a:chOff x="0" y="0"/>
          <a:chExt cx="0" cy="0"/>
        </a:xfrm>
      </p:grpSpPr>
      <p:sp>
        <p:nvSpPr>
          <p:cNvPr id="180" name="Google Shape;180;p29"/>
          <p:cNvSpPr txBox="1"/>
          <p:nvPr>
            <p:ph type="title"/>
          </p:nvPr>
        </p:nvSpPr>
        <p:spPr>
          <a:xfrm>
            <a:off x="841248" y="457200"/>
            <a:ext cx="10515600" cy="84886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F3F3F"/>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29"/>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9"/>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184" name="Google Shape;184;p29"/>
          <p:cNvSpPr txBox="1"/>
          <p:nvPr>
            <p:ph idx="1" type="body"/>
          </p:nvPr>
        </p:nvSpPr>
        <p:spPr>
          <a:xfrm>
            <a:off x="838201" y="3766675"/>
            <a:ext cx="3141689" cy="2342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29"/>
          <p:cNvSpPr txBox="1"/>
          <p:nvPr>
            <p:ph idx="2" type="body"/>
          </p:nvPr>
        </p:nvSpPr>
        <p:spPr>
          <a:xfrm>
            <a:off x="4525156" y="3766675"/>
            <a:ext cx="3141689" cy="2342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29"/>
          <p:cNvSpPr txBox="1"/>
          <p:nvPr>
            <p:ph idx="3" type="body"/>
          </p:nvPr>
        </p:nvSpPr>
        <p:spPr>
          <a:xfrm>
            <a:off x="8212111" y="3766675"/>
            <a:ext cx="3141689" cy="23423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7" name="Google Shape;187;p29"/>
          <p:cNvPicPr preferRelativeResize="0"/>
          <p:nvPr/>
        </p:nvPicPr>
        <p:blipFill rotWithShape="1">
          <a:blip r:embed="rId2">
            <a:alphaModFix/>
          </a:blip>
          <a:srcRect b="0" l="0" r="0" t="0"/>
          <a:stretch/>
        </p:blipFill>
        <p:spPr>
          <a:xfrm>
            <a:off x="5044439" y="1756431"/>
            <a:ext cx="2103120" cy="2103120"/>
          </a:xfrm>
          <a:prstGeom prst="rect">
            <a:avLst/>
          </a:prstGeom>
          <a:noFill/>
          <a:ln>
            <a:noFill/>
          </a:ln>
        </p:spPr>
      </p:pic>
      <p:pic>
        <p:nvPicPr>
          <p:cNvPr id="188" name="Google Shape;188;p29"/>
          <p:cNvPicPr preferRelativeResize="0"/>
          <p:nvPr/>
        </p:nvPicPr>
        <p:blipFill rotWithShape="1">
          <a:blip r:embed="rId3">
            <a:alphaModFix/>
          </a:blip>
          <a:srcRect b="0" l="0" r="0" t="0"/>
          <a:stretch/>
        </p:blipFill>
        <p:spPr>
          <a:xfrm>
            <a:off x="8731396" y="1756431"/>
            <a:ext cx="2103120" cy="2106396"/>
          </a:xfrm>
          <a:prstGeom prst="rect">
            <a:avLst/>
          </a:prstGeom>
          <a:noFill/>
          <a:ln>
            <a:noFill/>
          </a:ln>
        </p:spPr>
      </p:pic>
      <p:pic>
        <p:nvPicPr>
          <p:cNvPr id="189" name="Google Shape;189;p29"/>
          <p:cNvPicPr preferRelativeResize="0"/>
          <p:nvPr/>
        </p:nvPicPr>
        <p:blipFill rotWithShape="1">
          <a:blip r:embed="rId4">
            <a:alphaModFix/>
          </a:blip>
          <a:srcRect b="0" l="0" r="0" t="0"/>
          <a:stretch/>
        </p:blipFill>
        <p:spPr>
          <a:xfrm>
            <a:off x="1414058" y="1756431"/>
            <a:ext cx="2103120" cy="210312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lar 2 Slide" showMasterSp="0">
  <p:cSld name="1_Pillar 2 Slide">
    <p:bg>
      <p:bgPr>
        <a:solidFill>
          <a:srgbClr val="7DCBF1">
            <a:alpha val="80000"/>
          </a:srgbClr>
        </a:solidFill>
      </p:bgPr>
    </p:bg>
    <p:spTree>
      <p:nvGrpSpPr>
        <p:cNvPr id="190" name="Shape 190"/>
        <p:cNvGrpSpPr/>
        <p:nvPr/>
      </p:nvGrpSpPr>
      <p:grpSpPr>
        <a:xfrm>
          <a:off x="0" y="0"/>
          <a:ext cx="0" cy="0"/>
          <a:chOff x="0" y="0"/>
          <a:chExt cx="0" cy="0"/>
        </a:xfrm>
      </p:grpSpPr>
      <p:sp>
        <p:nvSpPr>
          <p:cNvPr id="191" name="Google Shape;191;p30"/>
          <p:cNvSpPr txBox="1"/>
          <p:nvPr/>
        </p:nvSpPr>
        <p:spPr>
          <a:xfrm>
            <a:off x="4199692" y="93610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1A1D7"/>
              </a:buClr>
              <a:buSzPts val="41300"/>
              <a:buFont typeface="Open Sans"/>
              <a:buNone/>
            </a:pPr>
            <a:r>
              <a:rPr b="1" i="0" lang="en-US" sz="41300">
                <a:solidFill>
                  <a:srgbClr val="31A1D7"/>
                </a:solidFill>
                <a:latin typeface="Open Sans"/>
                <a:ea typeface="Open Sans"/>
                <a:cs typeface="Open Sans"/>
                <a:sym typeface="Open Sans"/>
              </a:rPr>
              <a:t>5</a:t>
            </a:r>
            <a:endParaRPr/>
          </a:p>
        </p:txBody>
      </p:sp>
      <p:sp>
        <p:nvSpPr>
          <p:cNvPr id="192" name="Google Shape;192;p30"/>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3" name="Google Shape;193;p30"/>
          <p:cNvSpPr txBox="1"/>
          <p:nvPr>
            <p:ph type="title"/>
          </p:nvPr>
        </p:nvSpPr>
        <p:spPr>
          <a:xfrm>
            <a:off x="838202" y="3256508"/>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s">
  <p:cSld name="Pillars">
    <p:bg>
      <p:bgPr>
        <a:solidFill>
          <a:schemeClr val="lt1"/>
        </a:solidFill>
      </p:bgPr>
    </p:bg>
    <p:spTree>
      <p:nvGrpSpPr>
        <p:cNvPr id="31" name="Shape 31"/>
        <p:cNvGrpSpPr/>
        <p:nvPr/>
      </p:nvGrpSpPr>
      <p:grpSpPr>
        <a:xfrm>
          <a:off x="0" y="0"/>
          <a:ext cx="0" cy="0"/>
          <a:chOff x="0" y="0"/>
          <a:chExt cx="0" cy="0"/>
        </a:xfrm>
      </p:grpSpPr>
      <p:sp>
        <p:nvSpPr>
          <p:cNvPr id="32" name="Google Shape;32;p4"/>
          <p:cNvSpPr txBox="1"/>
          <p:nvPr>
            <p:ph type="title"/>
          </p:nvPr>
        </p:nvSpPr>
        <p:spPr>
          <a:xfrm>
            <a:off x="838200" y="677390"/>
            <a:ext cx="10515600" cy="170053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F3F3F"/>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 type="body"/>
          </p:nvPr>
        </p:nvSpPr>
        <p:spPr>
          <a:xfrm>
            <a:off x="838200" y="3365288"/>
            <a:ext cx="3141689" cy="29830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
          <p:cNvSpPr txBox="1"/>
          <p:nvPr>
            <p:ph idx="2" type="body"/>
          </p:nvPr>
        </p:nvSpPr>
        <p:spPr>
          <a:xfrm>
            <a:off x="4525155" y="3365288"/>
            <a:ext cx="3141689" cy="29830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
          <p:cNvSpPr txBox="1"/>
          <p:nvPr>
            <p:ph idx="3" type="body"/>
          </p:nvPr>
        </p:nvSpPr>
        <p:spPr>
          <a:xfrm>
            <a:off x="8212110" y="3365288"/>
            <a:ext cx="3141689" cy="29830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8" name="Google Shape;38;p4"/>
          <p:cNvPicPr preferRelativeResize="0"/>
          <p:nvPr/>
        </p:nvPicPr>
        <p:blipFill rotWithShape="1">
          <a:blip r:embed="rId2">
            <a:alphaModFix/>
          </a:blip>
          <a:srcRect b="0" l="0" r="0" t="0"/>
          <a:stretch/>
        </p:blipFill>
        <p:spPr>
          <a:xfrm>
            <a:off x="1995435" y="2457996"/>
            <a:ext cx="827218" cy="827218"/>
          </a:xfrm>
          <a:prstGeom prst="rect">
            <a:avLst/>
          </a:prstGeom>
          <a:noFill/>
          <a:ln>
            <a:noFill/>
          </a:ln>
        </p:spPr>
      </p:pic>
      <p:pic>
        <p:nvPicPr>
          <p:cNvPr id="39" name="Google Shape;39;p4"/>
          <p:cNvPicPr preferRelativeResize="0"/>
          <p:nvPr/>
        </p:nvPicPr>
        <p:blipFill rotWithShape="1">
          <a:blip r:embed="rId3">
            <a:alphaModFix/>
          </a:blip>
          <a:srcRect b="0" l="0" r="0" t="0"/>
          <a:stretch/>
        </p:blipFill>
        <p:spPr>
          <a:xfrm>
            <a:off x="5682390" y="2457996"/>
            <a:ext cx="827218" cy="827218"/>
          </a:xfrm>
          <a:prstGeom prst="rect">
            <a:avLst/>
          </a:prstGeom>
          <a:noFill/>
          <a:ln>
            <a:noFill/>
          </a:ln>
        </p:spPr>
      </p:pic>
      <p:pic>
        <p:nvPicPr>
          <p:cNvPr id="40" name="Google Shape;40;p4"/>
          <p:cNvPicPr preferRelativeResize="0"/>
          <p:nvPr/>
        </p:nvPicPr>
        <p:blipFill rotWithShape="1">
          <a:blip r:embed="rId4">
            <a:alphaModFix/>
          </a:blip>
          <a:srcRect b="0" l="0" r="0" t="0"/>
          <a:stretch/>
        </p:blipFill>
        <p:spPr>
          <a:xfrm>
            <a:off x="9369345" y="2488366"/>
            <a:ext cx="827218" cy="82721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lar 3 Slide" showMasterSp="0">
  <p:cSld name="1_Pillar 3 Slide">
    <p:bg>
      <p:bgPr>
        <a:solidFill>
          <a:srgbClr val="A8CE5A">
            <a:alpha val="80000"/>
          </a:srgbClr>
        </a:solidFill>
      </p:bgPr>
    </p:bg>
    <p:spTree>
      <p:nvGrpSpPr>
        <p:cNvPr id="194" name="Shape 194"/>
        <p:cNvGrpSpPr/>
        <p:nvPr/>
      </p:nvGrpSpPr>
      <p:grpSpPr>
        <a:xfrm>
          <a:off x="0" y="0"/>
          <a:ext cx="0" cy="0"/>
          <a:chOff x="0" y="0"/>
          <a:chExt cx="0" cy="0"/>
        </a:xfrm>
      </p:grpSpPr>
      <p:sp>
        <p:nvSpPr>
          <p:cNvPr id="195" name="Google Shape;195;p31"/>
          <p:cNvSpPr txBox="1"/>
          <p:nvPr/>
        </p:nvSpPr>
        <p:spPr>
          <a:xfrm>
            <a:off x="4199692" y="92111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81B53C"/>
              </a:buClr>
              <a:buSzPts val="41300"/>
              <a:buFont typeface="Open Sans"/>
              <a:buNone/>
            </a:pPr>
            <a:r>
              <a:rPr b="1" i="0" lang="en-US" sz="41300">
                <a:solidFill>
                  <a:srgbClr val="81B53C"/>
                </a:solidFill>
                <a:latin typeface="Open Sans"/>
                <a:ea typeface="Open Sans"/>
                <a:cs typeface="Open Sans"/>
                <a:sym typeface="Open Sans"/>
              </a:rPr>
              <a:t>6</a:t>
            </a:r>
            <a:endParaRPr/>
          </a:p>
        </p:txBody>
      </p:sp>
      <p:sp>
        <p:nvSpPr>
          <p:cNvPr id="196" name="Google Shape;196;p31"/>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7" name="Google Shape;197;p31"/>
          <p:cNvSpPr txBox="1"/>
          <p:nvPr>
            <p:ph type="title"/>
          </p:nvPr>
        </p:nvSpPr>
        <p:spPr>
          <a:xfrm>
            <a:off x="838200" y="3256508"/>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showMasterSp="0">
  <p:cSld name="Map">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32"/>
          <p:cNvSpPr txBox="1"/>
          <p:nvPr>
            <p:ph type="title"/>
          </p:nvPr>
        </p:nvSpPr>
        <p:spPr>
          <a:xfrm>
            <a:off x="838200" y="208375"/>
            <a:ext cx="10515600" cy="102828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3F3F3F"/>
              </a:buClr>
              <a:buSzPts val="4400"/>
              <a:buFont typeface="Open Sans"/>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32"/>
          <p:cNvSpPr txBox="1"/>
          <p:nvPr>
            <p:ph idx="1" type="body"/>
          </p:nvPr>
        </p:nvSpPr>
        <p:spPr>
          <a:xfrm>
            <a:off x="2840038" y="1236663"/>
            <a:ext cx="6511925" cy="53967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600"/>
              </a:spcBef>
              <a:spcAft>
                <a:spcPts val="0"/>
              </a:spcAft>
              <a:buClr>
                <a:srgbClr val="3F3F3F"/>
              </a:buClr>
              <a:buSzPts val="3200"/>
              <a:buNone/>
              <a:defRPr>
                <a:solidFill>
                  <a:srgbClr val="3F3F3F"/>
                </a:solidFill>
              </a:defRPr>
            </a:lvl1pPr>
            <a:lvl2pPr indent="-406400" lvl="1" marL="914400" algn="ctr">
              <a:lnSpc>
                <a:spcPct val="100000"/>
              </a:lnSpc>
              <a:spcBef>
                <a:spcPts val="600"/>
              </a:spcBef>
              <a:spcAft>
                <a:spcPts val="0"/>
              </a:spcAft>
              <a:buClr>
                <a:srgbClr val="3F3F3F"/>
              </a:buClr>
              <a:buSzPts val="2800"/>
              <a:buChar char="•"/>
              <a:defRPr/>
            </a:lvl2pPr>
            <a:lvl3pPr indent="-381000" lvl="2" marL="1371600" algn="ctr">
              <a:lnSpc>
                <a:spcPct val="100000"/>
              </a:lnSpc>
              <a:spcBef>
                <a:spcPts val="600"/>
              </a:spcBef>
              <a:spcAft>
                <a:spcPts val="0"/>
              </a:spcAft>
              <a:buClr>
                <a:srgbClr val="3F3F3F"/>
              </a:buClr>
              <a:buSzPts val="2400"/>
              <a:buChar char="•"/>
              <a:defRPr/>
            </a:lvl3pPr>
            <a:lvl4pPr indent="-342900" lvl="3" marL="1828800" algn="ctr">
              <a:lnSpc>
                <a:spcPct val="100000"/>
              </a:lnSpc>
              <a:spcBef>
                <a:spcPts val="600"/>
              </a:spcBef>
              <a:spcAft>
                <a:spcPts val="0"/>
              </a:spcAft>
              <a:buClr>
                <a:srgbClr val="3F3F3F"/>
              </a:buClr>
              <a:buSzPts val="1800"/>
              <a:buChar char="•"/>
              <a:defRPr/>
            </a:lvl4pPr>
            <a:lvl5pPr indent="-317500" lvl="4" marL="2286000" algn="ctr">
              <a:lnSpc>
                <a:spcPct val="100000"/>
              </a:lnSpc>
              <a:spcBef>
                <a:spcPts val="600"/>
              </a:spcBef>
              <a:spcAft>
                <a:spcPts val="0"/>
              </a:spcAft>
              <a:buClr>
                <a:srgbClr val="3F3F3F"/>
              </a:buClr>
              <a:buSzPts val="14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1" name="Shape 201"/>
        <p:cNvGrpSpPr/>
        <p:nvPr/>
      </p:nvGrpSpPr>
      <p:grpSpPr>
        <a:xfrm>
          <a:off x="0" y="0"/>
          <a:ext cx="0" cy="0"/>
          <a:chOff x="0" y="0"/>
          <a:chExt cx="0" cy="0"/>
        </a:xfrm>
      </p:grpSpPr>
      <p:sp>
        <p:nvSpPr>
          <p:cNvPr id="202" name="Google Shape;20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3200"/>
              <a:buNone/>
              <a:defRPr sz="3200"/>
            </a:lvl1pPr>
            <a:lvl2pPr indent="-406400" lvl="1" marL="914400" algn="l">
              <a:lnSpc>
                <a:spcPct val="100000"/>
              </a:lnSpc>
              <a:spcBef>
                <a:spcPts val="600"/>
              </a:spcBef>
              <a:spcAft>
                <a:spcPts val="0"/>
              </a:spcAft>
              <a:buClr>
                <a:srgbClr val="3F3F3F"/>
              </a:buClr>
              <a:buSzPts val="2800"/>
              <a:buChar char="•"/>
              <a:defRPr sz="2800"/>
            </a:lvl2pPr>
            <a:lvl3pPr indent="-381000" lvl="2" marL="1371600" algn="l">
              <a:lnSpc>
                <a:spcPct val="100000"/>
              </a:lnSpc>
              <a:spcBef>
                <a:spcPts val="600"/>
              </a:spcBef>
              <a:spcAft>
                <a:spcPts val="0"/>
              </a:spcAft>
              <a:buClr>
                <a:srgbClr val="3F3F3F"/>
              </a:buClr>
              <a:buSzPts val="2400"/>
              <a:buChar char="•"/>
              <a:defRPr sz="2400"/>
            </a:lvl3pPr>
            <a:lvl4pPr indent="-355600" lvl="3" marL="1828800" algn="l">
              <a:lnSpc>
                <a:spcPct val="100000"/>
              </a:lnSpc>
              <a:spcBef>
                <a:spcPts val="600"/>
              </a:spcBef>
              <a:spcAft>
                <a:spcPts val="0"/>
              </a:spcAft>
              <a:buClr>
                <a:srgbClr val="3F3F3F"/>
              </a:buClr>
              <a:buSzPts val="2000"/>
              <a:buChar char="•"/>
              <a:defRPr sz="2000"/>
            </a:lvl4pPr>
            <a:lvl5pPr indent="-355600" lvl="4" marL="2286000" algn="l">
              <a:lnSpc>
                <a:spcPct val="100000"/>
              </a:lnSpc>
              <a:spcBef>
                <a:spcPts val="600"/>
              </a:spcBef>
              <a:spcAft>
                <a:spcPts val="0"/>
              </a:spcAft>
              <a:buClr>
                <a:srgbClr val="3F3F3F"/>
              </a:buClr>
              <a:buSzPts val="2000"/>
              <a:buChar char="•"/>
              <a:defRPr sz="20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4" name="Google Shape;20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600"/>
              <a:buNone/>
              <a:defRPr sz="1600"/>
            </a:lvl1pPr>
            <a:lvl2pPr indent="-228600" lvl="1" marL="914400" algn="l">
              <a:lnSpc>
                <a:spcPct val="100000"/>
              </a:lnSpc>
              <a:spcBef>
                <a:spcPts val="600"/>
              </a:spcBef>
              <a:spcAft>
                <a:spcPts val="0"/>
              </a:spcAft>
              <a:buClr>
                <a:srgbClr val="3F3F3F"/>
              </a:buClr>
              <a:buSzPts val="1400"/>
              <a:buNone/>
              <a:defRPr sz="1400"/>
            </a:lvl2pPr>
            <a:lvl3pPr indent="-228600" lvl="2" marL="1371600" algn="l">
              <a:lnSpc>
                <a:spcPct val="100000"/>
              </a:lnSpc>
              <a:spcBef>
                <a:spcPts val="600"/>
              </a:spcBef>
              <a:spcAft>
                <a:spcPts val="0"/>
              </a:spcAft>
              <a:buClr>
                <a:srgbClr val="3F3F3F"/>
              </a:buClr>
              <a:buSzPts val="1200"/>
              <a:buNone/>
              <a:defRPr sz="1200"/>
            </a:lvl3pPr>
            <a:lvl4pPr indent="-228600" lvl="3" marL="1828800" algn="l">
              <a:lnSpc>
                <a:spcPct val="100000"/>
              </a:lnSpc>
              <a:spcBef>
                <a:spcPts val="600"/>
              </a:spcBef>
              <a:spcAft>
                <a:spcPts val="0"/>
              </a:spcAft>
              <a:buClr>
                <a:srgbClr val="3F3F3F"/>
              </a:buClr>
              <a:buSzPts val="1000"/>
              <a:buNone/>
              <a:defRPr sz="1000"/>
            </a:lvl4pPr>
            <a:lvl5pPr indent="-228600" lvl="4" marL="2286000" algn="l">
              <a:lnSpc>
                <a:spcPct val="100000"/>
              </a:lnSpc>
              <a:spcBef>
                <a:spcPts val="600"/>
              </a:spcBef>
              <a:spcAft>
                <a:spcPts val="0"/>
              </a:spcAft>
              <a:buClr>
                <a:srgbClr val="3F3F3F"/>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5" name="Google Shape;205;p33"/>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3"/>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600"/>
              </a:spcBef>
              <a:spcAft>
                <a:spcPts val="0"/>
              </a:spcAft>
              <a:buClr>
                <a:srgbClr val="3F3F3F"/>
              </a:buClr>
              <a:buSzPts val="3200"/>
              <a:buFont typeface="Arial"/>
              <a:buNone/>
              <a:defRPr b="0" i="0" sz="3200" u="none" cap="none" strike="noStrike">
                <a:solidFill>
                  <a:srgbClr val="3F3F3F"/>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None/>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None/>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2000"/>
              <a:buFont typeface="Arial"/>
              <a:buNone/>
              <a:defRPr b="0" i="0" sz="20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2000"/>
              <a:buFont typeface="Arial"/>
              <a:buNone/>
              <a:defRPr b="0" i="0" sz="20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0" name="Google Shape;210;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600"/>
              <a:buNone/>
              <a:defRPr sz="1600"/>
            </a:lvl1pPr>
            <a:lvl2pPr indent="-228600" lvl="1" marL="914400" algn="l">
              <a:lnSpc>
                <a:spcPct val="100000"/>
              </a:lnSpc>
              <a:spcBef>
                <a:spcPts val="600"/>
              </a:spcBef>
              <a:spcAft>
                <a:spcPts val="0"/>
              </a:spcAft>
              <a:buClr>
                <a:srgbClr val="3F3F3F"/>
              </a:buClr>
              <a:buSzPts val="1400"/>
              <a:buNone/>
              <a:defRPr sz="1400"/>
            </a:lvl2pPr>
            <a:lvl3pPr indent="-228600" lvl="2" marL="1371600" algn="l">
              <a:lnSpc>
                <a:spcPct val="100000"/>
              </a:lnSpc>
              <a:spcBef>
                <a:spcPts val="600"/>
              </a:spcBef>
              <a:spcAft>
                <a:spcPts val="0"/>
              </a:spcAft>
              <a:buClr>
                <a:srgbClr val="3F3F3F"/>
              </a:buClr>
              <a:buSzPts val="1200"/>
              <a:buNone/>
              <a:defRPr sz="1200"/>
            </a:lvl3pPr>
            <a:lvl4pPr indent="-228600" lvl="3" marL="1828800" algn="l">
              <a:lnSpc>
                <a:spcPct val="100000"/>
              </a:lnSpc>
              <a:spcBef>
                <a:spcPts val="600"/>
              </a:spcBef>
              <a:spcAft>
                <a:spcPts val="0"/>
              </a:spcAft>
              <a:buClr>
                <a:srgbClr val="3F3F3F"/>
              </a:buClr>
              <a:buSzPts val="1000"/>
              <a:buNone/>
              <a:defRPr sz="1000"/>
            </a:lvl4pPr>
            <a:lvl5pPr indent="-228600" lvl="4" marL="2286000" algn="l">
              <a:lnSpc>
                <a:spcPct val="100000"/>
              </a:lnSpc>
              <a:spcBef>
                <a:spcPts val="600"/>
              </a:spcBef>
              <a:spcAft>
                <a:spcPts val="0"/>
              </a:spcAft>
              <a:buClr>
                <a:srgbClr val="3F3F3F"/>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1" name="Google Shape;211;p34"/>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4"/>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35"/>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5"/>
          <p:cNvSpPr txBox="1"/>
          <p:nvPr>
            <p:ph idx="1" type="body"/>
          </p:nvPr>
        </p:nvSpPr>
        <p:spPr>
          <a:xfrm rot="5400000">
            <a:off x="4062255" y="-1194958"/>
            <a:ext cx="4067491" cy="10515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35"/>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5"/>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36"/>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6"/>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6"/>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2" showMasterSp="0">
  <p:cSld name="Thank you slide 2">
    <p:bg>
      <p:bgPr>
        <a:solidFill>
          <a:schemeClr val="lt1"/>
        </a:solidFill>
      </p:bgPr>
    </p:bg>
    <p:spTree>
      <p:nvGrpSpPr>
        <p:cNvPr id="223" name="Shape 223"/>
        <p:cNvGrpSpPr/>
        <p:nvPr/>
      </p:nvGrpSpPr>
      <p:grpSpPr>
        <a:xfrm>
          <a:off x="0" y="0"/>
          <a:ext cx="0" cy="0"/>
          <a:chOff x="0" y="0"/>
          <a:chExt cx="0" cy="0"/>
        </a:xfrm>
      </p:grpSpPr>
      <p:pic>
        <p:nvPicPr>
          <p:cNvPr id="224" name="Google Shape;224;p37"/>
          <p:cNvPicPr preferRelativeResize="0"/>
          <p:nvPr/>
        </p:nvPicPr>
        <p:blipFill rotWithShape="1">
          <a:blip r:embed="rId2">
            <a:alphaModFix/>
          </a:blip>
          <a:srcRect b="0" l="0" r="0" t="0"/>
          <a:stretch/>
        </p:blipFill>
        <p:spPr>
          <a:xfrm>
            <a:off x="6787516" y="2778750"/>
            <a:ext cx="2704580" cy="1300500"/>
          </a:xfrm>
          <a:prstGeom prst="rect">
            <a:avLst/>
          </a:prstGeom>
          <a:noFill/>
          <a:ln>
            <a:noFill/>
          </a:ln>
        </p:spPr>
      </p:pic>
      <p:sp>
        <p:nvSpPr>
          <p:cNvPr id="225" name="Google Shape;225;p37"/>
          <p:cNvSpPr txBox="1"/>
          <p:nvPr/>
        </p:nvSpPr>
        <p:spPr>
          <a:xfrm>
            <a:off x="2052204" y="2921168"/>
            <a:ext cx="4156364"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dk1"/>
                </a:solidFill>
                <a:latin typeface="Open Sans"/>
                <a:ea typeface="Open Sans"/>
                <a:cs typeface="Open Sans"/>
                <a:sym typeface="Open Sans"/>
              </a:rPr>
              <a:t>Thank you</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 showMasterSp="0">
  <p:cSld name="Title Slide_A">
    <p:bg>
      <p:bgPr>
        <a:solidFill>
          <a:schemeClr val="lt1"/>
        </a:solidFill>
      </p:bgPr>
    </p:bg>
    <p:spTree>
      <p:nvGrpSpPr>
        <p:cNvPr id="226" name="Shape 226"/>
        <p:cNvGrpSpPr/>
        <p:nvPr/>
      </p:nvGrpSpPr>
      <p:grpSpPr>
        <a:xfrm>
          <a:off x="0" y="0"/>
          <a:ext cx="0" cy="0"/>
          <a:chOff x="0" y="0"/>
          <a:chExt cx="0" cy="0"/>
        </a:xfrm>
      </p:grpSpPr>
      <p:sp>
        <p:nvSpPr>
          <p:cNvPr id="227" name="Google Shape;227;p38"/>
          <p:cNvSpPr txBox="1"/>
          <p:nvPr>
            <p:ph type="ctrTitle"/>
          </p:nvPr>
        </p:nvSpPr>
        <p:spPr>
          <a:xfrm>
            <a:off x="627906" y="3216079"/>
            <a:ext cx="10942302" cy="192954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4800"/>
              <a:buFont typeface="Open Sans"/>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38"/>
          <p:cNvSpPr txBox="1"/>
          <p:nvPr>
            <p:ph idx="1" type="body"/>
          </p:nvPr>
        </p:nvSpPr>
        <p:spPr>
          <a:xfrm>
            <a:off x="627906" y="5315220"/>
            <a:ext cx="5416732" cy="1114559"/>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0"/>
              </a:spcBef>
              <a:spcAft>
                <a:spcPts val="0"/>
              </a:spcAft>
              <a:buClr>
                <a:schemeClr val="dk1"/>
              </a:buClr>
              <a:buSzPts val="2400"/>
              <a:buNone/>
              <a:defRPr b="0" i="0" sz="2400">
                <a:solidFill>
                  <a:schemeClr val="dk1"/>
                </a:solidFill>
                <a:latin typeface="Open Sans Light"/>
                <a:ea typeface="Open Sans Light"/>
                <a:cs typeface="Open Sans Light"/>
                <a:sym typeface="Open Sans Light"/>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9" name="Google Shape;229;p38"/>
          <p:cNvPicPr preferRelativeResize="0"/>
          <p:nvPr/>
        </p:nvPicPr>
        <p:blipFill rotWithShape="1">
          <a:blip r:embed="rId2">
            <a:alphaModFix/>
          </a:blip>
          <a:srcRect b="0" l="0" r="0" t="0"/>
          <a:stretch/>
        </p:blipFill>
        <p:spPr>
          <a:xfrm>
            <a:off x="9017078" y="5223780"/>
            <a:ext cx="2553130" cy="1231884"/>
          </a:xfrm>
          <a:prstGeom prst="rect">
            <a:avLst/>
          </a:prstGeom>
          <a:noFill/>
          <a:ln>
            <a:noFill/>
          </a:ln>
        </p:spPr>
      </p:pic>
      <p:pic>
        <p:nvPicPr>
          <p:cNvPr id="230" name="Google Shape;230;p38"/>
          <p:cNvPicPr preferRelativeResize="0"/>
          <p:nvPr/>
        </p:nvPicPr>
        <p:blipFill rotWithShape="1">
          <a:blip r:embed="rId3">
            <a:alphaModFix/>
          </a:blip>
          <a:srcRect b="0" l="0" r="0" t="0"/>
          <a:stretch/>
        </p:blipFill>
        <p:spPr>
          <a:xfrm>
            <a:off x="0" y="-1"/>
            <a:ext cx="12192000" cy="2781299"/>
          </a:xfrm>
          <a:prstGeom prst="rect">
            <a:avLst/>
          </a:prstGeom>
          <a:noFill/>
          <a:ln>
            <a:noFill/>
          </a:ln>
        </p:spPr>
      </p:pic>
      <p:sp>
        <p:nvSpPr>
          <p:cNvPr id="231" name="Google Shape;231;p38"/>
          <p:cNvSpPr/>
          <p:nvPr/>
        </p:nvSpPr>
        <p:spPr>
          <a:xfrm flipH="1">
            <a:off x="-16642" y="6780580"/>
            <a:ext cx="12208642" cy="89120"/>
          </a:xfrm>
          <a:prstGeom prst="rect">
            <a:avLst/>
          </a:prstGeom>
          <a:solidFill>
            <a:srgbClr val="81B5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mo"/>
              <a:ea typeface="Arimo"/>
              <a:cs typeface="Arimo"/>
              <a:sym typeface="Arimo"/>
            </a:endParaRPr>
          </a:p>
        </p:txBody>
      </p:sp>
    </p:spTree>
  </p:cSld>
  <p:clrMapOvr>
    <a:masterClrMapping/>
  </p:clrMapOvr>
  <p:extLst>
    <p:ext uri="{DCECCB84-F9BA-43D5-87BE-67443E8EF086}">
      <p15:sldGuideLst>
        <p15:guide id="1" orient="horz" pos="912">
          <p15:clr>
            <a:srgbClr val="FBAE40"/>
          </p15:clr>
        </p15:guide>
        <p15:guide id="2" pos="51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column multi">
  <p:cSld name="4-column multi">
    <p:spTree>
      <p:nvGrpSpPr>
        <p:cNvPr id="232" name="Shape 232"/>
        <p:cNvGrpSpPr/>
        <p:nvPr/>
      </p:nvGrpSpPr>
      <p:grpSpPr>
        <a:xfrm>
          <a:off x="0" y="0"/>
          <a:ext cx="0" cy="0"/>
          <a:chOff x="0" y="0"/>
          <a:chExt cx="0" cy="0"/>
        </a:xfrm>
      </p:grpSpPr>
      <p:sp>
        <p:nvSpPr>
          <p:cNvPr id="233" name="Google Shape;233;p39"/>
          <p:cNvSpPr/>
          <p:nvPr/>
        </p:nvSpPr>
        <p:spPr>
          <a:xfrm>
            <a:off x="6209508" y="381000"/>
            <a:ext cx="2924519" cy="35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Arimo"/>
              <a:ea typeface="Arimo"/>
              <a:cs typeface="Arimo"/>
              <a:sym typeface="Arimo"/>
            </a:endParaRPr>
          </a:p>
        </p:txBody>
      </p:sp>
      <p:sp>
        <p:nvSpPr>
          <p:cNvPr id="234" name="Google Shape;234;p39"/>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9"/>
          <p:cNvSpPr txBox="1"/>
          <p:nvPr>
            <p:ph idx="1" type="body"/>
          </p:nvPr>
        </p:nvSpPr>
        <p:spPr>
          <a:xfrm>
            <a:off x="338422"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39"/>
          <p:cNvSpPr txBox="1"/>
          <p:nvPr>
            <p:ph idx="2" type="body"/>
          </p:nvPr>
        </p:nvSpPr>
        <p:spPr>
          <a:xfrm>
            <a:off x="3272906"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39"/>
          <p:cNvSpPr txBox="1"/>
          <p:nvPr>
            <p:ph idx="3" type="body"/>
          </p:nvPr>
        </p:nvSpPr>
        <p:spPr>
          <a:xfrm>
            <a:off x="6207378"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39"/>
          <p:cNvSpPr txBox="1"/>
          <p:nvPr>
            <p:ph idx="4" type="body"/>
          </p:nvPr>
        </p:nvSpPr>
        <p:spPr>
          <a:xfrm>
            <a:off x="9141835" y="3526980"/>
            <a:ext cx="2716476" cy="270009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rgbClr val="3F3F3F"/>
              </a:buClr>
              <a:buSzPts val="1900"/>
              <a:buNone/>
              <a:defRPr sz="1900"/>
            </a:lvl1pPr>
            <a:lvl2pPr indent="-330200" lvl="1" marL="914400" algn="l">
              <a:lnSpc>
                <a:spcPct val="100000"/>
              </a:lnSpc>
              <a:spcBef>
                <a:spcPts val="600"/>
              </a:spcBef>
              <a:spcAft>
                <a:spcPts val="0"/>
              </a:spcAft>
              <a:buClr>
                <a:srgbClr val="3F3F3F"/>
              </a:buClr>
              <a:buSzPts val="1600"/>
              <a:buChar char="•"/>
              <a:defRPr sz="1600"/>
            </a:lvl2pPr>
            <a:lvl3pPr indent="-323850" lvl="2" marL="1371600" algn="l">
              <a:lnSpc>
                <a:spcPct val="100000"/>
              </a:lnSpc>
              <a:spcBef>
                <a:spcPts val="600"/>
              </a:spcBef>
              <a:spcAft>
                <a:spcPts val="0"/>
              </a:spcAft>
              <a:buClr>
                <a:srgbClr val="3F3F3F"/>
              </a:buClr>
              <a:buSzPts val="1500"/>
              <a:buChar char="•"/>
              <a:defRPr sz="1500"/>
            </a:lvl3pPr>
            <a:lvl4pPr indent="-323850" lvl="3" marL="1828800" algn="l">
              <a:lnSpc>
                <a:spcPct val="100000"/>
              </a:lnSpc>
              <a:spcBef>
                <a:spcPts val="600"/>
              </a:spcBef>
              <a:spcAft>
                <a:spcPts val="0"/>
              </a:spcAft>
              <a:buClr>
                <a:srgbClr val="3F3F3F"/>
              </a:buClr>
              <a:buSzPts val="1500"/>
              <a:buChar char="•"/>
              <a:defRPr sz="1500"/>
            </a:lvl4pPr>
            <a:lvl5pPr indent="-279400" lvl="4" marL="2286000" algn="l">
              <a:lnSpc>
                <a:spcPct val="100000"/>
              </a:lnSpc>
              <a:spcBef>
                <a:spcPts val="600"/>
              </a:spcBef>
              <a:spcAft>
                <a:spcPts val="0"/>
              </a:spcAft>
              <a:buClr>
                <a:srgbClr val="3F3F3F"/>
              </a:buClr>
              <a:buSzPts val="800"/>
              <a:buChar char="•"/>
              <a:defRPr sz="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39"/>
          <p:cNvSpPr/>
          <p:nvPr>
            <p:ph idx="5" type="pic"/>
          </p:nvPr>
        </p:nvSpPr>
        <p:spPr>
          <a:xfrm>
            <a:off x="344513" y="1703223"/>
            <a:ext cx="2704280"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39"/>
          <p:cNvSpPr/>
          <p:nvPr>
            <p:ph idx="6" type="pic"/>
          </p:nvPr>
        </p:nvSpPr>
        <p:spPr>
          <a:xfrm>
            <a:off x="3267697" y="1703223"/>
            <a:ext cx="2723889"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39"/>
          <p:cNvSpPr/>
          <p:nvPr>
            <p:ph idx="7" type="pic"/>
          </p:nvPr>
        </p:nvSpPr>
        <p:spPr>
          <a:xfrm>
            <a:off x="6207032" y="1703223"/>
            <a:ext cx="2706365"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39"/>
          <p:cNvSpPr/>
          <p:nvPr>
            <p:ph idx="8" type="pic"/>
          </p:nvPr>
        </p:nvSpPr>
        <p:spPr>
          <a:xfrm>
            <a:off x="9128877" y="1703223"/>
            <a:ext cx="2724919" cy="169523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600"/>
              </a:spcBef>
              <a:spcAft>
                <a:spcPts val="0"/>
              </a:spcAft>
              <a:buClr>
                <a:schemeClr val="accent2"/>
              </a:buClr>
              <a:buSzPts val="1900"/>
              <a:buFont typeface="Arial"/>
              <a:buNone/>
              <a:defRPr b="0" i="0" sz="1900" u="none" cap="none" strike="noStrike">
                <a:solidFill>
                  <a:schemeClr val="accent2"/>
                </a:solidFill>
                <a:latin typeface="Open Sans"/>
                <a:ea typeface="Open Sans"/>
                <a:cs typeface="Open Sans"/>
                <a:sym typeface="Open Sans"/>
              </a:defRPr>
            </a:lvl1pPr>
            <a:lvl2pPr lvl="1"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lvl="2"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lvl="3"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lvl="4"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lvl="5"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43" name="Google Shape;243;p39"/>
          <p:cNvCxnSpPr/>
          <p:nvPr/>
        </p:nvCxnSpPr>
        <p:spPr>
          <a:xfrm>
            <a:off x="338422" y="3459480"/>
            <a:ext cx="2716476" cy="0"/>
          </a:xfrm>
          <a:prstGeom prst="straightConnector1">
            <a:avLst/>
          </a:prstGeom>
          <a:noFill/>
          <a:ln cap="flat" cmpd="sng" w="12700">
            <a:solidFill>
              <a:schemeClr val="accent2"/>
            </a:solidFill>
            <a:prstDash val="solid"/>
            <a:miter lim="800000"/>
            <a:headEnd len="sm" w="sm" type="none"/>
            <a:tailEnd len="sm" w="sm" type="none"/>
          </a:ln>
        </p:spPr>
      </p:cxnSp>
      <p:cxnSp>
        <p:nvCxnSpPr>
          <p:cNvPr id="244" name="Google Shape;244;p39"/>
          <p:cNvCxnSpPr/>
          <p:nvPr/>
        </p:nvCxnSpPr>
        <p:spPr>
          <a:xfrm>
            <a:off x="3265278" y="3459480"/>
            <a:ext cx="2716476" cy="0"/>
          </a:xfrm>
          <a:prstGeom prst="straightConnector1">
            <a:avLst/>
          </a:prstGeom>
          <a:noFill/>
          <a:ln cap="flat" cmpd="sng" w="12700">
            <a:solidFill>
              <a:schemeClr val="accent2"/>
            </a:solidFill>
            <a:prstDash val="solid"/>
            <a:miter lim="800000"/>
            <a:headEnd len="sm" w="sm" type="none"/>
            <a:tailEnd len="sm" w="sm" type="none"/>
          </a:ln>
        </p:spPr>
      </p:cxnSp>
      <p:cxnSp>
        <p:nvCxnSpPr>
          <p:cNvPr id="245" name="Google Shape;245;p39"/>
          <p:cNvCxnSpPr/>
          <p:nvPr/>
        </p:nvCxnSpPr>
        <p:spPr>
          <a:xfrm>
            <a:off x="6196941" y="3459480"/>
            <a:ext cx="2716476" cy="0"/>
          </a:xfrm>
          <a:prstGeom prst="straightConnector1">
            <a:avLst/>
          </a:prstGeom>
          <a:noFill/>
          <a:ln cap="flat" cmpd="sng" w="12700">
            <a:solidFill>
              <a:schemeClr val="accent2"/>
            </a:solidFill>
            <a:prstDash val="solid"/>
            <a:miter lim="800000"/>
            <a:headEnd len="sm" w="sm" type="none"/>
            <a:tailEnd len="sm" w="sm" type="none"/>
          </a:ln>
        </p:spPr>
      </p:cxnSp>
      <p:cxnSp>
        <p:nvCxnSpPr>
          <p:cNvPr id="246" name="Google Shape;246;p39"/>
          <p:cNvCxnSpPr/>
          <p:nvPr/>
        </p:nvCxnSpPr>
        <p:spPr>
          <a:xfrm>
            <a:off x="9138538" y="3459480"/>
            <a:ext cx="2716476" cy="0"/>
          </a:xfrm>
          <a:prstGeom prst="straightConnector1">
            <a:avLst/>
          </a:prstGeom>
          <a:noFill/>
          <a:ln cap="flat" cmpd="sng" w="12700">
            <a:solidFill>
              <a:schemeClr val="accent2"/>
            </a:solidFill>
            <a:prstDash val="solid"/>
            <a:miter lim="800000"/>
            <a:headEnd len="sm" w="sm" type="none"/>
            <a:tailEnd len="sm" w="sm" type="none"/>
          </a:ln>
        </p:spPr>
      </p:cxnSp>
      <p:sp>
        <p:nvSpPr>
          <p:cNvPr id="247" name="Google Shape;247;p39"/>
          <p:cNvSpPr txBox="1"/>
          <p:nvPr>
            <p:ph idx="9"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39"/>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_slide" showMasterSp="0">
  <p:cSld name="Thank You_slide">
    <p:spTree>
      <p:nvGrpSpPr>
        <p:cNvPr id="249" name="Shape 249"/>
        <p:cNvGrpSpPr/>
        <p:nvPr/>
      </p:nvGrpSpPr>
      <p:grpSpPr>
        <a:xfrm>
          <a:off x="0" y="0"/>
          <a:ext cx="0" cy="0"/>
          <a:chOff x="0" y="0"/>
          <a:chExt cx="0" cy="0"/>
        </a:xfrm>
      </p:grpSpPr>
      <p:sp>
        <p:nvSpPr>
          <p:cNvPr id="250" name="Google Shape;250;p40"/>
          <p:cNvSpPr txBox="1"/>
          <p:nvPr/>
        </p:nvSpPr>
        <p:spPr>
          <a:xfrm>
            <a:off x="1530365" y="2676835"/>
            <a:ext cx="6971004" cy="12003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7200">
                <a:solidFill>
                  <a:schemeClr val="dk1"/>
                </a:solidFill>
                <a:latin typeface="Open Sans"/>
                <a:ea typeface="Open Sans"/>
                <a:cs typeface="Open Sans"/>
                <a:sym typeface="Open Sans"/>
              </a:rPr>
              <a:t>Thank you</a:t>
            </a:r>
            <a:endParaRPr/>
          </a:p>
        </p:txBody>
      </p:sp>
      <p:sp>
        <p:nvSpPr>
          <p:cNvPr id="251" name="Google Shape;251;p40"/>
          <p:cNvSpPr txBox="1"/>
          <p:nvPr/>
        </p:nvSpPr>
        <p:spPr>
          <a:xfrm>
            <a:off x="609287" y="6192280"/>
            <a:ext cx="11201349"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en-US" sz="2000">
                <a:solidFill>
                  <a:schemeClr val="dk1"/>
                </a:solidFill>
                <a:latin typeface="Open Sans"/>
                <a:ea typeface="Open Sans"/>
                <a:cs typeface="Open Sans"/>
                <a:sym typeface="Open Sans"/>
              </a:rPr>
              <a:t>poverty-action.org</a:t>
            </a:r>
            <a:endParaRPr/>
          </a:p>
        </p:txBody>
      </p:sp>
      <p:cxnSp>
        <p:nvCxnSpPr>
          <p:cNvPr id="252" name="Google Shape;252;p40"/>
          <p:cNvCxnSpPr/>
          <p:nvPr/>
        </p:nvCxnSpPr>
        <p:spPr>
          <a:xfrm>
            <a:off x="498911" y="6103915"/>
            <a:ext cx="11201348" cy="0"/>
          </a:xfrm>
          <a:prstGeom prst="straightConnector1">
            <a:avLst/>
          </a:prstGeom>
          <a:noFill/>
          <a:ln cap="flat" cmpd="sng" w="9525">
            <a:solidFill>
              <a:srgbClr val="6D6E71"/>
            </a:solidFill>
            <a:prstDash val="solid"/>
            <a:miter lim="800000"/>
            <a:headEnd len="sm" w="sm" type="none"/>
            <a:tailEnd len="sm" w="sm" type="none"/>
          </a:ln>
        </p:spPr>
      </p:cxnSp>
      <p:pic>
        <p:nvPicPr>
          <p:cNvPr id="253" name="Google Shape;253;p40"/>
          <p:cNvPicPr preferRelativeResize="0"/>
          <p:nvPr/>
        </p:nvPicPr>
        <p:blipFill rotWithShape="1">
          <a:blip r:embed="rId2">
            <a:alphaModFix/>
          </a:blip>
          <a:srcRect b="0" l="0" r="0" t="0"/>
          <a:stretch/>
        </p:blipFill>
        <p:spPr>
          <a:xfrm>
            <a:off x="6984691" y="2640259"/>
            <a:ext cx="3033355" cy="14635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2">
  <p:cSld name="Basic 2">
    <p:spTree>
      <p:nvGrpSpPr>
        <p:cNvPr id="41" name="Shape 41"/>
        <p:cNvGrpSpPr/>
        <p:nvPr/>
      </p:nvGrpSpPr>
      <p:grpSpPr>
        <a:xfrm>
          <a:off x="0" y="0"/>
          <a:ext cx="0" cy="0"/>
          <a:chOff x="0" y="0"/>
          <a:chExt cx="0" cy="0"/>
        </a:xfrm>
      </p:grpSpPr>
      <p:sp>
        <p:nvSpPr>
          <p:cNvPr id="42" name="Google Shape;42;p5"/>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1" type="ftr"/>
          </p:nvPr>
        </p:nvSpPr>
        <p:spPr>
          <a:xfrm>
            <a:off x="333837" y="6270915"/>
            <a:ext cx="10739713" cy="4283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45" name="Shape 45"/>
        <p:cNvGrpSpPr/>
        <p:nvPr/>
      </p:nvGrpSpPr>
      <p:grpSpPr>
        <a:xfrm>
          <a:off x="0" y="0"/>
          <a:ext cx="0" cy="0"/>
          <a:chOff x="0" y="0"/>
          <a:chExt cx="0" cy="0"/>
        </a:xfrm>
      </p:grpSpPr>
      <p:sp>
        <p:nvSpPr>
          <p:cNvPr id="46" name="Google Shape;46;p6"/>
          <p:cNvSpPr txBox="1"/>
          <p:nvPr>
            <p:ph type="ctrTitle"/>
          </p:nvPr>
        </p:nvSpPr>
        <p:spPr>
          <a:xfrm>
            <a:off x="1524000" y="809469"/>
            <a:ext cx="9144000" cy="270049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3F3F3F"/>
              </a:buClr>
              <a:buSzPts val="5400"/>
              <a:buFont typeface="Open Sans"/>
              <a:buNone/>
              <a:defRPr sz="54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subTitle"/>
          </p:nvPr>
        </p:nvSpPr>
        <p:spPr>
          <a:xfrm>
            <a:off x="1524000" y="397238"/>
            <a:ext cx="9144000" cy="359765"/>
          </a:xfrm>
          <a:prstGeom prst="rect">
            <a:avLst/>
          </a:prstGeom>
          <a:noFill/>
          <a:ln>
            <a:noFill/>
          </a:ln>
        </p:spPr>
        <p:txBody>
          <a:bodyPr anchorCtr="0" anchor="t" bIns="45700" lIns="91425" spcFirstLastPara="1" rIns="91425" wrap="square" tIns="45700">
            <a:noAutofit/>
          </a:bodyPr>
          <a:lstStyle>
            <a:lvl1pPr lvl="0" algn="ctr">
              <a:lnSpc>
                <a:spcPct val="90000"/>
              </a:lnSpc>
              <a:spcBef>
                <a:spcPts val="600"/>
              </a:spcBef>
              <a:spcAft>
                <a:spcPts val="0"/>
              </a:spcAft>
              <a:buClr>
                <a:srgbClr val="3F3F3F"/>
              </a:buClr>
              <a:buSzPts val="1050"/>
              <a:buNone/>
              <a:defRPr b="0" i="0" sz="1050">
                <a:solidFill>
                  <a:srgbClr val="3F3F3F"/>
                </a:solidFill>
                <a:latin typeface="Open Sans"/>
                <a:ea typeface="Open Sans"/>
                <a:cs typeface="Open Sans"/>
                <a:sym typeface="Open Sans"/>
              </a:defRPr>
            </a:lvl1pPr>
            <a:lvl2pPr lvl="1" algn="ctr">
              <a:lnSpc>
                <a:spcPct val="100000"/>
              </a:lnSpc>
              <a:spcBef>
                <a:spcPts val="600"/>
              </a:spcBef>
              <a:spcAft>
                <a:spcPts val="0"/>
              </a:spcAft>
              <a:buClr>
                <a:srgbClr val="3F3F3F"/>
              </a:buClr>
              <a:buSzPts val="2000"/>
              <a:buNone/>
              <a:defRPr sz="2000"/>
            </a:lvl2pPr>
            <a:lvl3pPr lvl="2" algn="ctr">
              <a:lnSpc>
                <a:spcPct val="100000"/>
              </a:lnSpc>
              <a:spcBef>
                <a:spcPts val="600"/>
              </a:spcBef>
              <a:spcAft>
                <a:spcPts val="0"/>
              </a:spcAft>
              <a:buClr>
                <a:srgbClr val="3F3F3F"/>
              </a:buClr>
              <a:buSzPts val="1800"/>
              <a:buNone/>
              <a:defRPr sz="1800"/>
            </a:lvl3pPr>
            <a:lvl4pPr lvl="3" algn="ctr">
              <a:lnSpc>
                <a:spcPct val="100000"/>
              </a:lnSpc>
              <a:spcBef>
                <a:spcPts val="600"/>
              </a:spcBef>
              <a:spcAft>
                <a:spcPts val="0"/>
              </a:spcAft>
              <a:buClr>
                <a:srgbClr val="3F3F3F"/>
              </a:buClr>
              <a:buSzPts val="1600"/>
              <a:buNone/>
              <a:defRPr sz="1600"/>
            </a:lvl4pPr>
            <a:lvl5pPr lvl="4" algn="ctr">
              <a:lnSpc>
                <a:spcPct val="100000"/>
              </a:lnSpc>
              <a:spcBef>
                <a:spcPts val="600"/>
              </a:spcBef>
              <a:spcAft>
                <a:spcPts val="0"/>
              </a:spcAft>
              <a:buClr>
                <a:srgbClr val="3F3F3F"/>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8" name="Google Shape;48;p6"/>
          <p:cNvPicPr preferRelativeResize="0"/>
          <p:nvPr/>
        </p:nvPicPr>
        <p:blipFill rotWithShape="1">
          <a:blip r:embed="rId2">
            <a:alphaModFix/>
          </a:blip>
          <a:srcRect b="0" l="0" r="0" t="0"/>
          <a:stretch/>
        </p:blipFill>
        <p:spPr>
          <a:xfrm>
            <a:off x="343942" y="5976469"/>
            <a:ext cx="1180058" cy="5667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cSld name="Basic">
    <p:spTree>
      <p:nvGrpSpPr>
        <p:cNvPr id="49" name="Shape 49"/>
        <p:cNvGrpSpPr/>
        <p:nvPr/>
      </p:nvGrpSpPr>
      <p:grpSpPr>
        <a:xfrm>
          <a:off x="0" y="0"/>
          <a:ext cx="0" cy="0"/>
          <a:chOff x="0" y="0"/>
          <a:chExt cx="0" cy="0"/>
        </a:xfrm>
      </p:grpSpPr>
      <p:sp>
        <p:nvSpPr>
          <p:cNvPr id="50" name="Google Shape;50;p7"/>
          <p:cNvSpPr txBox="1"/>
          <p:nvPr>
            <p:ph idx="1" type="body"/>
          </p:nvPr>
        </p:nvSpPr>
        <p:spPr>
          <a:xfrm>
            <a:off x="838200" y="2029096"/>
            <a:ext cx="10515600" cy="4067491"/>
          </a:xfrm>
          <a:prstGeom prst="rect">
            <a:avLst/>
          </a:prstGeom>
          <a:noFill/>
          <a:ln>
            <a:noFill/>
          </a:ln>
        </p:spPr>
        <p:txBody>
          <a:bodyPr anchorCtr="0" anchor="t" bIns="0" lIns="9125" spcFirstLastPara="1" rIns="0" wrap="square" tIns="0">
            <a:noAutofit/>
          </a:bodyPr>
          <a:lstStyle>
            <a:lvl1pPr indent="-228600" lvl="0" marL="457200" algn="l">
              <a:lnSpc>
                <a:spcPct val="90000"/>
              </a:lnSpc>
              <a:spcBef>
                <a:spcPts val="600"/>
              </a:spcBef>
              <a:spcAft>
                <a:spcPts val="0"/>
              </a:spcAft>
              <a:buClr>
                <a:schemeClr val="dk1"/>
              </a:buClr>
              <a:buSzPts val="2800"/>
              <a:buFont typeface="Arial"/>
              <a:buNone/>
              <a:defRPr b="0" i="0" sz="2800">
                <a:solidFill>
                  <a:schemeClr val="dk1"/>
                </a:solidFill>
                <a:latin typeface="Open Sans"/>
                <a:ea typeface="Open Sans"/>
                <a:cs typeface="Open Sans"/>
                <a:sym typeface="Open Sans"/>
              </a:defRPr>
            </a:lvl1pPr>
            <a:lvl2pPr indent="-406400" lvl="1" marL="914400" algn="l">
              <a:lnSpc>
                <a:spcPct val="100000"/>
              </a:lnSpc>
              <a:spcBef>
                <a:spcPts val="600"/>
              </a:spcBef>
              <a:spcAft>
                <a:spcPts val="0"/>
              </a:spcAft>
              <a:buClr>
                <a:schemeClr val="dk1"/>
              </a:buClr>
              <a:buSzPts val="2800"/>
              <a:buChar char="•"/>
              <a:defRPr b="0" i="0" sz="2800">
                <a:solidFill>
                  <a:schemeClr val="dk1"/>
                </a:solidFill>
                <a:latin typeface="Open Sans"/>
                <a:ea typeface="Open Sans"/>
                <a:cs typeface="Open Sans"/>
                <a:sym typeface="Open Sans"/>
              </a:defRPr>
            </a:lvl2pPr>
            <a:lvl3pPr indent="-355600" lvl="2" marL="1371600" algn="l">
              <a:lnSpc>
                <a:spcPct val="100000"/>
              </a:lnSpc>
              <a:spcBef>
                <a:spcPts val="600"/>
              </a:spcBef>
              <a:spcAft>
                <a:spcPts val="0"/>
              </a:spcAft>
              <a:buClr>
                <a:schemeClr val="dk1"/>
              </a:buClr>
              <a:buSzPts val="2000"/>
              <a:buChar char="•"/>
              <a:defRPr sz="2000">
                <a:solidFill>
                  <a:schemeClr val="dk1"/>
                </a:solidFill>
              </a:defRPr>
            </a:lvl3pPr>
            <a:lvl4pPr indent="-342900" lvl="3" marL="1828800" algn="l">
              <a:lnSpc>
                <a:spcPct val="100000"/>
              </a:lnSpc>
              <a:spcBef>
                <a:spcPts val="600"/>
              </a:spcBef>
              <a:spcAft>
                <a:spcPts val="0"/>
              </a:spcAft>
              <a:buClr>
                <a:schemeClr val="dk1"/>
              </a:buClr>
              <a:buSzPts val="1800"/>
              <a:buChar char="•"/>
              <a:defRPr sz="1800">
                <a:solidFill>
                  <a:schemeClr val="dk1"/>
                </a:solidFill>
              </a:defRPr>
            </a:lvl4pPr>
            <a:lvl5pPr indent="-317500" lvl="4" marL="2286000" algn="l">
              <a:lnSpc>
                <a:spcPct val="100000"/>
              </a:lnSpc>
              <a:spcBef>
                <a:spcPts val="600"/>
              </a:spcBef>
              <a:spcAft>
                <a:spcPts val="0"/>
              </a:spcAft>
              <a:buClr>
                <a:schemeClr val="dk1"/>
              </a:buClr>
              <a:buSzPts val="1400"/>
              <a:buChar char="•"/>
              <a:defRPr sz="1400">
                <a:solidFill>
                  <a:schemeClr val="dk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i="0"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1" type="ftr"/>
          </p:nvPr>
        </p:nvSpPr>
        <p:spPr>
          <a:xfrm>
            <a:off x="333837" y="6270915"/>
            <a:ext cx="10739713" cy="4283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1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 1 Slide" showMasterSp="0">
  <p:cSld name="Pillar 1 Slide">
    <p:bg>
      <p:bgPr>
        <a:solidFill>
          <a:srgbClr val="FFBC4D">
            <a:alpha val="70980"/>
          </a:srgbClr>
        </a:solidFill>
      </p:bgPr>
    </p:bg>
    <p:spTree>
      <p:nvGrpSpPr>
        <p:cNvPr id="54" name="Shape 54"/>
        <p:cNvGrpSpPr/>
        <p:nvPr/>
      </p:nvGrpSpPr>
      <p:grpSpPr>
        <a:xfrm>
          <a:off x="0" y="0"/>
          <a:ext cx="0" cy="0"/>
          <a:chOff x="0" y="0"/>
          <a:chExt cx="0" cy="0"/>
        </a:xfrm>
      </p:grpSpPr>
      <p:sp>
        <p:nvSpPr>
          <p:cNvPr id="55" name="Google Shape;55;p8"/>
          <p:cNvSpPr txBox="1"/>
          <p:nvPr/>
        </p:nvSpPr>
        <p:spPr>
          <a:xfrm>
            <a:off x="3972393" y="93610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9800"/>
              </a:buClr>
              <a:buSzPts val="41300"/>
              <a:buFont typeface="Open Sans"/>
              <a:buNone/>
            </a:pPr>
            <a:r>
              <a:rPr b="1" i="0" lang="en-US" sz="41300">
                <a:solidFill>
                  <a:srgbClr val="FF9800"/>
                </a:solidFill>
                <a:latin typeface="Open Sans"/>
                <a:ea typeface="Open Sans"/>
                <a:cs typeface="Open Sans"/>
                <a:sym typeface="Open Sans"/>
              </a:rPr>
              <a:t>1</a:t>
            </a:r>
            <a:endParaRPr/>
          </a:p>
        </p:txBody>
      </p:sp>
      <p:sp>
        <p:nvSpPr>
          <p:cNvPr id="56" name="Google Shape;56;p8"/>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8"/>
          <p:cNvSpPr txBox="1"/>
          <p:nvPr>
            <p:ph type="title"/>
          </p:nvPr>
        </p:nvSpPr>
        <p:spPr>
          <a:xfrm>
            <a:off x="838200" y="3249177"/>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lar 2 Slide" showMasterSp="0">
  <p:cSld name="Pillar 2 Slide">
    <p:bg>
      <p:bgPr>
        <a:solidFill>
          <a:srgbClr val="7DCBF1">
            <a:alpha val="80000"/>
          </a:srgbClr>
        </a:solidFill>
      </p:bgPr>
    </p:bg>
    <p:spTree>
      <p:nvGrpSpPr>
        <p:cNvPr id="58" name="Shape 58"/>
        <p:cNvGrpSpPr/>
        <p:nvPr/>
      </p:nvGrpSpPr>
      <p:grpSpPr>
        <a:xfrm>
          <a:off x="0" y="0"/>
          <a:ext cx="0" cy="0"/>
          <a:chOff x="0" y="0"/>
          <a:chExt cx="0" cy="0"/>
        </a:xfrm>
      </p:grpSpPr>
      <p:sp>
        <p:nvSpPr>
          <p:cNvPr id="59" name="Google Shape;59;p9"/>
          <p:cNvSpPr txBox="1"/>
          <p:nvPr/>
        </p:nvSpPr>
        <p:spPr>
          <a:xfrm>
            <a:off x="4199692" y="936101"/>
            <a:ext cx="3779916" cy="499500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1A1D7"/>
              </a:buClr>
              <a:buSzPts val="41300"/>
              <a:buFont typeface="Open Sans"/>
              <a:buNone/>
            </a:pPr>
            <a:r>
              <a:rPr b="1" i="0" lang="en-US" sz="41300">
                <a:solidFill>
                  <a:srgbClr val="31A1D7"/>
                </a:solidFill>
                <a:latin typeface="Open Sans"/>
                <a:ea typeface="Open Sans"/>
                <a:cs typeface="Open Sans"/>
                <a:sym typeface="Open Sans"/>
              </a:rPr>
              <a:t>2</a:t>
            </a:r>
            <a:endParaRPr/>
          </a:p>
        </p:txBody>
      </p:sp>
      <p:sp>
        <p:nvSpPr>
          <p:cNvPr id="60" name="Google Shape;60;p9"/>
          <p:cNvSpPr txBox="1"/>
          <p:nvPr>
            <p:ph idx="1" type="body"/>
          </p:nvPr>
        </p:nvSpPr>
        <p:spPr>
          <a:xfrm>
            <a:off x="831850" y="1748826"/>
            <a:ext cx="10515600" cy="1500187"/>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600"/>
              </a:spcBef>
              <a:spcAft>
                <a:spcPts val="0"/>
              </a:spcAft>
              <a:buClr>
                <a:schemeClr val="lt1"/>
              </a:buClr>
              <a:buSzPts val="2400"/>
              <a:buNone/>
              <a:defRPr sz="2400">
                <a:solidFill>
                  <a:schemeClr val="lt1"/>
                </a:solidFill>
              </a:defRPr>
            </a:lvl1pPr>
            <a:lvl2pPr indent="-228600" lvl="1" marL="914400" algn="l">
              <a:lnSpc>
                <a:spcPct val="100000"/>
              </a:lnSpc>
              <a:spcBef>
                <a:spcPts val="600"/>
              </a:spcBef>
              <a:spcAft>
                <a:spcPts val="0"/>
              </a:spcAft>
              <a:buClr>
                <a:srgbClr val="888888"/>
              </a:buClr>
              <a:buSzPts val="2000"/>
              <a:buNone/>
              <a:defRPr sz="2000">
                <a:solidFill>
                  <a:srgbClr val="888888"/>
                </a:solidFill>
              </a:defRPr>
            </a:lvl2pPr>
            <a:lvl3pPr indent="-228600" lvl="2" marL="1371600" algn="l">
              <a:lnSpc>
                <a:spcPct val="100000"/>
              </a:lnSpc>
              <a:spcBef>
                <a:spcPts val="600"/>
              </a:spcBef>
              <a:spcAft>
                <a:spcPts val="0"/>
              </a:spcAft>
              <a:buClr>
                <a:srgbClr val="888888"/>
              </a:buClr>
              <a:buSzPts val="1800"/>
              <a:buNone/>
              <a:defRPr sz="1800">
                <a:solidFill>
                  <a:srgbClr val="888888"/>
                </a:solidFill>
              </a:defRPr>
            </a:lvl3pPr>
            <a:lvl4pPr indent="-228600" lvl="3" marL="1828800" algn="l">
              <a:lnSpc>
                <a:spcPct val="100000"/>
              </a:lnSpc>
              <a:spcBef>
                <a:spcPts val="600"/>
              </a:spcBef>
              <a:spcAft>
                <a:spcPts val="0"/>
              </a:spcAft>
              <a:buClr>
                <a:srgbClr val="888888"/>
              </a:buClr>
              <a:buSzPts val="1600"/>
              <a:buNone/>
              <a:defRPr sz="1600">
                <a:solidFill>
                  <a:srgbClr val="888888"/>
                </a:solidFill>
              </a:defRPr>
            </a:lvl4pPr>
            <a:lvl5pPr indent="-228600" lvl="4" marL="2286000" algn="l">
              <a:lnSpc>
                <a:spcPct val="100000"/>
              </a:lnSpc>
              <a:spcBef>
                <a:spcPts val="600"/>
              </a:spcBef>
              <a:spcAft>
                <a:spcPts val="0"/>
              </a:spcAft>
              <a:buClr>
                <a:srgbClr val="888888"/>
              </a:buClr>
              <a:buSzPts val="1600"/>
              <a:buNone/>
              <a:defRPr sz="1600">
                <a:solidFill>
                  <a:srgbClr val="888888"/>
                </a:solidFill>
              </a:defRPr>
            </a:lvl5pPr>
            <a:lvl6pPr indent="-228600" lvl="5" marL="2743200" algn="l">
              <a:lnSpc>
                <a:spcPct val="90000"/>
              </a:lnSpc>
              <a:spcBef>
                <a:spcPts val="6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9"/>
          <p:cNvSpPr txBox="1"/>
          <p:nvPr>
            <p:ph type="title"/>
          </p:nvPr>
        </p:nvSpPr>
        <p:spPr>
          <a:xfrm>
            <a:off x="838202" y="3256508"/>
            <a:ext cx="10515600" cy="1028288"/>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5400"/>
              <a:buFont typeface="Open Sans"/>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gray">
  <p:cSld name="2-column gray">
    <p:spTree>
      <p:nvGrpSpPr>
        <p:cNvPr id="62" name="Shape 62"/>
        <p:cNvGrpSpPr/>
        <p:nvPr/>
      </p:nvGrpSpPr>
      <p:grpSpPr>
        <a:xfrm>
          <a:off x="0" y="0"/>
          <a:ext cx="0" cy="0"/>
          <a:chOff x="0" y="0"/>
          <a:chExt cx="0" cy="0"/>
        </a:xfrm>
      </p:grpSpPr>
      <p:sp>
        <p:nvSpPr>
          <p:cNvPr id="63" name="Google Shape;63;p10"/>
          <p:cNvSpPr txBox="1"/>
          <p:nvPr>
            <p:ph idx="1" type="body"/>
          </p:nvPr>
        </p:nvSpPr>
        <p:spPr>
          <a:xfrm>
            <a:off x="348099" y="1599480"/>
            <a:ext cx="5706511" cy="4498264"/>
          </a:xfrm>
          <a:prstGeom prst="rect">
            <a:avLst/>
          </a:prstGeom>
          <a:solidFill>
            <a:srgbClr val="F2F2F2"/>
          </a:solidFill>
          <a:ln>
            <a:noFill/>
          </a:ln>
        </p:spPr>
        <p:txBody>
          <a:bodyPr anchorCtr="0" anchor="t" bIns="182850" lIns="182850" spcFirstLastPara="1" rIns="182850" wrap="square" tIns="18285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0"/>
          <p:cNvSpPr txBox="1"/>
          <p:nvPr>
            <p:ph idx="2" type="body"/>
          </p:nvPr>
        </p:nvSpPr>
        <p:spPr>
          <a:xfrm>
            <a:off x="6190153" y="1599480"/>
            <a:ext cx="5653419" cy="4498264"/>
          </a:xfrm>
          <a:prstGeom prst="rect">
            <a:avLst/>
          </a:prstGeom>
          <a:solidFill>
            <a:srgbClr val="F2F2F2"/>
          </a:solidFill>
          <a:ln>
            <a:noFill/>
          </a:ln>
        </p:spPr>
        <p:txBody>
          <a:bodyPr anchorCtr="0" anchor="t" bIns="182850" lIns="182850" spcFirstLastPara="1" rIns="182850" wrap="square" tIns="182850">
            <a:noAutofit/>
          </a:bodyPr>
          <a:lstStyle>
            <a:lvl1pPr indent="-228600" lvl="0" marL="457200" algn="l">
              <a:lnSpc>
                <a:spcPct val="90000"/>
              </a:lnSpc>
              <a:spcBef>
                <a:spcPts val="600"/>
              </a:spcBef>
              <a:spcAft>
                <a:spcPts val="0"/>
              </a:spcAft>
              <a:buClr>
                <a:srgbClr val="3F3F3F"/>
              </a:buClr>
              <a:buSzPts val="1800"/>
              <a:buNone/>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txBox="1"/>
          <p:nvPr>
            <p:ph idx="3" type="body"/>
          </p:nvPr>
        </p:nvSpPr>
        <p:spPr>
          <a:xfrm>
            <a:off x="338416" y="1021083"/>
            <a:ext cx="11487856" cy="369332"/>
          </a:xfrm>
          <a:prstGeom prst="rect">
            <a:avLst/>
          </a:prstGeom>
          <a:noFill/>
          <a:ln>
            <a:noFill/>
          </a:ln>
        </p:spPr>
        <p:txBody>
          <a:bodyPr anchorCtr="0" anchor="t" bIns="0" lIns="9125" spcFirstLastPara="1" rIns="0" wrap="square" tIns="0">
            <a:noAutofit/>
          </a:bodyPr>
          <a:lstStyle>
            <a:lvl1pPr indent="-228600" lvl="0" marL="457200" algn="ctr">
              <a:lnSpc>
                <a:spcPct val="90000"/>
              </a:lnSpc>
              <a:spcBef>
                <a:spcPts val="600"/>
              </a:spcBef>
              <a:spcAft>
                <a:spcPts val="0"/>
              </a:spcAft>
              <a:buClr>
                <a:schemeClr val="accent2"/>
              </a:buClr>
              <a:buSzPts val="2400"/>
              <a:buNone/>
              <a:defRPr sz="2400">
                <a:solidFill>
                  <a:schemeClr val="accent2"/>
                </a:solidFill>
              </a:defRPr>
            </a:lvl1pPr>
            <a:lvl2pPr indent="-342900" lvl="1" marL="914400" algn="l">
              <a:lnSpc>
                <a:spcPct val="100000"/>
              </a:lnSpc>
              <a:spcBef>
                <a:spcPts val="600"/>
              </a:spcBef>
              <a:spcAft>
                <a:spcPts val="0"/>
              </a:spcAft>
              <a:buClr>
                <a:srgbClr val="3F3F3F"/>
              </a:buClr>
              <a:buSzPts val="1800"/>
              <a:buChar char="•"/>
              <a:defRPr/>
            </a:lvl2pPr>
            <a:lvl3pPr indent="-342900" lvl="2" marL="1371600" algn="l">
              <a:lnSpc>
                <a:spcPct val="100000"/>
              </a:lnSpc>
              <a:spcBef>
                <a:spcPts val="600"/>
              </a:spcBef>
              <a:spcAft>
                <a:spcPts val="0"/>
              </a:spcAft>
              <a:buClr>
                <a:srgbClr val="3F3F3F"/>
              </a:buClr>
              <a:buSzPts val="1800"/>
              <a:buChar char="•"/>
              <a:defRPr/>
            </a:lvl3pPr>
            <a:lvl4pPr indent="-342900" lvl="3" marL="1828800" algn="l">
              <a:lnSpc>
                <a:spcPct val="100000"/>
              </a:lnSpc>
              <a:spcBef>
                <a:spcPts val="600"/>
              </a:spcBef>
              <a:spcAft>
                <a:spcPts val="0"/>
              </a:spcAft>
              <a:buClr>
                <a:srgbClr val="3F3F3F"/>
              </a:buClr>
              <a:buSzPts val="1800"/>
              <a:buChar char="•"/>
              <a:defRPr/>
            </a:lvl4pPr>
            <a:lvl5pPr indent="-342900" lvl="4" marL="2286000" algn="l">
              <a:lnSpc>
                <a:spcPct val="100000"/>
              </a:lnSpc>
              <a:spcBef>
                <a:spcPts val="600"/>
              </a:spcBef>
              <a:spcAft>
                <a:spcPts val="0"/>
              </a:spcAft>
              <a:buClr>
                <a:srgbClr val="3F3F3F"/>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1" Type="http://schemas.openxmlformats.org/officeDocument/2006/relationships/theme" Target="../theme/theme1.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356350"/>
            <a:ext cx="12192000" cy="501650"/>
          </a:xfrm>
          <a:prstGeom prst="rect">
            <a:avLst/>
          </a:prstGeom>
          <a:solidFill>
            <a:srgbClr val="81B53C">
              <a:alpha val="84705"/>
            </a:srgbClr>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838200" y="457200"/>
            <a:ext cx="10515600" cy="77070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3F3F3F"/>
              </a:buClr>
              <a:buSzPts val="4400"/>
              <a:buFont typeface="Open Sans"/>
              <a:buNone/>
              <a:defRPr b="1" i="0" sz="4400" u="none" cap="none" strike="noStrike">
                <a:solidFill>
                  <a:srgbClr val="3F3F3F"/>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2029096"/>
            <a:ext cx="10515600" cy="40674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00"/>
              </a:spcBef>
              <a:spcAft>
                <a:spcPts val="0"/>
              </a:spcAft>
              <a:buClr>
                <a:srgbClr val="3F3F3F"/>
              </a:buClr>
              <a:buSzPts val="3200"/>
              <a:buFont typeface="Arial"/>
              <a:buNone/>
              <a:defRPr b="0" i="0" sz="3200" u="none" cap="none" strike="noStrike">
                <a:solidFill>
                  <a:srgbClr val="3F3F3F"/>
                </a:solidFill>
                <a:latin typeface="Open Sans"/>
                <a:ea typeface="Open Sans"/>
                <a:cs typeface="Open Sans"/>
                <a:sym typeface="Open Sans"/>
              </a:defRPr>
            </a:lvl1pPr>
            <a:lvl2pPr indent="-406400" lvl="1" marL="914400" marR="0" rtl="0" algn="l">
              <a:lnSpc>
                <a:spcPct val="100000"/>
              </a:lnSpc>
              <a:spcBef>
                <a:spcPts val="600"/>
              </a:spcBef>
              <a:spcAft>
                <a:spcPts val="0"/>
              </a:spcAft>
              <a:buClr>
                <a:srgbClr val="3F3F3F"/>
              </a:buClr>
              <a:buSzPts val="2800"/>
              <a:buFont typeface="Arial"/>
              <a:buChar char="•"/>
              <a:defRPr b="0" i="0" sz="2800" u="none" cap="none" strike="noStrike">
                <a:solidFill>
                  <a:srgbClr val="3F3F3F"/>
                </a:solidFill>
                <a:latin typeface="Open Sans"/>
                <a:ea typeface="Open Sans"/>
                <a:cs typeface="Open Sans"/>
                <a:sym typeface="Open Sans"/>
              </a:defRPr>
            </a:lvl2pPr>
            <a:lvl3pPr indent="-381000" lvl="2" marL="1371600" marR="0" rtl="0" algn="l">
              <a:lnSpc>
                <a:spcPct val="100000"/>
              </a:lnSpc>
              <a:spcBef>
                <a:spcPts val="600"/>
              </a:spcBef>
              <a:spcAft>
                <a:spcPts val="0"/>
              </a:spcAft>
              <a:buClr>
                <a:srgbClr val="3F3F3F"/>
              </a:buClr>
              <a:buSzPts val="2400"/>
              <a:buFont typeface="Arial"/>
              <a:buChar char="•"/>
              <a:defRPr b="0" i="0" sz="2400" u="none" cap="none" strike="noStrike">
                <a:solidFill>
                  <a:srgbClr val="3F3F3F"/>
                </a:solidFill>
                <a:latin typeface="Open Sans"/>
                <a:ea typeface="Open Sans"/>
                <a:cs typeface="Open Sans"/>
                <a:sym typeface="Open Sans"/>
              </a:defRPr>
            </a:lvl3pPr>
            <a:lvl4pPr indent="-342900" lvl="3" marL="1828800" marR="0" rtl="0" algn="l">
              <a:lnSpc>
                <a:spcPct val="100000"/>
              </a:lnSpc>
              <a:spcBef>
                <a:spcPts val="600"/>
              </a:spcBef>
              <a:spcAft>
                <a:spcPts val="0"/>
              </a:spcAft>
              <a:buClr>
                <a:srgbClr val="3F3F3F"/>
              </a:buClr>
              <a:buSzPts val="1800"/>
              <a:buFont typeface="Arial"/>
              <a:buChar char="•"/>
              <a:defRPr b="0" i="0" sz="1800" u="none" cap="none" strike="noStrike">
                <a:solidFill>
                  <a:srgbClr val="3F3F3F"/>
                </a:solidFill>
                <a:latin typeface="Open Sans"/>
                <a:ea typeface="Open Sans"/>
                <a:cs typeface="Open Sans"/>
                <a:sym typeface="Open Sans"/>
              </a:defRPr>
            </a:lvl4pPr>
            <a:lvl5pPr indent="-317500" lvl="4" marL="2286000" marR="0" rtl="0" algn="l">
              <a:lnSpc>
                <a:spcPct val="100000"/>
              </a:lnSpc>
              <a:spcBef>
                <a:spcPts val="600"/>
              </a:spcBef>
              <a:spcAft>
                <a:spcPts val="0"/>
              </a:spcAft>
              <a:buClr>
                <a:srgbClr val="3F3F3F"/>
              </a:buClr>
              <a:buSzPts val="1400"/>
              <a:buFont typeface="Arial"/>
              <a:buChar char="•"/>
              <a:defRPr b="0" i="0" sz="1400" u="none" cap="none" strike="noStrike">
                <a:solidFill>
                  <a:srgbClr val="3F3F3F"/>
                </a:solidFill>
                <a:latin typeface="Open Sans"/>
                <a:ea typeface="Open Sans"/>
                <a:cs typeface="Open Sans"/>
                <a:sym typeface="Open Sans"/>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1084537" y="6416310"/>
            <a:ext cx="301752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lt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7427621" y="6416310"/>
            <a:ext cx="4114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lt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11857217" y="6423805"/>
            <a:ext cx="298270" cy="365125"/>
          </a:xfrm>
          <a:prstGeom prst="rect">
            <a:avLst/>
          </a:prstGeom>
          <a:noFill/>
          <a:ln>
            <a:noFill/>
          </a:ln>
        </p:spPr>
        <p:txBody>
          <a:bodyPr anchorCtr="0" anchor="ctr" bIns="45700" lIns="0" spcFirstLastPara="1" rIns="91425" wrap="square" tIns="45700">
            <a:noAutofit/>
          </a:bodyPr>
          <a:lstStyle>
            <a:lvl1pPr indent="0" lvl="0" marL="0" marR="0" rtl="0" algn="r">
              <a:spcBef>
                <a:spcPts val="0"/>
              </a:spcBef>
              <a:buNone/>
              <a:defRPr b="0" i="0" sz="800" u="none" cap="none" strike="noStrike">
                <a:solidFill>
                  <a:schemeClr val="lt1"/>
                </a:solidFill>
                <a:latin typeface="Open Sans"/>
                <a:ea typeface="Open Sans"/>
                <a:cs typeface="Open Sans"/>
                <a:sym typeface="Open Sans"/>
              </a:defRPr>
            </a:lvl1pPr>
            <a:lvl2pPr indent="0" lvl="1" marL="0" marR="0" rtl="0" algn="r">
              <a:spcBef>
                <a:spcPts val="0"/>
              </a:spcBef>
              <a:buNone/>
              <a:defRPr b="0" i="0" sz="800" u="none" cap="none" strike="noStrike">
                <a:solidFill>
                  <a:schemeClr val="lt1"/>
                </a:solidFill>
                <a:latin typeface="Open Sans"/>
                <a:ea typeface="Open Sans"/>
                <a:cs typeface="Open Sans"/>
                <a:sym typeface="Open Sans"/>
              </a:defRPr>
            </a:lvl2pPr>
            <a:lvl3pPr indent="0" lvl="2" marL="0" marR="0" rtl="0" algn="r">
              <a:spcBef>
                <a:spcPts val="0"/>
              </a:spcBef>
              <a:buNone/>
              <a:defRPr b="0" i="0" sz="800" u="none" cap="none" strike="noStrike">
                <a:solidFill>
                  <a:schemeClr val="lt1"/>
                </a:solidFill>
                <a:latin typeface="Open Sans"/>
                <a:ea typeface="Open Sans"/>
                <a:cs typeface="Open Sans"/>
                <a:sym typeface="Open Sans"/>
              </a:defRPr>
            </a:lvl3pPr>
            <a:lvl4pPr indent="0" lvl="3" marL="0" marR="0" rtl="0" algn="r">
              <a:spcBef>
                <a:spcPts val="0"/>
              </a:spcBef>
              <a:buNone/>
              <a:defRPr b="0" i="0" sz="800" u="none" cap="none" strike="noStrike">
                <a:solidFill>
                  <a:schemeClr val="lt1"/>
                </a:solidFill>
                <a:latin typeface="Open Sans"/>
                <a:ea typeface="Open Sans"/>
                <a:cs typeface="Open Sans"/>
                <a:sym typeface="Open Sans"/>
              </a:defRPr>
            </a:lvl4pPr>
            <a:lvl5pPr indent="0" lvl="4" marL="0" marR="0" rtl="0" algn="r">
              <a:spcBef>
                <a:spcPts val="0"/>
              </a:spcBef>
              <a:buNone/>
              <a:defRPr b="0" i="0" sz="800" u="none" cap="none" strike="noStrike">
                <a:solidFill>
                  <a:schemeClr val="lt1"/>
                </a:solidFill>
                <a:latin typeface="Open Sans"/>
                <a:ea typeface="Open Sans"/>
                <a:cs typeface="Open Sans"/>
                <a:sym typeface="Open Sans"/>
              </a:defRPr>
            </a:lvl5pPr>
            <a:lvl6pPr indent="0" lvl="5" marL="0" marR="0" rtl="0" algn="r">
              <a:spcBef>
                <a:spcPts val="0"/>
              </a:spcBef>
              <a:buNone/>
              <a:defRPr b="0" i="0" sz="800" u="none" cap="none" strike="noStrike">
                <a:solidFill>
                  <a:schemeClr val="lt1"/>
                </a:solidFill>
                <a:latin typeface="Open Sans"/>
                <a:ea typeface="Open Sans"/>
                <a:cs typeface="Open Sans"/>
                <a:sym typeface="Open Sans"/>
              </a:defRPr>
            </a:lvl6pPr>
            <a:lvl7pPr indent="0" lvl="6" marL="0" marR="0" rtl="0" algn="r">
              <a:spcBef>
                <a:spcPts val="0"/>
              </a:spcBef>
              <a:buNone/>
              <a:defRPr b="0" i="0" sz="800" u="none" cap="none" strike="noStrike">
                <a:solidFill>
                  <a:schemeClr val="lt1"/>
                </a:solidFill>
                <a:latin typeface="Open Sans"/>
                <a:ea typeface="Open Sans"/>
                <a:cs typeface="Open Sans"/>
                <a:sym typeface="Open Sans"/>
              </a:defRPr>
            </a:lvl7pPr>
            <a:lvl8pPr indent="0" lvl="7" marL="0" marR="0" rtl="0" algn="r">
              <a:spcBef>
                <a:spcPts val="0"/>
              </a:spcBef>
              <a:buNone/>
              <a:defRPr b="0" i="0" sz="800" u="none" cap="none" strike="noStrike">
                <a:solidFill>
                  <a:schemeClr val="lt1"/>
                </a:solidFill>
                <a:latin typeface="Open Sans"/>
                <a:ea typeface="Open Sans"/>
                <a:cs typeface="Open Sans"/>
                <a:sym typeface="Open Sans"/>
              </a:defRPr>
            </a:lvl8pPr>
            <a:lvl9pPr indent="0" lvl="8" marL="0" marR="0" rtl="0" algn="r">
              <a:spcBef>
                <a:spcPts val="0"/>
              </a:spcBef>
              <a:buNone/>
              <a:defRPr b="0" i="0" sz="8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r>
              <a:rPr lang="en-US"/>
              <a:t> </a:t>
            </a:r>
            <a:fld id="{00000000-1234-1234-1234-123412341234}" type="slidenum">
              <a:rPr lang="en-US"/>
              <a:t>‹#›</a:t>
            </a:fld>
            <a:endParaRPr/>
          </a:p>
        </p:txBody>
      </p:sp>
      <p:pic>
        <p:nvPicPr>
          <p:cNvPr id="16" name="Google Shape;16;p1"/>
          <p:cNvPicPr preferRelativeResize="0"/>
          <p:nvPr/>
        </p:nvPicPr>
        <p:blipFill rotWithShape="1">
          <a:blip r:embed="rId1">
            <a:alphaModFix/>
          </a:blip>
          <a:srcRect b="0" l="0" r="0" t="0"/>
          <a:stretch/>
        </p:blipFill>
        <p:spPr>
          <a:xfrm>
            <a:off x="229016" y="6426394"/>
            <a:ext cx="752840" cy="361561"/>
          </a:xfrm>
          <a:prstGeom prst="rect">
            <a:avLst/>
          </a:prstGeom>
          <a:noFill/>
          <a:ln>
            <a:noFill/>
          </a:ln>
        </p:spPr>
      </p:pic>
      <p:sp>
        <p:nvSpPr>
          <p:cNvPr id="17" name="Google Shape;17;p1"/>
          <p:cNvSpPr/>
          <p:nvPr/>
        </p:nvSpPr>
        <p:spPr>
          <a:xfrm>
            <a:off x="11558535" y="6558197"/>
            <a:ext cx="305050" cy="1049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2.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povertyindex.org/about-pp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povertyindex.org/about-ppi" TargetMode="External"/><Relationship Id="rId4" Type="http://schemas.openxmlformats.org/officeDocument/2006/relationships/hyperlink" Target="https://www.povertyindex.org/about-ppi"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type="ctrTitle"/>
          </p:nvPr>
        </p:nvSpPr>
        <p:spPr>
          <a:xfrm>
            <a:off x="343950" y="605125"/>
            <a:ext cx="9707100" cy="3423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860"/>
              <a:buFont typeface="Open Sans"/>
              <a:buNone/>
            </a:pPr>
            <a:r>
              <a:rPr lang="en-US" sz="4860"/>
              <a:t>Côte d’Ivoire RECOVR Surveys</a:t>
            </a:r>
            <a:endParaRPr sz="4860"/>
          </a:p>
          <a:p>
            <a:pPr indent="0" lvl="0" marL="0" rtl="0" algn="l">
              <a:lnSpc>
                <a:spcPct val="90000"/>
              </a:lnSpc>
              <a:spcBef>
                <a:spcPts val="0"/>
              </a:spcBef>
              <a:spcAft>
                <a:spcPts val="0"/>
              </a:spcAft>
              <a:buClr>
                <a:srgbClr val="3F3F3F"/>
              </a:buClr>
              <a:buSzPts val="4860"/>
              <a:buFont typeface="Open Sans"/>
              <a:buNone/>
            </a:pPr>
            <a:r>
              <a:t/>
            </a:r>
            <a:endParaRPr sz="2000"/>
          </a:p>
          <a:p>
            <a:pPr indent="0" lvl="0" marL="0" rtl="0" algn="l">
              <a:lnSpc>
                <a:spcPct val="90000"/>
              </a:lnSpc>
              <a:spcBef>
                <a:spcPts val="0"/>
              </a:spcBef>
              <a:spcAft>
                <a:spcPts val="0"/>
              </a:spcAft>
              <a:buClr>
                <a:srgbClr val="3F3F3F"/>
              </a:buClr>
              <a:buSzPts val="4860"/>
              <a:buFont typeface="Open Sans"/>
              <a:buNone/>
            </a:pPr>
            <a:r>
              <a:rPr b="0" lang="en-US" sz="5000"/>
              <a:t>Focus on Education</a:t>
            </a:r>
            <a:r>
              <a:rPr lang="en-US" sz="4860"/>
              <a:t> </a:t>
            </a:r>
            <a:br>
              <a:rPr lang="en-US" sz="4860"/>
            </a:br>
            <a:br>
              <a:rPr lang="en-US" sz="4860"/>
            </a:br>
            <a:endParaRPr sz="4320"/>
          </a:p>
        </p:txBody>
      </p:sp>
      <p:sp>
        <p:nvSpPr>
          <p:cNvPr id="260" name="Google Shape;260;p41"/>
          <p:cNvSpPr txBox="1"/>
          <p:nvPr>
            <p:ph idx="1" type="body"/>
          </p:nvPr>
        </p:nvSpPr>
        <p:spPr>
          <a:xfrm>
            <a:off x="340109" y="5223780"/>
            <a:ext cx="5922963" cy="12318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2000"/>
              <a:buNone/>
            </a:pPr>
            <a:r>
              <a:t/>
            </a:r>
            <a:endParaRPr>
              <a:latin typeface="Open Sans"/>
              <a:ea typeface="Open Sans"/>
              <a:cs typeface="Open Sans"/>
              <a:sym typeface="Open Sans"/>
            </a:endParaRPr>
          </a:p>
        </p:txBody>
      </p:sp>
      <p:sp>
        <p:nvSpPr>
          <p:cNvPr id="261" name="Google Shape;261;p41"/>
          <p:cNvSpPr txBox="1"/>
          <p:nvPr>
            <p:ph idx="2" type="body"/>
          </p:nvPr>
        </p:nvSpPr>
        <p:spPr>
          <a:xfrm>
            <a:off x="343942" y="3429000"/>
            <a:ext cx="9144000" cy="12351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2480"/>
              <a:buNone/>
            </a:pPr>
            <a:r>
              <a:t/>
            </a:r>
            <a:endParaRPr sz="24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0"/>
          <p:cNvSpPr txBox="1"/>
          <p:nvPr>
            <p:ph type="title"/>
          </p:nvPr>
        </p:nvSpPr>
        <p:spPr>
          <a:xfrm>
            <a:off x="838200" y="0"/>
            <a:ext cx="10515600" cy="994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Quantitative Surveys</a:t>
            </a:r>
            <a:endParaRPr sz="3500"/>
          </a:p>
        </p:txBody>
      </p:sp>
      <p:sp>
        <p:nvSpPr>
          <p:cNvPr id="490" name="Google Shape;490;p50"/>
          <p:cNvSpPr txBox="1"/>
          <p:nvPr/>
        </p:nvSpPr>
        <p:spPr>
          <a:xfrm>
            <a:off x="853100" y="1236925"/>
            <a:ext cx="5555400" cy="5592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200"/>
              </a:spcBef>
              <a:spcAft>
                <a:spcPts val="0"/>
              </a:spcAft>
              <a:buNone/>
            </a:pPr>
            <a:r>
              <a:rPr b="1" lang="en-US" sz="2600">
                <a:latin typeface="Open Sans"/>
                <a:ea typeface="Open Sans"/>
                <a:cs typeface="Open Sans"/>
                <a:sym typeface="Open Sans"/>
              </a:rPr>
              <a:t>ROUND 1</a:t>
            </a:r>
            <a:endParaRPr b="1" sz="2600">
              <a:latin typeface="Open Sans"/>
              <a:ea typeface="Open Sans"/>
              <a:cs typeface="Open Sans"/>
              <a:sym typeface="Open Sans"/>
            </a:endParaRPr>
          </a:p>
          <a:p>
            <a:pPr indent="-355600" lvl="0" marL="457200" rtl="0" algn="l">
              <a:lnSpc>
                <a:spcPct val="110000"/>
              </a:lnSpc>
              <a:spcBef>
                <a:spcPts val="12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Multisectoral </a:t>
            </a:r>
            <a:endParaRPr sz="2000">
              <a:solidFill>
                <a:schemeClr val="dk1"/>
              </a:solidFill>
              <a:latin typeface="Open Sans"/>
              <a:ea typeface="Open Sans"/>
              <a:cs typeface="Open Sans"/>
              <a:sym typeface="Open Sans"/>
            </a:endParaRPr>
          </a:p>
          <a:p>
            <a:pPr indent="-355600" lvl="1" marL="914400" rtl="0" algn="l">
              <a:lnSpc>
                <a:spcPct val="11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Health &amp; COVID-19 Mitigation </a:t>
            </a:r>
            <a:endParaRPr sz="2000">
              <a:solidFill>
                <a:schemeClr val="dk1"/>
              </a:solidFill>
              <a:latin typeface="Open Sans"/>
              <a:ea typeface="Open Sans"/>
              <a:cs typeface="Open Sans"/>
              <a:sym typeface="Open Sans"/>
            </a:endParaRPr>
          </a:p>
          <a:p>
            <a:pPr indent="-355600" lvl="1" marL="914400" rtl="0" algn="l">
              <a:lnSpc>
                <a:spcPct val="11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Economic Activity &amp; Employment </a:t>
            </a:r>
            <a:endParaRPr sz="2000">
              <a:solidFill>
                <a:schemeClr val="dk1"/>
              </a:solidFill>
              <a:latin typeface="Open Sans"/>
              <a:ea typeface="Open Sans"/>
              <a:cs typeface="Open Sans"/>
              <a:sym typeface="Open Sans"/>
            </a:endParaRPr>
          </a:p>
          <a:p>
            <a:pPr indent="-355600" lvl="1" marL="914400" rtl="0" algn="l">
              <a:lnSpc>
                <a:spcPct val="11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Social Protection &amp; Financial Resilience</a:t>
            </a:r>
            <a:endParaRPr sz="2000">
              <a:solidFill>
                <a:schemeClr val="dk1"/>
              </a:solidFill>
              <a:latin typeface="Open Sans"/>
              <a:ea typeface="Open Sans"/>
              <a:cs typeface="Open Sans"/>
              <a:sym typeface="Open Sans"/>
            </a:endParaRPr>
          </a:p>
          <a:p>
            <a:pPr indent="-355600" lvl="1" marL="914400" rtl="0" algn="l">
              <a:lnSpc>
                <a:spcPct val="11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Education	</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solidFill>
                  <a:schemeClr val="dk1"/>
                </a:solidFill>
                <a:latin typeface="Open Sans"/>
                <a:ea typeface="Open Sans"/>
                <a:cs typeface="Open Sans"/>
                <a:sym typeface="Open Sans"/>
              </a:rPr>
              <a:t>Dates of survey:</a:t>
            </a:r>
            <a:r>
              <a:rPr lang="en-US" sz="2000">
                <a:solidFill>
                  <a:schemeClr val="dk1"/>
                </a:solidFill>
                <a:latin typeface="Open Sans"/>
                <a:ea typeface="Open Sans"/>
                <a:cs typeface="Open Sans"/>
                <a:sym typeface="Open Sans"/>
              </a:rPr>
              <a:t>  June 1 - 15, 2020</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None/>
            </a:pPr>
            <a:r>
              <a:t/>
            </a:r>
            <a:endParaRPr sz="1000">
              <a:solidFill>
                <a:schemeClr val="dk1"/>
              </a:solidFill>
              <a:latin typeface="Open Sans"/>
              <a:ea typeface="Open Sans"/>
              <a:cs typeface="Open Sans"/>
              <a:sym typeface="Open Sans"/>
            </a:endParaRPr>
          </a:p>
          <a:p>
            <a:pPr indent="-355600" lvl="0" marL="457200" rtl="0" algn="l">
              <a:lnSpc>
                <a:spcPct val="110000"/>
              </a:lnSpc>
              <a:spcBef>
                <a:spcPts val="12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Immediately following lockdown period</a:t>
            </a:r>
            <a:endParaRPr sz="2000">
              <a:solidFill>
                <a:schemeClr val="dk1"/>
              </a:solidFill>
              <a:latin typeface="Open Sans"/>
              <a:ea typeface="Open Sans"/>
              <a:cs typeface="Open Sans"/>
              <a:sym typeface="Open Sans"/>
            </a:endParaRPr>
          </a:p>
          <a:p>
            <a:pPr indent="0" lvl="0" marL="0" marR="0" rtl="0" algn="l">
              <a:lnSpc>
                <a:spcPct val="110000"/>
              </a:lnSpc>
              <a:spcBef>
                <a:spcPts val="1200"/>
              </a:spcBef>
              <a:spcAft>
                <a:spcPts val="0"/>
              </a:spcAft>
              <a:buNone/>
            </a:pPr>
            <a:r>
              <a:t/>
            </a:r>
            <a:endParaRPr sz="1800">
              <a:latin typeface="Open Sans"/>
              <a:ea typeface="Open Sans"/>
              <a:cs typeface="Open Sans"/>
              <a:sym typeface="Open Sans"/>
            </a:endParaRPr>
          </a:p>
        </p:txBody>
      </p:sp>
      <p:sp>
        <p:nvSpPr>
          <p:cNvPr id="491" name="Google Shape;491;p50"/>
          <p:cNvSpPr txBox="1"/>
          <p:nvPr/>
        </p:nvSpPr>
        <p:spPr>
          <a:xfrm>
            <a:off x="6566450" y="1236925"/>
            <a:ext cx="5555400" cy="52635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200"/>
              </a:spcBef>
              <a:spcAft>
                <a:spcPts val="0"/>
              </a:spcAft>
              <a:buNone/>
            </a:pPr>
            <a:r>
              <a:rPr b="1" lang="en-US" sz="2600">
                <a:latin typeface="Open Sans"/>
                <a:ea typeface="Open Sans"/>
                <a:cs typeface="Open Sans"/>
                <a:sym typeface="Open Sans"/>
              </a:rPr>
              <a:t>ROUND 2</a:t>
            </a:r>
            <a:endParaRPr b="1" sz="2600">
              <a:latin typeface="Open Sans"/>
              <a:ea typeface="Open Sans"/>
              <a:cs typeface="Open Sans"/>
              <a:sym typeface="Open Sans"/>
            </a:endParaRPr>
          </a:p>
          <a:p>
            <a:pPr indent="-355600" lvl="0" marL="457200" rtl="0" algn="l">
              <a:lnSpc>
                <a:spcPct val="110000"/>
              </a:lnSpc>
              <a:spcBef>
                <a:spcPts val="1200"/>
              </a:spcBef>
              <a:spcAft>
                <a:spcPts val="0"/>
              </a:spcAft>
              <a:buSzPts val="2000"/>
              <a:buFont typeface="Open Sans"/>
              <a:buChar char="●"/>
            </a:pPr>
            <a:r>
              <a:rPr lang="en-US" sz="2000">
                <a:latin typeface="Open Sans"/>
                <a:ea typeface="Open Sans"/>
                <a:cs typeface="Open Sans"/>
                <a:sym typeface="Open Sans"/>
              </a:rPr>
              <a:t>Extra attention to Education</a:t>
            </a:r>
            <a:endParaRPr sz="2000" u="sng">
              <a:latin typeface="Open Sans"/>
              <a:ea typeface="Open Sans"/>
              <a:cs typeface="Open Sans"/>
              <a:sym typeface="Open Sans"/>
            </a:endParaRPr>
          </a:p>
          <a:p>
            <a:pPr indent="-355600" lvl="1" marL="914400" rtl="0" algn="l">
              <a:lnSpc>
                <a:spcPct val="110000"/>
              </a:lnSpc>
              <a:spcBef>
                <a:spcPts val="0"/>
              </a:spcBef>
              <a:spcAft>
                <a:spcPts val="0"/>
              </a:spcAft>
              <a:buSzPts val="2000"/>
              <a:buFont typeface="Open Sans"/>
              <a:buChar char="○"/>
            </a:pPr>
            <a:r>
              <a:rPr lang="en-US" sz="2000">
                <a:latin typeface="Open Sans"/>
                <a:ea typeface="Open Sans"/>
                <a:cs typeface="Open Sans"/>
                <a:sym typeface="Open Sans"/>
              </a:rPr>
              <a:t>Additional programs</a:t>
            </a:r>
            <a:endParaRPr sz="2000">
              <a:latin typeface="Open Sans"/>
              <a:ea typeface="Open Sans"/>
              <a:cs typeface="Open Sans"/>
              <a:sym typeface="Open Sans"/>
            </a:endParaRPr>
          </a:p>
          <a:p>
            <a:pPr indent="-355600" lvl="2" marL="1371600" rtl="0" algn="l">
              <a:lnSpc>
                <a:spcPct val="110000"/>
              </a:lnSpc>
              <a:spcBef>
                <a:spcPts val="0"/>
              </a:spcBef>
              <a:spcAft>
                <a:spcPts val="0"/>
              </a:spcAft>
              <a:buSzPts val="2000"/>
              <a:buFont typeface="Open Sans"/>
              <a:buChar char="■"/>
            </a:pPr>
            <a:r>
              <a:rPr lang="en-US" sz="2000">
                <a:latin typeface="Open Sans"/>
                <a:ea typeface="Open Sans"/>
                <a:cs typeface="Open Sans"/>
                <a:sym typeface="Open Sans"/>
              </a:rPr>
              <a:t>Mon ecole radio </a:t>
            </a:r>
            <a:endParaRPr sz="2000">
              <a:latin typeface="Open Sans"/>
              <a:ea typeface="Open Sans"/>
              <a:cs typeface="Open Sans"/>
              <a:sym typeface="Open Sans"/>
            </a:endParaRPr>
          </a:p>
          <a:p>
            <a:pPr indent="-355600" lvl="2" marL="1371600" rtl="0" algn="l">
              <a:lnSpc>
                <a:spcPct val="110000"/>
              </a:lnSpc>
              <a:spcBef>
                <a:spcPts val="0"/>
              </a:spcBef>
              <a:spcAft>
                <a:spcPts val="0"/>
              </a:spcAft>
              <a:buSzPts val="2000"/>
              <a:buFont typeface="Open Sans"/>
              <a:buChar char="■"/>
            </a:pPr>
            <a:r>
              <a:rPr lang="en-US" sz="2000">
                <a:latin typeface="Open Sans"/>
                <a:ea typeface="Open Sans"/>
                <a:cs typeface="Open Sans"/>
                <a:sym typeface="Open Sans"/>
              </a:rPr>
              <a:t>Television</a:t>
            </a:r>
            <a:endParaRPr sz="2000">
              <a:latin typeface="Open Sans"/>
              <a:ea typeface="Open Sans"/>
              <a:cs typeface="Open Sans"/>
              <a:sym typeface="Open Sans"/>
            </a:endParaRPr>
          </a:p>
          <a:p>
            <a:pPr indent="0" lvl="0" marL="1371600" rtl="0" algn="l">
              <a:lnSpc>
                <a:spcPct val="110000"/>
              </a:lnSpc>
              <a:spcBef>
                <a:spcPts val="0"/>
              </a:spcBef>
              <a:spcAft>
                <a:spcPts val="0"/>
              </a:spcAft>
              <a:buNone/>
            </a:pPr>
            <a:r>
              <a:rPr lang="en-US" sz="2500">
                <a:latin typeface="Open Sans"/>
                <a:ea typeface="Open Sans"/>
                <a:cs typeface="Open Sans"/>
                <a:sym typeface="Open Sans"/>
              </a:rPr>
              <a:t> </a:t>
            </a:r>
            <a:r>
              <a:rPr lang="en-US" sz="3500">
                <a:latin typeface="Open Sans"/>
                <a:ea typeface="Open Sans"/>
                <a:cs typeface="Open Sans"/>
                <a:sym typeface="Open Sans"/>
              </a:rPr>
              <a:t> </a:t>
            </a:r>
            <a:r>
              <a:rPr lang="en-US" sz="3800">
                <a:latin typeface="Open Sans"/>
                <a:ea typeface="Open Sans"/>
                <a:cs typeface="Open Sans"/>
                <a:sym typeface="Open Sans"/>
              </a:rPr>
              <a:t> </a:t>
            </a:r>
            <a:r>
              <a:rPr lang="en-US" sz="2000">
                <a:latin typeface="Open Sans"/>
                <a:ea typeface="Open Sans"/>
                <a:cs typeface="Open Sans"/>
                <a:sym typeface="Open Sans"/>
              </a:rPr>
              <a:t> </a:t>
            </a:r>
            <a:endParaRPr sz="20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solidFill>
                  <a:schemeClr val="dk1"/>
                </a:solidFill>
                <a:latin typeface="Open Sans"/>
                <a:ea typeface="Open Sans"/>
                <a:cs typeface="Open Sans"/>
                <a:sym typeface="Open Sans"/>
              </a:rPr>
              <a:t>Dates of survey:</a:t>
            </a:r>
            <a:r>
              <a:rPr lang="en-US" sz="2000">
                <a:solidFill>
                  <a:schemeClr val="dk1"/>
                </a:solidFill>
                <a:latin typeface="Open Sans"/>
                <a:ea typeface="Open Sans"/>
                <a:cs typeface="Open Sans"/>
                <a:sym typeface="Open Sans"/>
              </a:rPr>
              <a:t>  October 22 - 30, 2020</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None/>
            </a:pPr>
            <a:r>
              <a:t/>
            </a:r>
            <a:endParaRPr sz="2000">
              <a:solidFill>
                <a:schemeClr val="dk1"/>
              </a:solidFill>
              <a:latin typeface="Open Sans"/>
              <a:ea typeface="Open Sans"/>
              <a:cs typeface="Open Sans"/>
              <a:sym typeface="Open Sans"/>
            </a:endParaRPr>
          </a:p>
          <a:p>
            <a:pPr indent="-355600" lvl="0" marL="457200" rtl="0" algn="l">
              <a:lnSpc>
                <a:spcPct val="110000"/>
              </a:lnSpc>
              <a:spcBef>
                <a:spcPts val="120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Multiple periods </a:t>
            </a:r>
            <a:endParaRPr sz="2000">
              <a:solidFill>
                <a:schemeClr val="dk1"/>
              </a:solidFill>
              <a:latin typeface="Open Sans"/>
              <a:ea typeface="Open Sans"/>
              <a:cs typeface="Open Sans"/>
              <a:sym typeface="Open Sans"/>
            </a:endParaRPr>
          </a:p>
          <a:p>
            <a:pPr indent="-355600" lvl="1" marL="914400" rtl="0" algn="l">
              <a:lnSpc>
                <a:spcPct val="110000"/>
              </a:lnSpc>
              <a:spcBef>
                <a:spcPts val="0"/>
              </a:spcBef>
              <a:spcAft>
                <a:spcPts val="0"/>
              </a:spcAft>
              <a:buClr>
                <a:schemeClr val="dk1"/>
              </a:buClr>
              <a:buSzPts val="2000"/>
              <a:buFont typeface="Open Sans"/>
              <a:buChar char="○"/>
            </a:pPr>
            <a:r>
              <a:rPr lang="en-US" sz="2000">
                <a:solidFill>
                  <a:schemeClr val="dk1"/>
                </a:solidFill>
                <a:latin typeface="Open Sans"/>
                <a:ea typeface="Open Sans"/>
                <a:cs typeface="Open Sans"/>
                <a:sym typeface="Open Sans"/>
              </a:rPr>
              <a:t>Lockdown, school holiday</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None/>
            </a:pPr>
            <a:r>
              <a:t/>
            </a:r>
            <a:endParaRPr sz="3000">
              <a:latin typeface="Open Sans"/>
              <a:ea typeface="Open Sans"/>
              <a:cs typeface="Open Sans"/>
              <a:sym typeface="Open Sans"/>
            </a:endParaRPr>
          </a:p>
          <a:p>
            <a:pPr indent="0" lvl="0" marL="0" marR="0" rtl="0" algn="l">
              <a:lnSpc>
                <a:spcPct val="110000"/>
              </a:lnSpc>
              <a:spcBef>
                <a:spcPts val="1200"/>
              </a:spcBef>
              <a:spcAft>
                <a:spcPts val="0"/>
              </a:spcAft>
              <a:buNone/>
            </a:pPr>
            <a:r>
              <a:t/>
            </a:r>
            <a:endParaRPr sz="30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1"/>
          <p:cNvSpPr txBox="1"/>
          <p:nvPr>
            <p:ph type="title"/>
          </p:nvPr>
        </p:nvSpPr>
        <p:spPr>
          <a:xfrm>
            <a:off x="838200" y="381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a:t>
            </a:r>
            <a:r>
              <a:rPr lang="en-US" sz="3500"/>
              <a:t>Round 1 </a:t>
            </a:r>
            <a:r>
              <a:rPr lang="en-US" sz="3500"/>
              <a:t>Education</a:t>
            </a:r>
            <a:endParaRPr sz="3500"/>
          </a:p>
        </p:txBody>
      </p:sp>
      <p:sp>
        <p:nvSpPr>
          <p:cNvPr id="498" name="Google Shape;498;p51"/>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200">
                <a:solidFill>
                  <a:srgbClr val="3F3F3F"/>
                </a:solidFill>
                <a:latin typeface="Open Sans"/>
                <a:ea typeface="Open Sans"/>
                <a:cs typeface="Open Sans"/>
                <a:sym typeface="Open Sans"/>
              </a:rPr>
              <a:t>Key Findings</a:t>
            </a:r>
            <a:endParaRPr b="1" sz="2200">
              <a:solidFill>
                <a:srgbClr val="3F3F3F"/>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b="1"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Approximately 70% of respondents report that primary and secondary school children are spending time on education at home since schools were closed</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Among children engaged in distance learning, the majority are using books</a:t>
            </a:r>
            <a:br>
              <a:rPr lang="en-US" sz="2200">
                <a:solidFill>
                  <a:srgbClr val="3F3F3F"/>
                </a:solidFill>
                <a:latin typeface="Open Sans"/>
                <a:ea typeface="Open Sans"/>
                <a:cs typeface="Open Sans"/>
                <a:sym typeface="Open Sans"/>
              </a:rPr>
            </a:b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Households report that almost 60% of </a:t>
            </a:r>
            <a:r>
              <a:rPr lang="en-US" sz="2200">
                <a:solidFill>
                  <a:srgbClr val="3F3F3F"/>
                </a:solidFill>
                <a:highlight>
                  <a:srgbClr val="FFFFFF"/>
                </a:highlight>
                <a:latin typeface="Open Sans"/>
                <a:ea typeface="Open Sans"/>
                <a:cs typeface="Open Sans"/>
                <a:sym typeface="Open Sans"/>
              </a:rPr>
              <a:t>school-aged children have already returned to school since schools have reopened</a:t>
            </a:r>
            <a:endParaRPr sz="2200">
              <a:solidFill>
                <a:srgbClr val="3F3F3F"/>
              </a:solidFill>
              <a:highlight>
                <a:srgbClr val="FFFFFF"/>
              </a:highlight>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2"/>
          <p:cNvSpPr txBox="1"/>
          <p:nvPr>
            <p:ph type="title"/>
          </p:nvPr>
        </p:nvSpPr>
        <p:spPr>
          <a:xfrm>
            <a:off x="838200" y="318825"/>
            <a:ext cx="10515600" cy="1270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71% of respondents report that all of primary school children at home are spending time on education at home since schools were closed</a:t>
            </a:r>
            <a:endParaRPr sz="3000"/>
          </a:p>
        </p:txBody>
      </p:sp>
      <p:pic>
        <p:nvPicPr>
          <p:cNvPr id="505" name="Google Shape;505;p52"/>
          <p:cNvPicPr preferRelativeResize="0"/>
          <p:nvPr/>
        </p:nvPicPr>
        <p:blipFill>
          <a:blip r:embed="rId3">
            <a:alphaModFix/>
          </a:blip>
          <a:stretch>
            <a:fillRect/>
          </a:stretch>
        </p:blipFill>
        <p:spPr>
          <a:xfrm>
            <a:off x="1943100" y="1781050"/>
            <a:ext cx="8153400" cy="403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3"/>
          <p:cNvSpPr txBox="1"/>
          <p:nvPr>
            <p:ph type="title"/>
          </p:nvPr>
        </p:nvSpPr>
        <p:spPr>
          <a:xfrm>
            <a:off x="838200" y="318825"/>
            <a:ext cx="10515600" cy="1270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Wealthier households are more likely to report that primary school children are spending time on education at home</a:t>
            </a:r>
            <a:endParaRPr sz="3000"/>
          </a:p>
        </p:txBody>
      </p:sp>
      <p:pic>
        <p:nvPicPr>
          <p:cNvPr id="512" name="Google Shape;512;p53"/>
          <p:cNvPicPr preferRelativeResize="0"/>
          <p:nvPr/>
        </p:nvPicPr>
        <p:blipFill>
          <a:blip r:embed="rId3">
            <a:alphaModFix/>
          </a:blip>
          <a:stretch>
            <a:fillRect/>
          </a:stretch>
        </p:blipFill>
        <p:spPr>
          <a:xfrm>
            <a:off x="1943100" y="1889125"/>
            <a:ext cx="8153400" cy="403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4"/>
          <p:cNvSpPr txBox="1"/>
          <p:nvPr>
            <p:ph type="title"/>
          </p:nvPr>
        </p:nvSpPr>
        <p:spPr>
          <a:xfrm>
            <a:off x="656350" y="242625"/>
            <a:ext cx="10697400" cy="1462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sz="3000"/>
              <a:t>Households living in the capital and those living outside the capital were similarly likely to spend time on education while schools were closed </a:t>
            </a:r>
            <a:endParaRPr sz="3000"/>
          </a:p>
        </p:txBody>
      </p:sp>
      <p:pic>
        <p:nvPicPr>
          <p:cNvPr id="519" name="Google Shape;519;p54"/>
          <p:cNvPicPr preferRelativeResize="0"/>
          <p:nvPr/>
        </p:nvPicPr>
        <p:blipFill>
          <a:blip r:embed="rId3">
            <a:alphaModFix/>
          </a:blip>
          <a:stretch>
            <a:fillRect/>
          </a:stretch>
        </p:blipFill>
        <p:spPr>
          <a:xfrm>
            <a:off x="2474375" y="1933425"/>
            <a:ext cx="8153400" cy="403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5"/>
          <p:cNvSpPr txBox="1"/>
          <p:nvPr>
            <p:ph type="title"/>
          </p:nvPr>
        </p:nvSpPr>
        <p:spPr>
          <a:xfrm>
            <a:off x="838200" y="350700"/>
            <a:ext cx="10515600" cy="953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20% of children are spending 10+ hours per week on education</a:t>
            </a:r>
            <a:endParaRPr sz="3000"/>
          </a:p>
        </p:txBody>
      </p:sp>
      <p:pic>
        <p:nvPicPr>
          <p:cNvPr id="526" name="Google Shape;526;p55"/>
          <p:cNvPicPr preferRelativeResize="0"/>
          <p:nvPr/>
        </p:nvPicPr>
        <p:blipFill>
          <a:blip r:embed="rId3">
            <a:alphaModFix/>
          </a:blip>
          <a:stretch>
            <a:fillRect/>
          </a:stretch>
        </p:blipFill>
        <p:spPr>
          <a:xfrm>
            <a:off x="317050" y="1460225"/>
            <a:ext cx="9559650" cy="4735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6"/>
          <p:cNvSpPr txBox="1"/>
          <p:nvPr>
            <p:ph type="title"/>
          </p:nvPr>
        </p:nvSpPr>
        <p:spPr>
          <a:xfrm>
            <a:off x="838200" y="350700"/>
            <a:ext cx="10515600" cy="953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But 5</a:t>
            </a:r>
            <a:r>
              <a:rPr lang="en-US" sz="3000"/>
              <a:t>0% of children are less than an hour a day on education</a:t>
            </a:r>
            <a:endParaRPr sz="3000"/>
          </a:p>
        </p:txBody>
      </p:sp>
      <p:pic>
        <p:nvPicPr>
          <p:cNvPr id="533" name="Google Shape;533;p56"/>
          <p:cNvPicPr preferRelativeResize="0"/>
          <p:nvPr/>
        </p:nvPicPr>
        <p:blipFill>
          <a:blip r:embed="rId3">
            <a:alphaModFix/>
          </a:blip>
          <a:stretch>
            <a:fillRect/>
          </a:stretch>
        </p:blipFill>
        <p:spPr>
          <a:xfrm>
            <a:off x="317050" y="1460225"/>
            <a:ext cx="9559650" cy="4735150"/>
          </a:xfrm>
          <a:prstGeom prst="rect">
            <a:avLst/>
          </a:prstGeom>
          <a:noFill/>
          <a:ln>
            <a:noFill/>
          </a:ln>
        </p:spPr>
      </p:pic>
      <p:sp>
        <p:nvSpPr>
          <p:cNvPr id="534" name="Google Shape;534;p56"/>
          <p:cNvSpPr txBox="1"/>
          <p:nvPr/>
        </p:nvSpPr>
        <p:spPr>
          <a:xfrm>
            <a:off x="10394025" y="2132125"/>
            <a:ext cx="123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FF0000"/>
                </a:solidFill>
                <a:latin typeface="Open Sans"/>
                <a:ea typeface="Open Sans"/>
                <a:cs typeface="Open Sans"/>
                <a:sym typeface="Open Sans"/>
              </a:rPr>
              <a:t>~ 50%</a:t>
            </a:r>
            <a:endParaRPr b="1" sz="2500">
              <a:solidFill>
                <a:srgbClr val="FF0000"/>
              </a:solidFill>
              <a:latin typeface="Open Sans"/>
              <a:ea typeface="Open Sans"/>
              <a:cs typeface="Open Sans"/>
              <a:sym typeface="Open Sans"/>
            </a:endParaRPr>
          </a:p>
        </p:txBody>
      </p:sp>
      <p:sp>
        <p:nvSpPr>
          <p:cNvPr id="535" name="Google Shape;535;p56"/>
          <p:cNvSpPr txBox="1"/>
          <p:nvPr/>
        </p:nvSpPr>
        <p:spPr>
          <a:xfrm>
            <a:off x="10393925" y="4205950"/>
            <a:ext cx="1236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solidFill>
                  <a:srgbClr val="FF0000"/>
                </a:solidFill>
                <a:latin typeface="Open Sans"/>
                <a:ea typeface="Open Sans"/>
                <a:cs typeface="Open Sans"/>
                <a:sym typeface="Open Sans"/>
              </a:rPr>
              <a:t>~ 50%</a:t>
            </a:r>
            <a:endParaRPr b="1" sz="2500">
              <a:solidFill>
                <a:srgbClr val="FF0000"/>
              </a:solidFill>
              <a:latin typeface="Open Sans"/>
              <a:ea typeface="Open Sans"/>
              <a:cs typeface="Open Sans"/>
              <a:sym typeface="Open Sans"/>
            </a:endParaRPr>
          </a:p>
        </p:txBody>
      </p:sp>
      <p:sp>
        <p:nvSpPr>
          <p:cNvPr id="536" name="Google Shape;536;p56"/>
          <p:cNvSpPr/>
          <p:nvPr/>
        </p:nvSpPr>
        <p:spPr>
          <a:xfrm>
            <a:off x="9648100" y="3316300"/>
            <a:ext cx="672600" cy="23487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6"/>
          <p:cNvSpPr/>
          <p:nvPr/>
        </p:nvSpPr>
        <p:spPr>
          <a:xfrm>
            <a:off x="9648100" y="1530525"/>
            <a:ext cx="672600" cy="16962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7"/>
          <p:cNvSpPr txBox="1"/>
          <p:nvPr>
            <p:ph type="title"/>
          </p:nvPr>
        </p:nvSpPr>
        <p:spPr>
          <a:xfrm>
            <a:off x="838200" y="9712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Among children in primary school, more than 70% used books to help continue their education while schools were closed</a:t>
            </a:r>
            <a:endParaRPr sz="3000"/>
          </a:p>
        </p:txBody>
      </p:sp>
      <p:sp>
        <p:nvSpPr>
          <p:cNvPr id="544" name="Google Shape;544;p57"/>
          <p:cNvSpPr txBox="1"/>
          <p:nvPr/>
        </p:nvSpPr>
        <p:spPr>
          <a:xfrm>
            <a:off x="838200" y="1550753"/>
            <a:ext cx="10515600" cy="47937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1200"/>
              </a:spcBef>
              <a:spcAft>
                <a:spcPts val="0"/>
              </a:spcAft>
              <a:buNone/>
            </a:pPr>
            <a:r>
              <a:t/>
            </a:r>
            <a:endParaRPr sz="3000"/>
          </a:p>
        </p:txBody>
      </p:sp>
      <p:pic>
        <p:nvPicPr>
          <p:cNvPr id="545" name="Google Shape;545;p57"/>
          <p:cNvPicPr preferRelativeResize="0"/>
          <p:nvPr/>
        </p:nvPicPr>
        <p:blipFill>
          <a:blip r:embed="rId3">
            <a:alphaModFix/>
          </a:blip>
          <a:stretch>
            <a:fillRect/>
          </a:stretch>
        </p:blipFill>
        <p:spPr>
          <a:xfrm>
            <a:off x="1866200" y="1928300"/>
            <a:ext cx="8153400" cy="4038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8"/>
          <p:cNvSpPr txBox="1"/>
          <p:nvPr>
            <p:ph type="title"/>
          </p:nvPr>
        </p:nvSpPr>
        <p:spPr>
          <a:xfrm>
            <a:off x="838200" y="381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Round 2 Education</a:t>
            </a:r>
            <a:endParaRPr sz="3500"/>
          </a:p>
        </p:txBody>
      </p:sp>
      <p:sp>
        <p:nvSpPr>
          <p:cNvPr id="552" name="Google Shape;552;p58"/>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200">
                <a:solidFill>
                  <a:srgbClr val="3F3F3F"/>
                </a:solidFill>
                <a:latin typeface="Open Sans"/>
                <a:ea typeface="Open Sans"/>
                <a:cs typeface="Open Sans"/>
                <a:sym typeface="Open Sans"/>
              </a:rPr>
              <a:t>Key Findings</a:t>
            </a:r>
            <a:endParaRPr b="1" sz="2200">
              <a:solidFill>
                <a:srgbClr val="3F3F3F"/>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b="1"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Households report that 97% primary school and 94% secondary school children have returned to school (October)</a:t>
            </a:r>
            <a:endParaRPr sz="2200">
              <a:solidFill>
                <a:srgbClr val="3F3F3F"/>
              </a:solidFill>
              <a:latin typeface="Open Sans"/>
              <a:ea typeface="Open Sans"/>
              <a:cs typeface="Open Sans"/>
              <a:sym typeface="Open Sans"/>
            </a:endParaRPr>
          </a:p>
          <a:p>
            <a:pPr indent="-355600" lvl="1" marL="914400" rtl="0" algn="l">
              <a:lnSpc>
                <a:spcPct val="9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Compared to 60% in Round 1 (June)</a:t>
            </a:r>
            <a:endParaRPr sz="2000">
              <a:solidFill>
                <a:srgbClr val="3F3F3F"/>
              </a:solidFill>
              <a:latin typeface="Open Sans"/>
              <a:ea typeface="Open Sans"/>
              <a:cs typeface="Open Sans"/>
              <a:sym typeface="Open Sans"/>
            </a:endParaRPr>
          </a:p>
          <a:p>
            <a:pPr indent="-355600" lvl="1" marL="914400" rtl="0" algn="l">
              <a:lnSpc>
                <a:spcPct val="9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No differences between children in poor and non-poor households</a:t>
            </a:r>
            <a:endParaRPr sz="2000">
              <a:solidFill>
                <a:srgbClr val="3F3F3F"/>
              </a:solidFill>
              <a:latin typeface="Open Sans"/>
              <a:ea typeface="Open Sans"/>
              <a:cs typeface="Open Sans"/>
              <a:sym typeface="Open Sans"/>
            </a:endParaRPr>
          </a:p>
          <a:p>
            <a:pPr indent="0" lvl="0" marL="9144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Households again report that reviewing textbooks is the most popular activity children use to continue their education outside of school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chemeClr val="dk1"/>
                </a:solidFill>
                <a:latin typeface="Open Sans"/>
                <a:ea typeface="Open Sans"/>
                <a:cs typeface="Open Sans"/>
                <a:sym typeface="Open Sans"/>
              </a:rPr>
              <a:t>32% of respondents report that their children’s teachers have been in touch with the parents at least once during lockdown</a:t>
            </a:r>
            <a:endParaRPr sz="2200">
              <a:solidFill>
                <a:schemeClr val="dk1"/>
              </a:solidFill>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US" sz="2000">
                <a:solidFill>
                  <a:srgbClr val="3F3F3F"/>
                </a:solidFill>
                <a:latin typeface="Open Sans"/>
                <a:ea typeface="Open Sans"/>
                <a:cs typeface="Open Sans"/>
                <a:sym typeface="Open Sans"/>
              </a:rPr>
              <a:t>Does not vary by household poverty </a:t>
            </a:r>
            <a:br>
              <a:rPr lang="en-US" sz="2200">
                <a:solidFill>
                  <a:srgbClr val="3F3F3F"/>
                </a:solidFill>
                <a:latin typeface="Open Sans"/>
                <a:ea typeface="Open Sans"/>
                <a:cs typeface="Open Sans"/>
                <a:sym typeface="Open Sans"/>
              </a:rPr>
            </a:b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9"/>
          <p:cNvSpPr txBox="1"/>
          <p:nvPr>
            <p:ph type="title"/>
          </p:nvPr>
        </p:nvSpPr>
        <p:spPr>
          <a:xfrm>
            <a:off x="838200" y="381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Round 2 Education</a:t>
            </a:r>
            <a:endParaRPr sz="3500"/>
          </a:p>
        </p:txBody>
      </p:sp>
      <p:sp>
        <p:nvSpPr>
          <p:cNvPr id="559" name="Google Shape;559;p59"/>
          <p:cNvSpPr txBox="1"/>
          <p:nvPr/>
        </p:nvSpPr>
        <p:spPr>
          <a:xfrm>
            <a:off x="750100" y="1535400"/>
            <a:ext cx="4545900" cy="47937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SzPts val="2200"/>
              <a:buFont typeface="Open Sans"/>
              <a:buChar char="●"/>
            </a:pPr>
            <a:r>
              <a:rPr lang="en-US" sz="2000">
                <a:solidFill>
                  <a:srgbClr val="3F3F3F"/>
                </a:solidFill>
                <a:latin typeface="Open Sans"/>
                <a:ea typeface="Open Sans"/>
                <a:cs typeface="Open Sans"/>
                <a:sym typeface="Open Sans"/>
              </a:rPr>
              <a:t>Questions on awareness, use, and perceptions of distance learning interventions </a:t>
            </a:r>
            <a:endParaRPr sz="20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000">
              <a:solidFill>
                <a:srgbClr val="3F3F3F"/>
              </a:solidFill>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US" sz="2000">
                <a:solidFill>
                  <a:srgbClr val="3F3F3F"/>
                </a:solidFill>
                <a:latin typeface="Open Sans"/>
                <a:ea typeface="Open Sans"/>
                <a:cs typeface="Open Sans"/>
                <a:sym typeface="Open Sans"/>
              </a:rPr>
              <a:t>Radio </a:t>
            </a:r>
            <a:endParaRPr sz="2000">
              <a:solidFill>
                <a:srgbClr val="3F3F3F"/>
              </a:solidFill>
              <a:latin typeface="Open Sans"/>
              <a:ea typeface="Open Sans"/>
              <a:cs typeface="Open Sans"/>
              <a:sym typeface="Open Sans"/>
            </a:endParaRPr>
          </a:p>
          <a:p>
            <a:pPr indent="0" lvl="0" marL="914400" rtl="0" algn="l">
              <a:lnSpc>
                <a:spcPct val="90000"/>
              </a:lnSpc>
              <a:spcBef>
                <a:spcPts val="0"/>
              </a:spcBef>
              <a:spcAft>
                <a:spcPts val="0"/>
              </a:spcAft>
              <a:buNone/>
            </a:pPr>
            <a:r>
              <a:rPr lang="en-US" sz="1600">
                <a:solidFill>
                  <a:schemeClr val="dk1"/>
                </a:solidFill>
                <a:highlight>
                  <a:srgbClr val="FFFFFF"/>
                </a:highlight>
                <a:latin typeface="Calibri"/>
                <a:ea typeface="Calibri"/>
                <a:cs typeface="Calibri"/>
                <a:sym typeface="Calibri"/>
              </a:rPr>
              <a:t>"Ma radio, mon école avec Tonton Jojo" </a:t>
            </a:r>
            <a:endParaRPr sz="1600">
              <a:solidFill>
                <a:srgbClr val="3F3F3F"/>
              </a:solidFill>
              <a:latin typeface="Calibri"/>
              <a:ea typeface="Calibri"/>
              <a:cs typeface="Calibri"/>
              <a:sym typeface="Calibri"/>
            </a:endParaRPr>
          </a:p>
          <a:p>
            <a:pPr indent="0" lvl="0" marL="914400" rtl="0" algn="l">
              <a:lnSpc>
                <a:spcPct val="90000"/>
              </a:lnSpc>
              <a:spcBef>
                <a:spcPts val="0"/>
              </a:spcBef>
              <a:spcAft>
                <a:spcPts val="0"/>
              </a:spcAft>
              <a:buNone/>
            </a:pPr>
            <a:r>
              <a:t/>
            </a:r>
            <a:endParaRPr sz="2000">
              <a:solidFill>
                <a:srgbClr val="3F3F3F"/>
              </a:solidFill>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US" sz="2000">
                <a:solidFill>
                  <a:srgbClr val="3F3F3F"/>
                </a:solidFill>
                <a:latin typeface="Open Sans"/>
                <a:ea typeface="Open Sans"/>
                <a:cs typeface="Open Sans"/>
                <a:sym typeface="Open Sans"/>
              </a:rPr>
              <a:t>Television </a:t>
            </a:r>
            <a:endParaRPr sz="2000">
              <a:solidFill>
                <a:srgbClr val="3F3F3F"/>
              </a:solidFill>
              <a:latin typeface="Open Sans"/>
              <a:ea typeface="Open Sans"/>
              <a:cs typeface="Open Sans"/>
              <a:sym typeface="Open Sans"/>
            </a:endParaRPr>
          </a:p>
          <a:p>
            <a:pPr indent="0" lvl="0" marL="914400" rtl="0" algn="l">
              <a:lnSpc>
                <a:spcPct val="90000"/>
              </a:lnSpc>
              <a:spcBef>
                <a:spcPts val="0"/>
              </a:spcBef>
              <a:spcAft>
                <a:spcPts val="0"/>
              </a:spcAft>
              <a:buNone/>
            </a:pPr>
            <a:r>
              <a:rPr lang="en-US" sz="1600">
                <a:solidFill>
                  <a:schemeClr val="dk1"/>
                </a:solidFill>
                <a:highlight>
                  <a:srgbClr val="FFFFFF"/>
                </a:highlight>
                <a:latin typeface="Calibri"/>
                <a:ea typeface="Calibri"/>
                <a:cs typeface="Calibri"/>
                <a:sym typeface="Calibri"/>
              </a:rPr>
              <a:t>Mon école à la maison, Classes fermées, cahiers ouverts</a:t>
            </a:r>
            <a:endParaRPr sz="1600">
              <a:solidFill>
                <a:srgbClr val="3F3F3F"/>
              </a:solidFill>
              <a:latin typeface="Calibri"/>
              <a:ea typeface="Calibri"/>
              <a:cs typeface="Calibri"/>
              <a:sym typeface="Calibri"/>
            </a:endParaRPr>
          </a:p>
          <a:p>
            <a:pPr indent="0" lvl="0" marL="0" rtl="0" algn="l">
              <a:lnSpc>
                <a:spcPct val="90000"/>
              </a:lnSpc>
              <a:spcBef>
                <a:spcPts val="0"/>
              </a:spcBef>
              <a:spcAft>
                <a:spcPts val="0"/>
              </a:spcAft>
              <a:buNone/>
            </a:pPr>
            <a:r>
              <a:t/>
            </a:r>
            <a:endParaRPr sz="2000">
              <a:solidFill>
                <a:srgbClr val="3F3F3F"/>
              </a:solidFill>
              <a:latin typeface="Open Sans"/>
              <a:ea typeface="Open Sans"/>
              <a:cs typeface="Open Sans"/>
              <a:sym typeface="Open Sans"/>
            </a:endParaRPr>
          </a:p>
          <a:p>
            <a:pPr indent="0" lvl="0" marL="0" rtl="0" algn="l">
              <a:lnSpc>
                <a:spcPct val="90000"/>
              </a:lnSpc>
              <a:spcBef>
                <a:spcPts val="0"/>
              </a:spcBef>
              <a:spcAft>
                <a:spcPts val="0"/>
              </a:spcAft>
              <a:buNone/>
            </a:pPr>
            <a:r>
              <a:t/>
            </a:r>
            <a:endParaRPr sz="2000">
              <a:solidFill>
                <a:srgbClr val="3F3F3F"/>
              </a:solidFill>
              <a:latin typeface="Open Sans"/>
              <a:ea typeface="Open Sans"/>
              <a:cs typeface="Open Sans"/>
              <a:sym typeface="Open Sans"/>
            </a:endParaRPr>
          </a:p>
          <a:p>
            <a:pPr indent="0" lvl="0" marL="9144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p:txBody>
      </p:sp>
      <p:pic>
        <p:nvPicPr>
          <p:cNvPr id="560" name="Google Shape;560;p59"/>
          <p:cNvPicPr preferRelativeResize="0"/>
          <p:nvPr/>
        </p:nvPicPr>
        <p:blipFill rotWithShape="1">
          <a:blip r:embed="rId3">
            <a:alphaModFix/>
          </a:blip>
          <a:srcRect b="18447" l="10116" r="41914" t="26991"/>
          <a:stretch/>
        </p:blipFill>
        <p:spPr>
          <a:xfrm>
            <a:off x="5663275" y="1156175"/>
            <a:ext cx="8201774" cy="524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838200" y="762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Outline for Presentation</a:t>
            </a:r>
            <a:endParaRPr sz="3500"/>
          </a:p>
        </p:txBody>
      </p:sp>
      <p:sp>
        <p:nvSpPr>
          <p:cNvPr id="268" name="Google Shape;268;p42"/>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419100" lvl="0" marL="457200" marR="0" rtl="0" algn="l">
              <a:lnSpc>
                <a:spcPct val="110000"/>
              </a:lnSpc>
              <a:spcBef>
                <a:spcPts val="1200"/>
              </a:spcBef>
              <a:spcAft>
                <a:spcPts val="0"/>
              </a:spcAft>
              <a:buSzPts val="3000"/>
              <a:buFont typeface="Open Sans"/>
              <a:buChar char="●"/>
            </a:pPr>
            <a:r>
              <a:rPr lang="en-US" sz="3000">
                <a:latin typeface="Open Sans"/>
                <a:ea typeface="Open Sans"/>
                <a:cs typeface="Open Sans"/>
                <a:sym typeface="Open Sans"/>
              </a:rPr>
              <a:t>RECOVR Overview</a:t>
            </a:r>
            <a:endParaRPr sz="3000">
              <a:latin typeface="Open Sans"/>
              <a:ea typeface="Open Sans"/>
              <a:cs typeface="Open Sans"/>
              <a:sym typeface="Open Sans"/>
            </a:endParaRPr>
          </a:p>
          <a:p>
            <a:pPr indent="-419100" lvl="0" marL="457200" marR="0" rtl="0" algn="l">
              <a:lnSpc>
                <a:spcPct val="110000"/>
              </a:lnSpc>
              <a:spcBef>
                <a:spcPts val="0"/>
              </a:spcBef>
              <a:spcAft>
                <a:spcPts val="0"/>
              </a:spcAft>
              <a:buSzPts val="3000"/>
              <a:buFont typeface="Open Sans"/>
              <a:buChar char="●"/>
            </a:pPr>
            <a:r>
              <a:rPr lang="en-US" sz="3000">
                <a:latin typeface="Open Sans"/>
                <a:ea typeface="Open Sans"/>
                <a:cs typeface="Open Sans"/>
                <a:sym typeface="Open Sans"/>
              </a:rPr>
              <a:t>RECOVR Cote d’Ivoire Survey Information</a:t>
            </a:r>
            <a:endParaRPr sz="3000">
              <a:latin typeface="Open Sans"/>
              <a:ea typeface="Open Sans"/>
              <a:cs typeface="Open Sans"/>
              <a:sym typeface="Open Sans"/>
            </a:endParaRPr>
          </a:p>
          <a:p>
            <a:pPr indent="-419100" lvl="0" marL="457200" rtl="0" algn="l">
              <a:lnSpc>
                <a:spcPct val="110000"/>
              </a:lnSpc>
              <a:spcBef>
                <a:spcPts val="0"/>
              </a:spcBef>
              <a:spcAft>
                <a:spcPts val="0"/>
              </a:spcAft>
              <a:buClr>
                <a:schemeClr val="dk1"/>
              </a:buClr>
              <a:buSzPts val="3000"/>
              <a:buFont typeface="Open Sans"/>
              <a:buChar char="●"/>
            </a:pPr>
            <a:r>
              <a:rPr lang="en-US" sz="3000">
                <a:solidFill>
                  <a:schemeClr val="dk1"/>
                </a:solidFill>
                <a:latin typeface="Open Sans"/>
                <a:ea typeface="Open Sans"/>
                <a:cs typeface="Open Sans"/>
                <a:sym typeface="Open Sans"/>
              </a:rPr>
              <a:t>Round 1 Key Takeaways</a:t>
            </a:r>
            <a:endParaRPr sz="3000">
              <a:solidFill>
                <a:schemeClr val="dk1"/>
              </a:solidFill>
              <a:latin typeface="Open Sans"/>
              <a:ea typeface="Open Sans"/>
              <a:cs typeface="Open Sans"/>
              <a:sym typeface="Open Sans"/>
            </a:endParaRPr>
          </a:p>
          <a:p>
            <a:pPr indent="-419100" lvl="0" marL="457200" rtl="0" algn="l">
              <a:lnSpc>
                <a:spcPct val="110000"/>
              </a:lnSpc>
              <a:spcBef>
                <a:spcPts val="0"/>
              </a:spcBef>
              <a:spcAft>
                <a:spcPts val="0"/>
              </a:spcAft>
              <a:buClr>
                <a:schemeClr val="dk1"/>
              </a:buClr>
              <a:buSzPts val="3000"/>
              <a:buFont typeface="Open Sans"/>
              <a:buChar char="●"/>
            </a:pPr>
            <a:r>
              <a:rPr lang="en-US" sz="3000">
                <a:latin typeface="Open Sans"/>
                <a:ea typeface="Open Sans"/>
                <a:cs typeface="Open Sans"/>
                <a:sym typeface="Open Sans"/>
              </a:rPr>
              <a:t>Round 2 Key Takeaways</a:t>
            </a:r>
            <a:endParaRPr sz="3000">
              <a:latin typeface="Open Sans"/>
              <a:ea typeface="Open Sans"/>
              <a:cs typeface="Open Sans"/>
              <a:sym typeface="Open Sans"/>
            </a:endParaRPr>
          </a:p>
          <a:p>
            <a:pPr indent="-419100" lvl="0" marL="457200" rtl="0" algn="l">
              <a:lnSpc>
                <a:spcPct val="110000"/>
              </a:lnSpc>
              <a:spcBef>
                <a:spcPts val="0"/>
              </a:spcBef>
              <a:spcAft>
                <a:spcPts val="0"/>
              </a:spcAft>
              <a:buSzPts val="3000"/>
              <a:buFont typeface="Open Sans"/>
              <a:buChar char="●"/>
            </a:pPr>
            <a:r>
              <a:rPr lang="en-US" sz="3000">
                <a:latin typeface="Open Sans"/>
                <a:ea typeface="Open Sans"/>
                <a:cs typeface="Open Sans"/>
                <a:sym typeface="Open Sans"/>
              </a:rPr>
              <a:t>Integrated findings from quantitative and qualitative surveys</a:t>
            </a:r>
            <a:endParaRPr sz="3000">
              <a:latin typeface="Open Sans"/>
              <a:ea typeface="Open Sans"/>
              <a:cs typeface="Open Sans"/>
              <a:sym typeface="Open Sans"/>
            </a:endParaRPr>
          </a:p>
          <a:p>
            <a:pPr indent="-419100" lvl="0" marL="457200" rtl="0" algn="l">
              <a:lnSpc>
                <a:spcPct val="110000"/>
              </a:lnSpc>
              <a:spcBef>
                <a:spcPts val="0"/>
              </a:spcBef>
              <a:spcAft>
                <a:spcPts val="0"/>
              </a:spcAft>
              <a:buSzPts val="3000"/>
              <a:buFont typeface="Open Sans"/>
              <a:buChar char="●"/>
            </a:pPr>
            <a:r>
              <a:rPr lang="en-US" sz="3000">
                <a:latin typeface="Open Sans"/>
                <a:ea typeface="Open Sans"/>
                <a:cs typeface="Open Sans"/>
                <a:sym typeface="Open Sans"/>
              </a:rPr>
              <a:t>Summary of Potential Policy Recommendations</a:t>
            </a:r>
            <a:endParaRPr sz="3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0"/>
          <p:cNvSpPr txBox="1"/>
          <p:nvPr/>
        </p:nvSpPr>
        <p:spPr>
          <a:xfrm>
            <a:off x="750100" y="1535400"/>
            <a:ext cx="10361100" cy="47937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Conducted after Round 2 Quantitative Survey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US" sz="2200">
                <a:solidFill>
                  <a:srgbClr val="3F3F3F"/>
                </a:solidFill>
                <a:latin typeface="Open Sans"/>
                <a:ea typeface="Open Sans"/>
                <a:cs typeface="Open Sans"/>
                <a:sym typeface="Open Sans"/>
              </a:rPr>
              <a:t>Also used to investigate different user experiences of radio, television, and SMS distance learning services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Key findings related to: </a:t>
            </a:r>
            <a:endParaRPr sz="2200">
              <a:solidFill>
                <a:srgbClr val="3F3F3F"/>
              </a:solidFill>
              <a:latin typeface="Open Sans"/>
              <a:ea typeface="Open Sans"/>
              <a:cs typeface="Open Sans"/>
              <a:sym typeface="Open Sans"/>
            </a:endParaRPr>
          </a:p>
          <a:p>
            <a:pPr indent="-368300" lvl="1" marL="9144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Importance of parent and caregiver support and supervision </a:t>
            </a:r>
            <a:endParaRPr sz="2200">
              <a:solidFill>
                <a:srgbClr val="3F3F3F"/>
              </a:solidFill>
              <a:latin typeface="Open Sans"/>
              <a:ea typeface="Open Sans"/>
              <a:cs typeface="Open Sans"/>
              <a:sym typeface="Open Sans"/>
            </a:endParaRPr>
          </a:p>
          <a:p>
            <a:pPr indent="-368300" lvl="1" marL="9144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Influence of house teachers and private tutoring </a:t>
            </a:r>
            <a:endParaRPr sz="2200">
              <a:solidFill>
                <a:srgbClr val="3F3F3F"/>
              </a:solidFill>
              <a:latin typeface="Open Sans"/>
              <a:ea typeface="Open Sans"/>
              <a:cs typeface="Open Sans"/>
              <a:sym typeface="Open Sans"/>
            </a:endParaRPr>
          </a:p>
          <a:p>
            <a:pPr indent="-368300" lvl="1" marL="9144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Future potential of educational media interventions</a:t>
            </a:r>
            <a:endParaRPr sz="2200">
              <a:solidFill>
                <a:srgbClr val="3F3F3F"/>
              </a:solidFill>
              <a:latin typeface="Open Sans"/>
              <a:ea typeface="Open Sans"/>
              <a:cs typeface="Open Sans"/>
              <a:sym typeface="Open Sans"/>
            </a:endParaRPr>
          </a:p>
          <a:p>
            <a:pPr indent="0" lvl="0" marL="9144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368300" lvl="0" marL="457200" rtl="0" algn="l">
              <a:lnSpc>
                <a:spcPct val="9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Rest of presentation integrates findings from all three surveys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a:p>
            <a:pPr indent="0" lvl="0" marL="457200" rtl="0" algn="l">
              <a:lnSpc>
                <a:spcPct val="90000"/>
              </a:lnSpc>
              <a:spcBef>
                <a:spcPts val="0"/>
              </a:spcBef>
              <a:spcAft>
                <a:spcPts val="0"/>
              </a:spcAft>
              <a:buNone/>
            </a:pPr>
            <a:r>
              <a:t/>
            </a:r>
            <a:endParaRPr sz="2200">
              <a:solidFill>
                <a:srgbClr val="3F3F3F"/>
              </a:solidFill>
              <a:latin typeface="Open Sans"/>
              <a:ea typeface="Open Sans"/>
              <a:cs typeface="Open Sans"/>
              <a:sym typeface="Open Sans"/>
            </a:endParaRPr>
          </a:p>
        </p:txBody>
      </p:sp>
      <p:sp>
        <p:nvSpPr>
          <p:cNvPr id="567" name="Google Shape;567;p60"/>
          <p:cNvSpPr txBox="1"/>
          <p:nvPr>
            <p:ph type="title"/>
          </p:nvPr>
        </p:nvSpPr>
        <p:spPr>
          <a:xfrm>
            <a:off x="838200" y="2286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Qualitative Survey  </a:t>
            </a:r>
            <a:endParaRPr sz="3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1"/>
          <p:cNvSpPr txBox="1"/>
          <p:nvPr>
            <p:ph type="title"/>
          </p:nvPr>
        </p:nvSpPr>
        <p:spPr>
          <a:xfrm>
            <a:off x="838200" y="209700"/>
            <a:ext cx="10515600" cy="1032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Lack of motivation is a primary barrier for children in primary school to spend time on education at </a:t>
            </a:r>
            <a:r>
              <a:rPr lang="en-US" sz="3000"/>
              <a:t>home</a:t>
            </a:r>
            <a:r>
              <a:rPr lang="en-US" sz="3000"/>
              <a:t> </a:t>
            </a:r>
            <a:endParaRPr sz="3000"/>
          </a:p>
        </p:txBody>
      </p:sp>
      <p:sp>
        <p:nvSpPr>
          <p:cNvPr id="574" name="Google Shape;574;p61"/>
          <p:cNvSpPr txBox="1"/>
          <p:nvPr/>
        </p:nvSpPr>
        <p:spPr>
          <a:xfrm>
            <a:off x="746900" y="1401875"/>
            <a:ext cx="10371000" cy="4780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1200"/>
              </a:spcBef>
              <a:spcAft>
                <a:spcPts val="0"/>
              </a:spcAft>
              <a:buNone/>
            </a:pPr>
            <a:r>
              <a:t/>
            </a:r>
            <a:endParaRPr sz="3000"/>
          </a:p>
        </p:txBody>
      </p:sp>
      <p:pic>
        <p:nvPicPr>
          <p:cNvPr id="575" name="Google Shape;575;p61"/>
          <p:cNvPicPr preferRelativeResize="0"/>
          <p:nvPr/>
        </p:nvPicPr>
        <p:blipFill>
          <a:blip r:embed="rId3">
            <a:alphaModFix/>
          </a:blip>
          <a:stretch>
            <a:fillRect/>
          </a:stretch>
        </p:blipFill>
        <p:spPr>
          <a:xfrm>
            <a:off x="1267400" y="1441200"/>
            <a:ext cx="9650568" cy="478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2"/>
          <p:cNvSpPr txBox="1"/>
          <p:nvPr>
            <p:ph type="title"/>
          </p:nvPr>
        </p:nvSpPr>
        <p:spPr>
          <a:xfrm>
            <a:off x="838200" y="381000"/>
            <a:ext cx="10515600" cy="1548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1200"/>
              </a:spcBef>
              <a:spcAft>
                <a:spcPts val="1000"/>
              </a:spcAft>
              <a:buClr>
                <a:schemeClr val="dk1"/>
              </a:buClr>
              <a:buSzPts val="1100"/>
              <a:buFont typeface="Arial"/>
              <a:buNone/>
            </a:pPr>
            <a:r>
              <a:rPr lang="en-US" sz="3000">
                <a:solidFill>
                  <a:schemeClr val="dk1"/>
                </a:solidFill>
                <a:latin typeface="Arial"/>
                <a:ea typeface="Arial"/>
                <a:cs typeface="Arial"/>
                <a:sym typeface="Arial"/>
              </a:rPr>
              <a:t>Parent or caregiver involvement is critical to distance learning - adult support and supervision addresses challenge of motivation</a:t>
            </a:r>
            <a:endParaRPr sz="3000"/>
          </a:p>
        </p:txBody>
      </p:sp>
      <p:sp>
        <p:nvSpPr>
          <p:cNvPr id="582" name="Google Shape;582;p62"/>
          <p:cNvSpPr txBox="1"/>
          <p:nvPr/>
        </p:nvSpPr>
        <p:spPr>
          <a:xfrm>
            <a:off x="1580575" y="4572750"/>
            <a:ext cx="915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583" name="Google Shape;583;p62"/>
          <p:cNvSpPr txBox="1"/>
          <p:nvPr/>
        </p:nvSpPr>
        <p:spPr>
          <a:xfrm>
            <a:off x="1020725" y="2157675"/>
            <a:ext cx="9408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For the child, as long as the bells don't ring to announce the resumption of classes, he always thinks he's on vacation.</a:t>
            </a:r>
            <a:endParaRPr i="1" sz="2000"/>
          </a:p>
          <a:p>
            <a:pPr indent="0" lvl="0" marL="0" rtl="0" algn="l">
              <a:spcBef>
                <a:spcPts val="0"/>
              </a:spcBef>
              <a:spcAft>
                <a:spcPts val="0"/>
              </a:spcAft>
              <a:buNone/>
            </a:pPr>
            <a:r>
              <a:t/>
            </a:r>
            <a:endParaRPr>
              <a:latin typeface="Open Sans"/>
              <a:ea typeface="Open Sans"/>
              <a:cs typeface="Open Sans"/>
              <a:sym typeface="Open Sans"/>
            </a:endParaRPr>
          </a:p>
        </p:txBody>
      </p:sp>
      <p:sp>
        <p:nvSpPr>
          <p:cNvPr id="584" name="Google Shape;584;p62"/>
          <p:cNvSpPr txBox="1"/>
          <p:nvPr/>
        </p:nvSpPr>
        <p:spPr>
          <a:xfrm>
            <a:off x="1095375" y="3319338"/>
            <a:ext cx="9408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Over there the child is well supervised whereas at home, when the parents are not there, he does what he wants and how he wants. </a:t>
            </a:r>
            <a:endParaRPr i="1" sz="2000"/>
          </a:p>
          <a:p>
            <a:pPr indent="0" lvl="0" marL="0" rtl="0" algn="l">
              <a:spcBef>
                <a:spcPts val="0"/>
              </a:spcBef>
              <a:spcAft>
                <a:spcPts val="0"/>
              </a:spcAft>
              <a:buNone/>
            </a:pPr>
            <a:r>
              <a:t/>
            </a:r>
            <a:endParaRPr i="1" sz="2000"/>
          </a:p>
        </p:txBody>
      </p:sp>
      <p:sp>
        <p:nvSpPr>
          <p:cNvPr id="585" name="Google Shape;585;p62"/>
          <p:cNvSpPr txBox="1"/>
          <p:nvPr/>
        </p:nvSpPr>
        <p:spPr>
          <a:xfrm>
            <a:off x="1065425" y="4539350"/>
            <a:ext cx="9014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It must be said that the period of confinement was not easy: the children were no longer interested in studies, so if you don't follow them closely, they will forget everything; it's a parent's duty to follow their children. It all depends on the parents </a:t>
            </a:r>
            <a:endParaRPr i="1"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63"/>
          <p:cNvSpPr txBox="1"/>
          <p:nvPr/>
        </p:nvSpPr>
        <p:spPr>
          <a:xfrm>
            <a:off x="838200" y="1550753"/>
            <a:ext cx="10515600" cy="47937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1200"/>
              </a:spcBef>
              <a:spcAft>
                <a:spcPts val="0"/>
              </a:spcAft>
              <a:buNone/>
            </a:pPr>
            <a:r>
              <a:t/>
            </a:r>
            <a:endParaRPr sz="3000"/>
          </a:p>
        </p:txBody>
      </p:sp>
      <p:pic>
        <p:nvPicPr>
          <p:cNvPr id="592" name="Google Shape;592;p63"/>
          <p:cNvPicPr preferRelativeResize="0"/>
          <p:nvPr/>
        </p:nvPicPr>
        <p:blipFill>
          <a:blip r:embed="rId3">
            <a:alphaModFix/>
          </a:blip>
          <a:stretch>
            <a:fillRect/>
          </a:stretch>
        </p:blipFill>
        <p:spPr>
          <a:xfrm>
            <a:off x="1580200" y="1711575"/>
            <a:ext cx="9200474" cy="4557250"/>
          </a:xfrm>
          <a:prstGeom prst="rect">
            <a:avLst/>
          </a:prstGeom>
          <a:noFill/>
          <a:ln>
            <a:noFill/>
          </a:ln>
        </p:spPr>
      </p:pic>
      <p:sp>
        <p:nvSpPr>
          <p:cNvPr id="593" name="Google Shape;593;p63"/>
          <p:cNvSpPr txBox="1"/>
          <p:nvPr>
            <p:ph type="title"/>
          </p:nvPr>
        </p:nvSpPr>
        <p:spPr>
          <a:xfrm>
            <a:off x="838200" y="315825"/>
            <a:ext cx="10515600" cy="119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Almost 20% more poor households cited l</a:t>
            </a:r>
            <a:r>
              <a:rPr lang="en-US" sz="3000"/>
              <a:t>ack of motivation as a primary barrier for children in primary school to spend time on education at </a:t>
            </a:r>
            <a:r>
              <a:rPr lang="en-US" sz="3000"/>
              <a:t>home</a:t>
            </a:r>
            <a:r>
              <a:rPr lang="en-US" sz="3000"/>
              <a:t> </a:t>
            </a:r>
            <a:endParaRPr sz="3000"/>
          </a:p>
        </p:txBody>
      </p:sp>
      <p:cxnSp>
        <p:nvCxnSpPr>
          <p:cNvPr id="594" name="Google Shape;594;p63"/>
          <p:cNvCxnSpPr/>
          <p:nvPr/>
        </p:nvCxnSpPr>
        <p:spPr>
          <a:xfrm>
            <a:off x="8003125" y="3466650"/>
            <a:ext cx="0" cy="2286000"/>
          </a:xfrm>
          <a:prstGeom prst="straightConnector1">
            <a:avLst/>
          </a:prstGeom>
          <a:noFill/>
          <a:ln cap="flat" cmpd="sng" w="76200">
            <a:solidFill>
              <a:srgbClr val="FF0000"/>
            </a:solidFill>
            <a:prstDash val="solid"/>
            <a:round/>
            <a:headEnd len="med" w="med" type="none"/>
            <a:tailEnd len="med" w="med" type="none"/>
          </a:ln>
        </p:spPr>
      </p:cxnSp>
      <p:cxnSp>
        <p:nvCxnSpPr>
          <p:cNvPr id="595" name="Google Shape;595;p63"/>
          <p:cNvCxnSpPr/>
          <p:nvPr/>
        </p:nvCxnSpPr>
        <p:spPr>
          <a:xfrm>
            <a:off x="9747875" y="3363850"/>
            <a:ext cx="7800" cy="23889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4"/>
          <p:cNvSpPr txBox="1"/>
          <p:nvPr>
            <p:ph type="title"/>
          </p:nvPr>
        </p:nvSpPr>
        <p:spPr>
          <a:xfrm>
            <a:off x="838200" y="533400"/>
            <a:ext cx="10515600" cy="11847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1200"/>
              </a:spcBef>
              <a:spcAft>
                <a:spcPts val="1000"/>
              </a:spcAft>
              <a:buClr>
                <a:schemeClr val="dk1"/>
              </a:buClr>
              <a:buSzPts val="1100"/>
              <a:buFont typeface="Arial"/>
              <a:buNone/>
            </a:pPr>
            <a:r>
              <a:rPr lang="en-US" sz="3000">
                <a:solidFill>
                  <a:schemeClr val="dk1"/>
                </a:solidFill>
                <a:latin typeface="Arial"/>
                <a:ea typeface="Arial"/>
                <a:cs typeface="Arial"/>
                <a:sym typeface="Arial"/>
              </a:rPr>
              <a:t>Parent or caregiver involvement can be but is not always defined by educational background or wealth</a:t>
            </a:r>
            <a:endParaRPr sz="3000"/>
          </a:p>
        </p:txBody>
      </p:sp>
      <p:sp>
        <p:nvSpPr>
          <p:cNvPr id="602" name="Google Shape;602;p64"/>
          <p:cNvSpPr txBox="1"/>
          <p:nvPr/>
        </p:nvSpPr>
        <p:spPr>
          <a:xfrm>
            <a:off x="673875" y="2162600"/>
            <a:ext cx="5794200" cy="3678900"/>
          </a:xfrm>
          <a:prstGeom prst="rect">
            <a:avLst/>
          </a:prstGeom>
          <a:noFill/>
          <a:ln>
            <a:noFill/>
          </a:ln>
        </p:spPr>
        <p:txBody>
          <a:bodyPr anchorCtr="0" anchor="t" bIns="91425" lIns="91425" spcFirstLastPara="1" rIns="91425" wrap="square" tIns="91425">
            <a:spAutoFit/>
          </a:bodyPr>
          <a:lstStyle/>
          <a:p>
            <a:pPr indent="0" lvl="0" marL="457200" marR="342900" rtl="0" algn="l">
              <a:lnSpc>
                <a:spcPct val="115000"/>
              </a:lnSpc>
              <a:spcBef>
                <a:spcPts val="1200"/>
              </a:spcBef>
              <a:spcAft>
                <a:spcPts val="0"/>
              </a:spcAft>
              <a:buNone/>
            </a:pPr>
            <a:r>
              <a:rPr i="1" lang="en-US" sz="2000">
                <a:solidFill>
                  <a:schemeClr val="dk1"/>
                </a:solidFill>
              </a:rPr>
              <a:t>I didn't have the means to engage a house teacher, so often if I'm at home, I tell him to study even if I cannot read. I sit next to him, he reads, and he starts memorizing so that he doesn't forget what they learned at school … We don't know what the future holds. My son I say to him "as long as I have money to pay for your studies you will go to school because I didn't attend school, you will.</a:t>
            </a:r>
            <a:endParaRPr i="1" sz="2000">
              <a:solidFill>
                <a:schemeClr val="dk1"/>
              </a:solidFill>
            </a:endParaRPr>
          </a:p>
        </p:txBody>
      </p:sp>
      <p:sp>
        <p:nvSpPr>
          <p:cNvPr id="603" name="Google Shape;603;p64"/>
          <p:cNvSpPr txBox="1"/>
          <p:nvPr/>
        </p:nvSpPr>
        <p:spPr>
          <a:xfrm>
            <a:off x="7161025" y="2874900"/>
            <a:ext cx="4605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solidFill>
                  <a:schemeClr val="dk1"/>
                </a:solidFill>
              </a:rPr>
              <a:t>As I don’t have the required academic skills, I was unable to control their work, let alone teaching them anything.</a:t>
            </a:r>
            <a:endParaRPr i="1"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5"/>
          <p:cNvSpPr txBox="1"/>
          <p:nvPr>
            <p:ph type="title"/>
          </p:nvPr>
        </p:nvSpPr>
        <p:spPr>
          <a:xfrm>
            <a:off x="838200" y="533400"/>
            <a:ext cx="10515600" cy="11847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1200"/>
              </a:spcBef>
              <a:spcAft>
                <a:spcPts val="1000"/>
              </a:spcAft>
              <a:buClr>
                <a:schemeClr val="dk1"/>
              </a:buClr>
              <a:buSzPts val="1100"/>
              <a:buFont typeface="Arial"/>
              <a:buNone/>
            </a:pPr>
            <a:r>
              <a:rPr lang="en-US" sz="3000">
                <a:solidFill>
                  <a:srgbClr val="999999"/>
                </a:solidFill>
                <a:latin typeface="Arial"/>
                <a:ea typeface="Arial"/>
                <a:cs typeface="Arial"/>
                <a:sym typeface="Arial"/>
              </a:rPr>
              <a:t>Parent or caregiver involvement can be but is not always defined by educational background or wealth</a:t>
            </a:r>
            <a:endParaRPr sz="3000">
              <a:solidFill>
                <a:srgbClr val="999999"/>
              </a:solidFill>
            </a:endParaRPr>
          </a:p>
        </p:txBody>
      </p:sp>
      <p:sp>
        <p:nvSpPr>
          <p:cNvPr id="610" name="Google Shape;610;p65"/>
          <p:cNvSpPr txBox="1"/>
          <p:nvPr/>
        </p:nvSpPr>
        <p:spPr>
          <a:xfrm>
            <a:off x="673875" y="2162600"/>
            <a:ext cx="5794200" cy="3678900"/>
          </a:xfrm>
          <a:prstGeom prst="rect">
            <a:avLst/>
          </a:prstGeom>
          <a:noFill/>
          <a:ln>
            <a:noFill/>
          </a:ln>
        </p:spPr>
        <p:txBody>
          <a:bodyPr anchorCtr="0" anchor="t" bIns="91425" lIns="91425" spcFirstLastPara="1" rIns="91425" wrap="square" tIns="91425">
            <a:spAutoFit/>
          </a:bodyPr>
          <a:lstStyle/>
          <a:p>
            <a:pPr indent="0" lvl="0" marL="457200" marR="342900" rtl="0" algn="l">
              <a:lnSpc>
                <a:spcPct val="115000"/>
              </a:lnSpc>
              <a:spcBef>
                <a:spcPts val="1200"/>
              </a:spcBef>
              <a:spcAft>
                <a:spcPts val="0"/>
              </a:spcAft>
              <a:buNone/>
            </a:pPr>
            <a:r>
              <a:rPr i="1" lang="en-US" sz="2000">
                <a:solidFill>
                  <a:srgbClr val="999999"/>
                </a:solidFill>
              </a:rPr>
              <a:t>I didn't have the means to engage a house teacher, so often if I'm at home, I tell him to study even if I cannot read. I sit next to him, he reads, and he starts memorizing so that he doesn't forget what they learned at school … We don't know what the future holds. My son I say to him "as long as I have money to pay for your studies you will go to school because I didn't attend school, you will.</a:t>
            </a:r>
            <a:endParaRPr i="1" sz="2000">
              <a:solidFill>
                <a:srgbClr val="999999"/>
              </a:solidFill>
            </a:endParaRPr>
          </a:p>
        </p:txBody>
      </p:sp>
      <p:sp>
        <p:nvSpPr>
          <p:cNvPr id="611" name="Google Shape;611;p65"/>
          <p:cNvSpPr txBox="1"/>
          <p:nvPr/>
        </p:nvSpPr>
        <p:spPr>
          <a:xfrm>
            <a:off x="7161025" y="2874900"/>
            <a:ext cx="4605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solidFill>
                  <a:srgbClr val="999999"/>
                </a:solidFill>
              </a:rPr>
              <a:t>As I don’t have the required academic skills, I was unable to control their work, let alone teaching them anything.</a:t>
            </a:r>
            <a:endParaRPr i="1" sz="2000">
              <a:solidFill>
                <a:srgbClr val="999999"/>
              </a:solidFill>
            </a:endParaRPr>
          </a:p>
        </p:txBody>
      </p:sp>
      <p:sp>
        <p:nvSpPr>
          <p:cNvPr id="612" name="Google Shape;612;p65"/>
          <p:cNvSpPr txBox="1"/>
          <p:nvPr/>
        </p:nvSpPr>
        <p:spPr>
          <a:xfrm>
            <a:off x="985850" y="1921550"/>
            <a:ext cx="10896600" cy="17238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0000FF"/>
                </a:solidFill>
                <a:latin typeface="Calibri"/>
                <a:ea typeface="Calibri"/>
                <a:cs typeface="Calibri"/>
                <a:sym typeface="Calibri"/>
              </a:rPr>
              <a:t>Policy Takeaway - Parent engagement should be encouraged, especially for those parents who have little educational experience themselves. Qualitative interviews can provide a model of how to support. Can also include older siblings, aunts and uncles, neighbors</a:t>
            </a:r>
            <a:endParaRPr sz="2500">
              <a:solidFill>
                <a:srgbClr val="0000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6"/>
          <p:cNvSpPr txBox="1"/>
          <p:nvPr>
            <p:ph type="title"/>
          </p:nvPr>
        </p:nvSpPr>
        <p:spPr>
          <a:xfrm>
            <a:off x="502250" y="381000"/>
            <a:ext cx="11588700" cy="1311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1200"/>
              </a:spcBef>
              <a:spcAft>
                <a:spcPts val="1000"/>
              </a:spcAft>
              <a:buNone/>
            </a:pPr>
            <a:r>
              <a:rPr lang="en-US" sz="3000">
                <a:solidFill>
                  <a:schemeClr val="dk1"/>
                </a:solidFill>
                <a:latin typeface="Arial"/>
                <a:ea typeface="Arial"/>
                <a:cs typeface="Arial"/>
                <a:sym typeface="Arial"/>
              </a:rPr>
              <a:t>“House teachers” and private tutoring are also likely to drive educational inequality</a:t>
            </a:r>
            <a:endParaRPr sz="3000"/>
          </a:p>
        </p:txBody>
      </p:sp>
      <p:pic>
        <p:nvPicPr>
          <p:cNvPr id="619" name="Google Shape;619;p66"/>
          <p:cNvPicPr preferRelativeResize="0"/>
          <p:nvPr/>
        </p:nvPicPr>
        <p:blipFill rotWithShape="1">
          <a:blip r:embed="rId3">
            <a:alphaModFix/>
          </a:blip>
          <a:srcRect b="14120" l="0" r="0" t="4446"/>
          <a:stretch/>
        </p:blipFill>
        <p:spPr>
          <a:xfrm>
            <a:off x="1123225" y="2071325"/>
            <a:ext cx="9038275" cy="4207275"/>
          </a:xfrm>
          <a:prstGeom prst="rect">
            <a:avLst/>
          </a:prstGeom>
          <a:noFill/>
          <a:ln>
            <a:noFill/>
          </a:ln>
        </p:spPr>
      </p:pic>
      <p:sp>
        <p:nvSpPr>
          <p:cNvPr id="620" name="Google Shape;620;p66"/>
          <p:cNvSpPr/>
          <p:nvPr/>
        </p:nvSpPr>
        <p:spPr>
          <a:xfrm>
            <a:off x="2426025" y="2511875"/>
            <a:ext cx="6241200" cy="543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7"/>
          <p:cNvSpPr txBox="1"/>
          <p:nvPr>
            <p:ph type="title"/>
          </p:nvPr>
        </p:nvSpPr>
        <p:spPr>
          <a:xfrm>
            <a:off x="420500" y="457200"/>
            <a:ext cx="11645400" cy="733200"/>
          </a:xfrm>
          <a:prstGeom prst="rect">
            <a:avLst/>
          </a:prstGeom>
        </p:spPr>
        <p:txBody>
          <a:bodyPr anchorCtr="0" anchor="b" bIns="45700" lIns="91425" spcFirstLastPara="1" rIns="91425" wrap="square" tIns="45700">
            <a:noAutofit/>
          </a:bodyPr>
          <a:lstStyle/>
          <a:p>
            <a:pPr indent="0" lvl="0" marL="0" rtl="0" algn="l">
              <a:lnSpc>
                <a:spcPct val="100000"/>
              </a:lnSpc>
              <a:spcBef>
                <a:spcPts val="1200"/>
              </a:spcBef>
              <a:spcAft>
                <a:spcPts val="0"/>
              </a:spcAft>
              <a:buNone/>
            </a:pPr>
            <a:r>
              <a:rPr lang="en-US" sz="3500">
                <a:solidFill>
                  <a:schemeClr val="dk1"/>
                </a:solidFill>
                <a:latin typeface="Arial"/>
                <a:ea typeface="Arial"/>
                <a:cs typeface="Arial"/>
                <a:sym typeface="Arial"/>
              </a:rPr>
              <a:t>“House teachers” and a “shadow education” system </a:t>
            </a:r>
            <a:endParaRPr sz="3500"/>
          </a:p>
        </p:txBody>
      </p:sp>
      <p:sp>
        <p:nvSpPr>
          <p:cNvPr id="627" name="Google Shape;627;p67"/>
          <p:cNvSpPr txBox="1"/>
          <p:nvPr>
            <p:ph idx="1" type="body"/>
          </p:nvPr>
        </p:nvSpPr>
        <p:spPr>
          <a:xfrm>
            <a:off x="275841" y="1395858"/>
            <a:ext cx="11487900" cy="369300"/>
          </a:xfrm>
          <a:prstGeom prst="rect">
            <a:avLst/>
          </a:prstGeom>
        </p:spPr>
        <p:txBody>
          <a:bodyPr anchorCtr="0" anchor="t" bIns="0" lIns="9125" spcFirstLastPara="1" rIns="0" wrap="square" tIns="0">
            <a:noAutofit/>
          </a:bodyPr>
          <a:lstStyle/>
          <a:p>
            <a:pPr indent="0" lvl="0" marL="457200" marR="457200" rtl="0" algn="l">
              <a:lnSpc>
                <a:spcPct val="115000"/>
              </a:lnSpc>
              <a:spcBef>
                <a:spcPts val="1200"/>
              </a:spcBef>
              <a:spcAft>
                <a:spcPts val="0"/>
              </a:spcAft>
              <a:buClr>
                <a:schemeClr val="dk1"/>
              </a:buClr>
              <a:buSzPts val="1100"/>
              <a:buFont typeface="Arial"/>
              <a:buNone/>
            </a:pPr>
            <a:r>
              <a:rPr lang="en-US" sz="2000">
                <a:solidFill>
                  <a:schemeClr val="dk1"/>
                </a:solidFill>
                <a:latin typeface="Arial"/>
                <a:ea typeface="Arial"/>
                <a:cs typeface="Arial"/>
                <a:sym typeface="Arial"/>
              </a:rPr>
              <a:t> </a:t>
            </a:r>
            <a:r>
              <a:rPr i="1" lang="en-US" sz="2000">
                <a:solidFill>
                  <a:schemeClr val="dk1"/>
                </a:solidFill>
                <a:latin typeface="Arial"/>
                <a:ea typeface="Arial"/>
                <a:cs typeface="Arial"/>
                <a:sym typeface="Arial"/>
              </a:rPr>
              <a:t>It's not good because when the children are at home and they don't study. They forget what they have learned. I don't have the (financial) means to engage a house teacher when I needed one for the children. It's embarrassing not to be able to afford a house teacher for our children.</a:t>
            </a:r>
            <a:endParaRPr i="1" sz="2000">
              <a:solidFill>
                <a:schemeClr val="dk1"/>
              </a:solidFill>
              <a:latin typeface="Arial"/>
              <a:ea typeface="Arial"/>
              <a:cs typeface="Arial"/>
              <a:sym typeface="Arial"/>
            </a:endParaRPr>
          </a:p>
          <a:p>
            <a:pPr indent="0" lvl="0" marL="0" rtl="0" algn="ctr">
              <a:spcBef>
                <a:spcPts val="600"/>
              </a:spcBef>
              <a:spcAft>
                <a:spcPts val="600"/>
              </a:spcAft>
              <a:buNone/>
            </a:pPr>
            <a:r>
              <a:t/>
            </a:r>
            <a:endParaRPr/>
          </a:p>
        </p:txBody>
      </p:sp>
      <p:sp>
        <p:nvSpPr>
          <p:cNvPr id="628" name="Google Shape;628;p67"/>
          <p:cNvSpPr txBox="1"/>
          <p:nvPr/>
        </p:nvSpPr>
        <p:spPr>
          <a:xfrm>
            <a:off x="729350" y="3158725"/>
            <a:ext cx="9735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I: You say that you took a teacher who went to study with the children?</a:t>
            </a:r>
            <a:endParaRPr i="1" sz="2000"/>
          </a:p>
          <a:p>
            <a:pPr indent="0" lvl="0" marL="0" rtl="0" algn="l">
              <a:spcBef>
                <a:spcPts val="0"/>
              </a:spcBef>
              <a:spcAft>
                <a:spcPts val="0"/>
              </a:spcAft>
              <a:buNone/>
            </a:pPr>
            <a:r>
              <a:rPr i="1" lang="en-US" sz="2000"/>
              <a:t>R: That's right, because I didn't go to school, I can manage a little bit, so I can't help them.</a:t>
            </a:r>
            <a:endParaRPr i="1" sz="2000"/>
          </a:p>
        </p:txBody>
      </p:sp>
      <p:sp>
        <p:nvSpPr>
          <p:cNvPr id="629" name="Google Shape;629;p67"/>
          <p:cNvSpPr txBox="1"/>
          <p:nvPr/>
        </p:nvSpPr>
        <p:spPr>
          <a:xfrm>
            <a:off x="723725" y="4379800"/>
            <a:ext cx="1077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For me, if I had a good level of education, and the financial means, I would have hired another teacher to help them.</a:t>
            </a:r>
            <a:endParaRPr i="1" sz="2000"/>
          </a:p>
          <a:p>
            <a:pPr indent="0" lvl="0" marL="0" rtl="0" algn="l">
              <a:spcBef>
                <a:spcPts val="0"/>
              </a:spcBef>
              <a:spcAft>
                <a:spcPts val="0"/>
              </a:spcAft>
              <a:buNone/>
            </a:pPr>
            <a:r>
              <a:t/>
            </a:r>
            <a:endParaRPr i="1"/>
          </a:p>
        </p:txBody>
      </p:sp>
      <p:sp>
        <p:nvSpPr>
          <p:cNvPr id="630" name="Google Shape;630;p67"/>
          <p:cNvSpPr txBox="1"/>
          <p:nvPr/>
        </p:nvSpPr>
        <p:spPr>
          <a:xfrm>
            <a:off x="670100" y="5395600"/>
            <a:ext cx="11146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t>Regarding education, since I'm not too much at home, I go to work. What I would like to do is to look for a house teacher for their education.</a:t>
            </a:r>
            <a:endParaRPr i="1" sz="2000"/>
          </a:p>
          <a:p>
            <a:pPr indent="0" lvl="0" marL="0" rtl="0" algn="l">
              <a:spcBef>
                <a:spcPts val="0"/>
              </a:spcBef>
              <a:spcAft>
                <a:spcPts val="0"/>
              </a:spcAft>
              <a:buNone/>
            </a:pPr>
            <a:r>
              <a:t/>
            </a:r>
            <a:endParaRPr i="1"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8"/>
          <p:cNvSpPr txBox="1"/>
          <p:nvPr>
            <p:ph type="title"/>
          </p:nvPr>
        </p:nvSpPr>
        <p:spPr>
          <a:xfrm>
            <a:off x="420500" y="457200"/>
            <a:ext cx="11645400" cy="806400"/>
          </a:xfrm>
          <a:prstGeom prst="rect">
            <a:avLst/>
          </a:prstGeom>
        </p:spPr>
        <p:txBody>
          <a:bodyPr anchorCtr="0" anchor="b" bIns="45700" lIns="91425" spcFirstLastPara="1" rIns="91425" wrap="square" tIns="45700">
            <a:noAutofit/>
          </a:bodyPr>
          <a:lstStyle/>
          <a:p>
            <a:pPr indent="0" lvl="0" marL="0" rtl="0" algn="l">
              <a:lnSpc>
                <a:spcPct val="100000"/>
              </a:lnSpc>
              <a:spcBef>
                <a:spcPts val="1200"/>
              </a:spcBef>
              <a:spcAft>
                <a:spcPts val="0"/>
              </a:spcAft>
              <a:buNone/>
            </a:pPr>
            <a:r>
              <a:rPr lang="en-US" sz="3500">
                <a:solidFill>
                  <a:schemeClr val="dk1"/>
                </a:solidFill>
                <a:latin typeface="Arial"/>
                <a:ea typeface="Arial"/>
                <a:cs typeface="Arial"/>
                <a:sym typeface="Arial"/>
              </a:rPr>
              <a:t>Broader discussion on education costs </a:t>
            </a:r>
            <a:endParaRPr sz="3500"/>
          </a:p>
        </p:txBody>
      </p:sp>
      <p:sp>
        <p:nvSpPr>
          <p:cNvPr id="637" name="Google Shape;637;p68"/>
          <p:cNvSpPr txBox="1"/>
          <p:nvPr>
            <p:ph idx="1" type="body"/>
          </p:nvPr>
        </p:nvSpPr>
        <p:spPr>
          <a:xfrm>
            <a:off x="577991" y="1759433"/>
            <a:ext cx="11487900" cy="369300"/>
          </a:xfrm>
          <a:prstGeom prst="rect">
            <a:avLst/>
          </a:prstGeom>
        </p:spPr>
        <p:txBody>
          <a:bodyPr anchorCtr="0" anchor="t" bIns="0" lIns="9125" spcFirstLastPara="1" rIns="0" wrap="square" tIns="0">
            <a:noAutofit/>
          </a:bodyPr>
          <a:lstStyle/>
          <a:p>
            <a:pPr indent="0" lvl="0" marL="0" marR="457200" rtl="0" algn="l">
              <a:lnSpc>
                <a:spcPct val="115000"/>
              </a:lnSpc>
              <a:spcBef>
                <a:spcPts val="1200"/>
              </a:spcBef>
              <a:spcAft>
                <a:spcPts val="0"/>
              </a:spcAft>
              <a:buClr>
                <a:schemeClr val="dk1"/>
              </a:buClr>
              <a:buSzPts val="1100"/>
              <a:buFont typeface="Arial"/>
              <a:buNone/>
            </a:pPr>
            <a:r>
              <a:rPr lang="en-US" sz="2200">
                <a:solidFill>
                  <a:schemeClr val="dk1"/>
                </a:solidFill>
                <a:latin typeface="Arial"/>
                <a:ea typeface="Arial"/>
                <a:cs typeface="Arial"/>
                <a:sym typeface="Arial"/>
              </a:rPr>
              <a:t>House teachers are a relevant issue </a:t>
            </a:r>
            <a:r>
              <a:rPr lang="en-US" sz="2200">
                <a:solidFill>
                  <a:schemeClr val="dk1"/>
                </a:solidFill>
                <a:latin typeface="Arial"/>
                <a:ea typeface="Arial"/>
                <a:cs typeface="Arial"/>
                <a:sym typeface="Arial"/>
              </a:rPr>
              <a:t>when schools are open and closed </a:t>
            </a:r>
            <a:endParaRPr sz="2200">
              <a:solidFill>
                <a:schemeClr val="dk1"/>
              </a:solidFill>
              <a:latin typeface="Arial"/>
              <a:ea typeface="Arial"/>
              <a:cs typeface="Arial"/>
              <a:sym typeface="Arial"/>
            </a:endParaRPr>
          </a:p>
          <a:p>
            <a:pPr indent="0" lvl="0" marL="0" marR="457200" rtl="0" algn="l">
              <a:lnSpc>
                <a:spcPct val="115000"/>
              </a:lnSpc>
              <a:spcBef>
                <a:spcPts val="1200"/>
              </a:spcBef>
              <a:spcAft>
                <a:spcPts val="0"/>
              </a:spcAft>
              <a:buClr>
                <a:schemeClr val="dk1"/>
              </a:buClr>
              <a:buSzPts val="1100"/>
              <a:buFont typeface="Arial"/>
              <a:buNone/>
            </a:pPr>
            <a:r>
              <a:rPr lang="en-US" sz="2200">
                <a:solidFill>
                  <a:schemeClr val="dk1"/>
                </a:solidFill>
                <a:latin typeface="Arial"/>
                <a:ea typeface="Arial"/>
                <a:cs typeface="Arial"/>
                <a:sym typeface="Arial"/>
              </a:rPr>
              <a:t>Shadow education also includes “reinforcement classes” </a:t>
            </a:r>
            <a:endParaRPr sz="2200">
              <a:solidFill>
                <a:schemeClr val="dk1"/>
              </a:solidFill>
              <a:latin typeface="Arial"/>
              <a:ea typeface="Arial"/>
              <a:cs typeface="Arial"/>
              <a:sym typeface="Arial"/>
            </a:endParaRPr>
          </a:p>
          <a:p>
            <a:pPr indent="0" lvl="0" marL="457200" rtl="0" algn="l">
              <a:lnSpc>
                <a:spcPct val="100000"/>
              </a:lnSpc>
              <a:spcBef>
                <a:spcPts val="0"/>
              </a:spcBef>
              <a:spcAft>
                <a:spcPts val="0"/>
              </a:spcAft>
              <a:buNone/>
            </a:pPr>
            <a:r>
              <a:rPr i="1" lang="en-US" sz="2000">
                <a:solidFill>
                  <a:schemeClr val="dk1"/>
                </a:solidFill>
                <a:latin typeface="Arial"/>
                <a:ea typeface="Arial"/>
                <a:cs typeface="Arial"/>
                <a:sym typeface="Arial"/>
              </a:rPr>
              <a:t>Nowadays, there are no good teachers anymore, the children go on Wednesdays and Saturdays for reinforcement classes but it's paying. And I make the effort to pay. I take the house teacher to improve their work.</a:t>
            </a:r>
            <a:endParaRPr i="1" sz="2000">
              <a:solidFill>
                <a:schemeClr val="dk1"/>
              </a:solidFill>
              <a:latin typeface="Arial"/>
              <a:ea typeface="Arial"/>
              <a:cs typeface="Arial"/>
              <a:sym typeface="Arial"/>
            </a:endParaRPr>
          </a:p>
          <a:p>
            <a:pPr indent="0" lvl="0" marL="0" marR="457200" rtl="0" algn="l">
              <a:lnSpc>
                <a:spcPct val="115000"/>
              </a:lnSpc>
              <a:spcBef>
                <a:spcPts val="1200"/>
              </a:spcBef>
              <a:spcAft>
                <a:spcPts val="0"/>
              </a:spcAft>
              <a:buClr>
                <a:schemeClr val="dk1"/>
              </a:buClr>
              <a:buSzPts val="1100"/>
              <a:buFont typeface="Arial"/>
              <a:buNone/>
            </a:pPr>
            <a:r>
              <a:rPr lang="en-US" sz="2200">
                <a:solidFill>
                  <a:schemeClr val="dk1"/>
                </a:solidFill>
                <a:latin typeface="Arial"/>
                <a:ea typeface="Arial"/>
                <a:cs typeface="Arial"/>
                <a:sym typeface="Arial"/>
              </a:rPr>
              <a:t>Other costs associated with attending school (Comité de Gestion des Établissements, books and scholastic materials)</a:t>
            </a:r>
            <a:endParaRPr sz="2200">
              <a:solidFill>
                <a:schemeClr val="dk1"/>
              </a:solidFill>
              <a:latin typeface="Arial"/>
              <a:ea typeface="Arial"/>
              <a:cs typeface="Arial"/>
              <a:sym typeface="Arial"/>
            </a:endParaRPr>
          </a:p>
          <a:p>
            <a:pPr indent="0" lvl="0" marL="457200" marR="457200" rtl="0" algn="l">
              <a:lnSpc>
                <a:spcPct val="115000"/>
              </a:lnSpc>
              <a:spcBef>
                <a:spcPts val="1200"/>
              </a:spcBef>
              <a:spcAft>
                <a:spcPts val="0"/>
              </a:spcAft>
              <a:buClr>
                <a:schemeClr val="dk1"/>
              </a:buClr>
              <a:buSzPts val="1100"/>
              <a:buFont typeface="Arial"/>
              <a:buNone/>
            </a:pPr>
            <a:r>
              <a:rPr i="1" lang="en-US" sz="2000">
                <a:solidFill>
                  <a:schemeClr val="dk1"/>
                </a:solidFill>
                <a:latin typeface="Arial"/>
                <a:ea typeface="Arial"/>
                <a:cs typeface="Arial"/>
                <a:sym typeface="Arial"/>
              </a:rPr>
              <a:t>We have a lot of problems like the COGES. For one child, we can pay up to 50,000 CFA francs and due to lack of means the child starts the school year in November or December. We would be happy if the COGES and school T-shirts could be abolished.</a:t>
            </a:r>
            <a:endParaRPr i="1" sz="2000">
              <a:solidFill>
                <a:schemeClr val="dk1"/>
              </a:solidFill>
              <a:latin typeface="Arial"/>
              <a:ea typeface="Arial"/>
              <a:cs typeface="Arial"/>
              <a:sym typeface="Arial"/>
            </a:endParaRPr>
          </a:p>
          <a:p>
            <a:pPr indent="0" lvl="0" marL="457200" marR="457200" rtl="0" algn="l">
              <a:lnSpc>
                <a:spcPct val="115000"/>
              </a:lnSpc>
              <a:spcBef>
                <a:spcPts val="1200"/>
              </a:spcBef>
              <a:spcAft>
                <a:spcPts val="0"/>
              </a:spcAft>
              <a:buClr>
                <a:schemeClr val="dk1"/>
              </a:buClr>
              <a:buSzPts val="1100"/>
              <a:buFont typeface="Arial"/>
              <a:buNone/>
            </a:pPr>
            <a:r>
              <a:t/>
            </a:r>
            <a:endParaRPr sz="2200">
              <a:solidFill>
                <a:schemeClr val="dk1"/>
              </a:solidFill>
              <a:latin typeface="Arial"/>
              <a:ea typeface="Arial"/>
              <a:cs typeface="Arial"/>
              <a:sym typeface="Arial"/>
            </a:endParaRPr>
          </a:p>
          <a:p>
            <a:pPr indent="0" lvl="0" marL="0" rtl="0" algn="l">
              <a:spcBef>
                <a:spcPts val="600"/>
              </a:spcBef>
              <a:spcAft>
                <a:spcPts val="600"/>
              </a:spcAft>
              <a:buNone/>
            </a:pPr>
            <a:r>
              <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9"/>
          <p:cNvSpPr txBox="1"/>
          <p:nvPr>
            <p:ph type="title"/>
          </p:nvPr>
        </p:nvSpPr>
        <p:spPr>
          <a:xfrm>
            <a:off x="420500" y="457200"/>
            <a:ext cx="11645400" cy="806400"/>
          </a:xfrm>
          <a:prstGeom prst="rect">
            <a:avLst/>
          </a:prstGeom>
        </p:spPr>
        <p:txBody>
          <a:bodyPr anchorCtr="0" anchor="b" bIns="45700" lIns="91425" spcFirstLastPara="1" rIns="91425" wrap="square" tIns="45700">
            <a:noAutofit/>
          </a:bodyPr>
          <a:lstStyle/>
          <a:p>
            <a:pPr indent="0" lvl="0" marL="0" rtl="0" algn="l">
              <a:lnSpc>
                <a:spcPct val="100000"/>
              </a:lnSpc>
              <a:spcBef>
                <a:spcPts val="1200"/>
              </a:spcBef>
              <a:spcAft>
                <a:spcPts val="0"/>
              </a:spcAft>
              <a:buNone/>
            </a:pPr>
            <a:r>
              <a:rPr lang="en-US" sz="3500">
                <a:solidFill>
                  <a:srgbClr val="999999"/>
                </a:solidFill>
                <a:latin typeface="Arial"/>
                <a:ea typeface="Arial"/>
                <a:cs typeface="Arial"/>
                <a:sym typeface="Arial"/>
              </a:rPr>
              <a:t>Broader discussion on education costs </a:t>
            </a:r>
            <a:endParaRPr sz="3500">
              <a:solidFill>
                <a:srgbClr val="999999"/>
              </a:solidFill>
            </a:endParaRPr>
          </a:p>
        </p:txBody>
      </p:sp>
      <p:sp>
        <p:nvSpPr>
          <p:cNvPr id="644" name="Google Shape;644;p69"/>
          <p:cNvSpPr txBox="1"/>
          <p:nvPr>
            <p:ph idx="1" type="body"/>
          </p:nvPr>
        </p:nvSpPr>
        <p:spPr>
          <a:xfrm>
            <a:off x="577991" y="1759433"/>
            <a:ext cx="11487900" cy="369300"/>
          </a:xfrm>
          <a:prstGeom prst="rect">
            <a:avLst/>
          </a:prstGeom>
        </p:spPr>
        <p:txBody>
          <a:bodyPr anchorCtr="0" anchor="t" bIns="0" lIns="9125" spcFirstLastPara="1" rIns="0" wrap="square" tIns="0">
            <a:noAutofit/>
          </a:bodyPr>
          <a:lstStyle/>
          <a:p>
            <a:pPr indent="0" lvl="0" marL="0" marR="457200" rtl="0" algn="l">
              <a:lnSpc>
                <a:spcPct val="115000"/>
              </a:lnSpc>
              <a:spcBef>
                <a:spcPts val="1200"/>
              </a:spcBef>
              <a:spcAft>
                <a:spcPts val="0"/>
              </a:spcAft>
              <a:buClr>
                <a:schemeClr val="dk1"/>
              </a:buClr>
              <a:buSzPts val="1100"/>
              <a:buFont typeface="Arial"/>
              <a:buNone/>
            </a:pPr>
            <a:r>
              <a:rPr lang="en-US" sz="2200">
                <a:solidFill>
                  <a:srgbClr val="999999"/>
                </a:solidFill>
                <a:latin typeface="Arial"/>
                <a:ea typeface="Arial"/>
                <a:cs typeface="Arial"/>
                <a:sym typeface="Arial"/>
              </a:rPr>
              <a:t>House teachers are a relevant issue when schools are open and closed </a:t>
            </a:r>
            <a:endParaRPr sz="2200">
              <a:solidFill>
                <a:srgbClr val="999999"/>
              </a:solidFill>
              <a:latin typeface="Arial"/>
              <a:ea typeface="Arial"/>
              <a:cs typeface="Arial"/>
              <a:sym typeface="Arial"/>
            </a:endParaRPr>
          </a:p>
          <a:p>
            <a:pPr indent="0" lvl="0" marL="0" marR="457200" rtl="0" algn="l">
              <a:lnSpc>
                <a:spcPct val="115000"/>
              </a:lnSpc>
              <a:spcBef>
                <a:spcPts val="1200"/>
              </a:spcBef>
              <a:spcAft>
                <a:spcPts val="0"/>
              </a:spcAft>
              <a:buClr>
                <a:schemeClr val="dk1"/>
              </a:buClr>
              <a:buSzPts val="1100"/>
              <a:buFont typeface="Arial"/>
              <a:buNone/>
            </a:pPr>
            <a:r>
              <a:rPr lang="en-US" sz="2200">
                <a:solidFill>
                  <a:srgbClr val="999999"/>
                </a:solidFill>
                <a:latin typeface="Arial"/>
                <a:ea typeface="Arial"/>
                <a:cs typeface="Arial"/>
                <a:sym typeface="Arial"/>
              </a:rPr>
              <a:t>Shadow education also includes “reinforcement classes” </a:t>
            </a:r>
            <a:endParaRPr sz="2200">
              <a:solidFill>
                <a:srgbClr val="999999"/>
              </a:solidFill>
              <a:latin typeface="Arial"/>
              <a:ea typeface="Arial"/>
              <a:cs typeface="Arial"/>
              <a:sym typeface="Arial"/>
            </a:endParaRPr>
          </a:p>
          <a:p>
            <a:pPr indent="0" lvl="0" marL="457200" rtl="0" algn="l">
              <a:lnSpc>
                <a:spcPct val="100000"/>
              </a:lnSpc>
              <a:spcBef>
                <a:spcPts val="0"/>
              </a:spcBef>
              <a:spcAft>
                <a:spcPts val="0"/>
              </a:spcAft>
              <a:buNone/>
            </a:pPr>
            <a:r>
              <a:rPr i="1" lang="en-US" sz="2000">
                <a:solidFill>
                  <a:srgbClr val="999999"/>
                </a:solidFill>
                <a:latin typeface="Arial"/>
                <a:ea typeface="Arial"/>
                <a:cs typeface="Arial"/>
                <a:sym typeface="Arial"/>
              </a:rPr>
              <a:t>Nowadays, there are no good teachers anymore, the children go on Wednesdays and Saturdays for reinforcement classes but it's paying. And I make the effort to pay. I take the house teacher to improve their work.</a:t>
            </a:r>
            <a:endParaRPr i="1" sz="2000">
              <a:solidFill>
                <a:srgbClr val="999999"/>
              </a:solidFill>
              <a:latin typeface="Arial"/>
              <a:ea typeface="Arial"/>
              <a:cs typeface="Arial"/>
              <a:sym typeface="Arial"/>
            </a:endParaRPr>
          </a:p>
          <a:p>
            <a:pPr indent="0" lvl="0" marL="0" marR="457200" rtl="0" algn="l">
              <a:lnSpc>
                <a:spcPct val="115000"/>
              </a:lnSpc>
              <a:spcBef>
                <a:spcPts val="1200"/>
              </a:spcBef>
              <a:spcAft>
                <a:spcPts val="0"/>
              </a:spcAft>
              <a:buClr>
                <a:schemeClr val="dk1"/>
              </a:buClr>
              <a:buSzPts val="1100"/>
              <a:buFont typeface="Arial"/>
              <a:buNone/>
            </a:pPr>
            <a:r>
              <a:rPr lang="en-US" sz="2200">
                <a:solidFill>
                  <a:srgbClr val="999999"/>
                </a:solidFill>
                <a:latin typeface="Arial"/>
                <a:ea typeface="Arial"/>
                <a:cs typeface="Arial"/>
                <a:sym typeface="Arial"/>
              </a:rPr>
              <a:t>Other costs associated with attending school (Comité de Gestion des Établissements, books and scholastic materials)</a:t>
            </a:r>
            <a:endParaRPr sz="2200">
              <a:solidFill>
                <a:srgbClr val="999999"/>
              </a:solidFill>
              <a:latin typeface="Arial"/>
              <a:ea typeface="Arial"/>
              <a:cs typeface="Arial"/>
              <a:sym typeface="Arial"/>
            </a:endParaRPr>
          </a:p>
          <a:p>
            <a:pPr indent="0" lvl="0" marL="457200" marR="457200" rtl="0" algn="l">
              <a:lnSpc>
                <a:spcPct val="115000"/>
              </a:lnSpc>
              <a:spcBef>
                <a:spcPts val="1200"/>
              </a:spcBef>
              <a:spcAft>
                <a:spcPts val="0"/>
              </a:spcAft>
              <a:buClr>
                <a:schemeClr val="dk1"/>
              </a:buClr>
              <a:buSzPts val="1100"/>
              <a:buFont typeface="Arial"/>
              <a:buNone/>
            </a:pPr>
            <a:r>
              <a:rPr i="1" lang="en-US" sz="2000">
                <a:solidFill>
                  <a:srgbClr val="999999"/>
                </a:solidFill>
                <a:latin typeface="Arial"/>
                <a:ea typeface="Arial"/>
                <a:cs typeface="Arial"/>
                <a:sym typeface="Arial"/>
              </a:rPr>
              <a:t>We have a lot of problems like the COGES. For one child, we can pay up to 50,000 CFA francs and due to lack of means the child starts the school year in November or December. We would be happy if the COGES and school T-shirts could be abolished.</a:t>
            </a:r>
            <a:endParaRPr i="1" sz="2000">
              <a:solidFill>
                <a:srgbClr val="999999"/>
              </a:solidFill>
              <a:latin typeface="Arial"/>
              <a:ea typeface="Arial"/>
              <a:cs typeface="Arial"/>
              <a:sym typeface="Arial"/>
            </a:endParaRPr>
          </a:p>
          <a:p>
            <a:pPr indent="0" lvl="0" marL="457200" marR="457200" rtl="0" algn="l">
              <a:lnSpc>
                <a:spcPct val="115000"/>
              </a:lnSpc>
              <a:spcBef>
                <a:spcPts val="1200"/>
              </a:spcBef>
              <a:spcAft>
                <a:spcPts val="0"/>
              </a:spcAft>
              <a:buClr>
                <a:schemeClr val="dk1"/>
              </a:buClr>
              <a:buSzPts val="1100"/>
              <a:buFont typeface="Arial"/>
              <a:buNone/>
            </a:pPr>
            <a:r>
              <a:t/>
            </a:r>
            <a:endParaRPr sz="2200">
              <a:solidFill>
                <a:srgbClr val="999999"/>
              </a:solidFill>
              <a:latin typeface="Arial"/>
              <a:ea typeface="Arial"/>
              <a:cs typeface="Arial"/>
              <a:sym typeface="Arial"/>
            </a:endParaRPr>
          </a:p>
          <a:p>
            <a:pPr indent="0" lvl="0" marL="0" rtl="0" algn="l">
              <a:spcBef>
                <a:spcPts val="600"/>
              </a:spcBef>
              <a:spcAft>
                <a:spcPts val="600"/>
              </a:spcAft>
              <a:buNone/>
            </a:pPr>
            <a:r>
              <a:t/>
            </a:r>
            <a:endParaRPr sz="2200">
              <a:solidFill>
                <a:srgbClr val="999999"/>
              </a:solidFill>
            </a:endParaRPr>
          </a:p>
        </p:txBody>
      </p:sp>
      <p:sp>
        <p:nvSpPr>
          <p:cNvPr id="645" name="Google Shape;645;p69"/>
          <p:cNvSpPr txBox="1"/>
          <p:nvPr/>
        </p:nvSpPr>
        <p:spPr>
          <a:xfrm>
            <a:off x="647700" y="1759425"/>
            <a:ext cx="10896600" cy="17238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0000FF"/>
                </a:solidFill>
                <a:latin typeface="Calibri"/>
                <a:ea typeface="Calibri"/>
                <a:cs typeface="Calibri"/>
                <a:sym typeface="Calibri"/>
              </a:rPr>
              <a:t>Policy Takeaway - Further investigation is needed to understand the “shadow education” system in Cote d’Ivoire, in addition to exploring strategies for addressing educational inequality, such as remedial education programs and ways in which funding and resources can be used to cover all children</a:t>
            </a:r>
            <a:endParaRPr sz="2500">
              <a:solidFill>
                <a:srgbClr val="0000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nvSpPr>
        <p:spPr>
          <a:xfrm>
            <a:off x="1706822" y="701202"/>
            <a:ext cx="1179600" cy="1447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0"/>
              <a:buFont typeface="Arial"/>
              <a:buNone/>
            </a:pPr>
            <a:r>
              <a:t/>
            </a:r>
            <a:endParaRPr b="1" i="0" sz="14000" u="none" cap="none" strike="noStrike">
              <a:solidFill>
                <a:srgbClr val="434343"/>
              </a:solidFill>
              <a:latin typeface="Open Sans"/>
              <a:ea typeface="Open Sans"/>
              <a:cs typeface="Open Sans"/>
              <a:sym typeface="Open Sans"/>
            </a:endParaRPr>
          </a:p>
        </p:txBody>
      </p:sp>
      <p:sp>
        <p:nvSpPr>
          <p:cNvPr id="275" name="Google Shape;275;p43"/>
          <p:cNvSpPr txBox="1"/>
          <p:nvPr/>
        </p:nvSpPr>
        <p:spPr>
          <a:xfrm>
            <a:off x="1706822" y="4462635"/>
            <a:ext cx="1144800" cy="1490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0"/>
              <a:buFont typeface="Arial"/>
              <a:buNone/>
            </a:pPr>
            <a:r>
              <a:t/>
            </a:r>
            <a:endParaRPr b="1" i="0" sz="14000" u="none" cap="none" strike="noStrike">
              <a:solidFill>
                <a:srgbClr val="434343"/>
              </a:solidFill>
              <a:latin typeface="Open Sans"/>
              <a:ea typeface="Open Sans"/>
              <a:cs typeface="Open Sans"/>
              <a:sym typeface="Open Sans"/>
            </a:endParaRPr>
          </a:p>
        </p:txBody>
      </p:sp>
      <p:sp>
        <p:nvSpPr>
          <p:cNvPr id="276" name="Google Shape;276;p43"/>
          <p:cNvSpPr txBox="1"/>
          <p:nvPr/>
        </p:nvSpPr>
        <p:spPr>
          <a:xfrm>
            <a:off x="1706822" y="2539479"/>
            <a:ext cx="1144800" cy="1490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0"/>
              <a:buFont typeface="Arial"/>
              <a:buNone/>
            </a:pPr>
            <a:r>
              <a:t/>
            </a:r>
            <a:endParaRPr b="1" i="0" sz="14000" u="none" cap="none" strike="noStrike">
              <a:solidFill>
                <a:srgbClr val="434343"/>
              </a:solidFill>
              <a:latin typeface="Open Sans"/>
              <a:ea typeface="Open Sans"/>
              <a:cs typeface="Open Sans"/>
              <a:sym typeface="Open Sans"/>
            </a:endParaRPr>
          </a:p>
        </p:txBody>
      </p:sp>
      <p:sp>
        <p:nvSpPr>
          <p:cNvPr id="277" name="Google Shape;277;p43"/>
          <p:cNvSpPr txBox="1"/>
          <p:nvPr/>
        </p:nvSpPr>
        <p:spPr>
          <a:xfrm>
            <a:off x="389850" y="731825"/>
            <a:ext cx="11412300" cy="749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Open Sans"/>
              <a:buNone/>
            </a:pPr>
            <a:r>
              <a:rPr b="1" i="0" lang="en-US" sz="3700" u="none" cap="none" strike="noStrike">
                <a:solidFill>
                  <a:srgbClr val="434343"/>
                </a:solidFill>
                <a:latin typeface="Open Sans"/>
                <a:ea typeface="Open Sans"/>
                <a:cs typeface="Open Sans"/>
                <a:sym typeface="Open Sans"/>
              </a:rPr>
              <a:t>IPA’s Research for Effective COVID-19 Responses (RECOVR)</a:t>
            </a:r>
            <a:endParaRPr b="0" i="0" sz="3700" u="none" cap="none" strike="noStrike">
              <a:solidFill>
                <a:srgbClr val="434343"/>
              </a:solidFill>
              <a:latin typeface="Arial"/>
              <a:ea typeface="Arial"/>
              <a:cs typeface="Arial"/>
              <a:sym typeface="Arial"/>
            </a:endParaRPr>
          </a:p>
        </p:txBody>
      </p:sp>
      <p:grpSp>
        <p:nvGrpSpPr>
          <p:cNvPr id="278" name="Google Shape;278;p43"/>
          <p:cNvGrpSpPr/>
          <p:nvPr/>
        </p:nvGrpSpPr>
        <p:grpSpPr>
          <a:xfrm>
            <a:off x="237451" y="2018336"/>
            <a:ext cx="11106399" cy="1145032"/>
            <a:chOff x="159176" y="1191736"/>
            <a:chExt cx="11106399" cy="1145032"/>
          </a:xfrm>
        </p:grpSpPr>
        <p:sp>
          <p:nvSpPr>
            <p:cNvPr id="279" name="Google Shape;279;p43"/>
            <p:cNvSpPr txBox="1"/>
            <p:nvPr/>
          </p:nvSpPr>
          <p:spPr>
            <a:xfrm>
              <a:off x="1615175" y="1304052"/>
              <a:ext cx="9650400" cy="920400"/>
            </a:xfrm>
            <a:prstGeom prst="rect">
              <a:avLst/>
            </a:prstGeom>
            <a:noFill/>
            <a:ln>
              <a:noFill/>
            </a:ln>
          </p:spPr>
          <p:txBody>
            <a:bodyPr anchorCtr="0" anchor="t" bIns="45700" lIns="91425" spcFirstLastPara="1" rIns="91425" wrap="square" tIns="45700">
              <a:noAutofit/>
            </a:bodyPr>
            <a:lstStyle/>
            <a:p>
              <a:pPr indent="0" lvl="2" marL="0" marR="0" rtl="0" algn="l">
                <a:lnSpc>
                  <a:spcPct val="100000"/>
                </a:lnSpc>
                <a:spcBef>
                  <a:spcPts val="0"/>
                </a:spcBef>
                <a:spcAft>
                  <a:spcPts val="0"/>
                </a:spcAft>
                <a:buClr>
                  <a:srgbClr val="000000"/>
                </a:buClr>
                <a:buSzPts val="2800"/>
                <a:buFont typeface="Arial"/>
                <a:buNone/>
              </a:pPr>
              <a:r>
                <a:rPr b="1" lang="en-US" sz="2000">
                  <a:solidFill>
                    <a:srgbClr val="434343"/>
                  </a:solidFill>
                  <a:latin typeface="Open Sans"/>
                  <a:ea typeface="Open Sans"/>
                  <a:cs typeface="Open Sans"/>
                  <a:sym typeface="Open Sans"/>
                </a:rPr>
                <a:t>Conducting a</a:t>
              </a:r>
              <a:r>
                <a:rPr b="1" i="0" lang="en-US" sz="2000" u="none" cap="none" strike="noStrike">
                  <a:solidFill>
                    <a:srgbClr val="434343"/>
                  </a:solidFill>
                  <a:latin typeface="Open Sans"/>
                  <a:ea typeface="Open Sans"/>
                  <a:cs typeface="Open Sans"/>
                  <a:sym typeface="Open Sans"/>
                </a:rPr>
                <a:t> rapid response survey to answer</a:t>
              </a:r>
              <a:r>
                <a:rPr b="1" lang="en-US" sz="2000">
                  <a:solidFill>
                    <a:srgbClr val="434343"/>
                  </a:solidFill>
                  <a:latin typeface="Open Sans"/>
                  <a:ea typeface="Open Sans"/>
                  <a:cs typeface="Open Sans"/>
                  <a:sym typeface="Open Sans"/>
                </a:rPr>
                <a:t> key policy questions</a:t>
              </a:r>
              <a:r>
                <a:rPr b="0" i="0" lang="en-US" sz="2000" u="none" cap="none" strike="noStrike">
                  <a:solidFill>
                    <a:srgbClr val="434343"/>
                  </a:solidFill>
                  <a:latin typeface="Open Sans"/>
                  <a:ea typeface="Open Sans"/>
                  <a:cs typeface="Open Sans"/>
                  <a:sym typeface="Open Sans"/>
                </a:rPr>
                <a:t>:</a:t>
              </a:r>
              <a:r>
                <a:rPr b="0" i="0" lang="en-US" sz="1600" u="none" cap="none" strike="noStrike">
                  <a:solidFill>
                    <a:srgbClr val="434343"/>
                  </a:solidFill>
                  <a:latin typeface="Open Sans"/>
                  <a:ea typeface="Open Sans"/>
                  <a:cs typeface="Open Sans"/>
                  <a:sym typeface="Open Sans"/>
                </a:rPr>
                <a:t> </a:t>
              </a:r>
              <a:r>
                <a:rPr lang="en-US" sz="1500">
                  <a:solidFill>
                    <a:srgbClr val="484848"/>
                  </a:solidFill>
                  <a:latin typeface="Open Sans"/>
                  <a:ea typeface="Open Sans"/>
                  <a:cs typeface="Open Sans"/>
                  <a:sym typeface="Open Sans"/>
                </a:rPr>
                <a:t>IPA has built a rapid response panel survey to directly inform key government partners on the health, economic, and social ramifications of the pandemic, and is running it </a:t>
              </a:r>
              <a:r>
                <a:rPr b="1" lang="en-US" sz="1500">
                  <a:solidFill>
                    <a:srgbClr val="484848"/>
                  </a:solidFill>
                  <a:latin typeface="Open Sans"/>
                  <a:ea typeface="Open Sans"/>
                  <a:cs typeface="Open Sans"/>
                  <a:sym typeface="Open Sans"/>
                </a:rPr>
                <a:t>in</a:t>
              </a:r>
              <a:r>
                <a:rPr lang="en-US" sz="1500">
                  <a:solidFill>
                    <a:srgbClr val="484848"/>
                  </a:solidFill>
                  <a:latin typeface="Open Sans"/>
                  <a:ea typeface="Open Sans"/>
                  <a:cs typeface="Open Sans"/>
                  <a:sym typeface="Open Sans"/>
                </a:rPr>
                <a:t> </a:t>
              </a:r>
              <a:r>
                <a:rPr b="1" lang="en-US" sz="1500">
                  <a:solidFill>
                    <a:srgbClr val="484848"/>
                  </a:solidFill>
                  <a:latin typeface="Open Sans"/>
                  <a:ea typeface="Open Sans"/>
                  <a:cs typeface="Open Sans"/>
                  <a:sym typeface="Open Sans"/>
                </a:rPr>
                <a:t>eight countries</a:t>
              </a:r>
              <a:r>
                <a:rPr lang="en-US" sz="1500">
                  <a:solidFill>
                    <a:srgbClr val="484848"/>
                  </a:solidFill>
                  <a:latin typeface="Open Sans"/>
                  <a:ea typeface="Open Sans"/>
                  <a:cs typeface="Open Sans"/>
                  <a:sym typeface="Open Sans"/>
                </a:rPr>
                <a:t>. </a:t>
              </a:r>
              <a:endParaRPr b="0" i="0" sz="1500" u="none" cap="none" strike="noStrike">
                <a:solidFill>
                  <a:srgbClr val="434343"/>
                </a:solidFill>
                <a:latin typeface="Open Sans"/>
                <a:ea typeface="Open Sans"/>
                <a:cs typeface="Open Sans"/>
                <a:sym typeface="Open Sans"/>
              </a:endParaRPr>
            </a:p>
          </p:txBody>
        </p:sp>
        <p:pic>
          <p:nvPicPr>
            <p:cNvPr id="280" name="Google Shape;280;p43"/>
            <p:cNvPicPr preferRelativeResize="0"/>
            <p:nvPr/>
          </p:nvPicPr>
          <p:blipFill rotWithShape="1">
            <a:blip r:embed="rId3">
              <a:alphaModFix/>
            </a:blip>
            <a:srcRect b="0" l="0" r="0" t="0"/>
            <a:stretch/>
          </p:blipFill>
          <p:spPr>
            <a:xfrm>
              <a:off x="159176" y="1191736"/>
              <a:ext cx="1326096" cy="1145032"/>
            </a:xfrm>
            <a:prstGeom prst="rect">
              <a:avLst/>
            </a:prstGeom>
            <a:noFill/>
            <a:ln>
              <a:noFill/>
            </a:ln>
          </p:spPr>
        </p:pic>
      </p:grpSp>
      <p:grpSp>
        <p:nvGrpSpPr>
          <p:cNvPr id="281" name="Google Shape;281;p43"/>
          <p:cNvGrpSpPr/>
          <p:nvPr/>
        </p:nvGrpSpPr>
        <p:grpSpPr>
          <a:xfrm>
            <a:off x="402108" y="4568875"/>
            <a:ext cx="11229467" cy="1565700"/>
            <a:chOff x="402108" y="3730675"/>
            <a:chExt cx="11229467" cy="1565700"/>
          </a:xfrm>
        </p:grpSpPr>
        <p:sp>
          <p:nvSpPr>
            <p:cNvPr id="282" name="Google Shape;282;p43"/>
            <p:cNvSpPr txBox="1"/>
            <p:nvPr/>
          </p:nvSpPr>
          <p:spPr>
            <a:xfrm>
              <a:off x="1700075" y="3730675"/>
              <a:ext cx="9931500" cy="156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100"/>
                <a:buFont typeface="Arial"/>
                <a:buNone/>
              </a:pPr>
              <a:r>
                <a:rPr b="1" lang="en-US" sz="2000">
                  <a:solidFill>
                    <a:srgbClr val="4E4E4E"/>
                  </a:solidFill>
                  <a:latin typeface="Open Sans"/>
                  <a:ea typeface="Open Sans"/>
                  <a:cs typeface="Open Sans"/>
                  <a:sym typeface="Open Sans"/>
                </a:rPr>
                <a:t>Curating a global hub that centralizes research and policy lessons:</a:t>
              </a:r>
              <a:r>
                <a:rPr b="1" lang="en-US" sz="1300">
                  <a:solidFill>
                    <a:srgbClr val="4E4E4E"/>
                  </a:solidFill>
                  <a:latin typeface="Open Sans"/>
                  <a:ea typeface="Open Sans"/>
                  <a:cs typeface="Open Sans"/>
                  <a:sym typeface="Open Sans"/>
                </a:rPr>
                <a:t> </a:t>
              </a:r>
              <a:r>
                <a:rPr lang="en-US" sz="1500">
                  <a:solidFill>
                    <a:srgbClr val="4E4E4E"/>
                  </a:solidFill>
                  <a:latin typeface="Open Sans"/>
                  <a:ea typeface="Open Sans"/>
                  <a:cs typeface="Open Sans"/>
                  <a:sym typeface="Open Sans"/>
                </a:rPr>
                <a:t>We are rapidly developing </a:t>
              </a:r>
              <a:r>
                <a:rPr b="1" lang="en-US" sz="1500">
                  <a:solidFill>
                    <a:srgbClr val="4E4E4E"/>
                  </a:solidFill>
                  <a:latin typeface="Open Sans"/>
                  <a:ea typeface="Open Sans"/>
                  <a:cs typeface="Open Sans"/>
                  <a:sym typeface="Open Sans"/>
                </a:rPr>
                <a:t>more than 80 new individual evaluations</a:t>
              </a:r>
              <a:r>
                <a:rPr lang="en-US" sz="1500">
                  <a:solidFill>
                    <a:srgbClr val="4E4E4E"/>
                  </a:solidFill>
                  <a:latin typeface="Open Sans"/>
                  <a:ea typeface="Open Sans"/>
                  <a:cs typeface="Open Sans"/>
                  <a:sym typeface="Open Sans"/>
                </a:rPr>
                <a:t> related to the COVID-19 response. Some build on existing studies, and others are new studies</a:t>
              </a:r>
              <a:r>
                <a:rPr b="1" lang="en-US" sz="1500">
                  <a:solidFill>
                    <a:srgbClr val="4E4E4E"/>
                  </a:solidFill>
                  <a:latin typeface="Open Sans"/>
                  <a:ea typeface="Open Sans"/>
                  <a:cs typeface="Open Sans"/>
                  <a:sym typeface="Open Sans"/>
                </a:rPr>
                <a:t> </a:t>
              </a:r>
              <a:r>
                <a:rPr lang="en-US" sz="1500">
                  <a:solidFill>
                    <a:srgbClr val="4E4E4E"/>
                  </a:solidFill>
                  <a:latin typeface="Open Sans"/>
                  <a:ea typeface="Open Sans"/>
                  <a:cs typeface="Open Sans"/>
                  <a:sym typeface="Open Sans"/>
                </a:rPr>
                <a:t>that have been quickly developed to inform the design of new programs aimed at </a:t>
              </a:r>
              <a:r>
                <a:rPr b="1" lang="en-US" sz="1500">
                  <a:solidFill>
                    <a:srgbClr val="4E4E4E"/>
                  </a:solidFill>
                  <a:latin typeface="Open Sans"/>
                  <a:ea typeface="Open Sans"/>
                  <a:cs typeface="Open Sans"/>
                  <a:sym typeface="Open Sans"/>
                </a:rPr>
                <a:t>mitigating the impacts of the crisis on health, livelihoods, learning</a:t>
              </a:r>
              <a:r>
                <a:rPr lang="en-US" sz="1500">
                  <a:solidFill>
                    <a:srgbClr val="4E4E4E"/>
                  </a:solidFill>
                  <a:latin typeface="Open Sans"/>
                  <a:ea typeface="Open Sans"/>
                  <a:cs typeface="Open Sans"/>
                  <a:sym typeface="Open Sans"/>
                </a:rPr>
                <a:t>, and other outcomes.  </a:t>
              </a:r>
              <a:endParaRPr sz="1500">
                <a:solidFill>
                  <a:srgbClr val="4E4E4E"/>
                </a:solidFill>
                <a:latin typeface="Open Sans"/>
                <a:ea typeface="Open Sans"/>
                <a:cs typeface="Open Sans"/>
                <a:sym typeface="Open Sans"/>
              </a:endParaRPr>
            </a:p>
            <a:p>
              <a:pPr indent="0" lvl="2" marL="0" marR="0" rtl="0" algn="l">
                <a:lnSpc>
                  <a:spcPct val="100000"/>
                </a:lnSpc>
                <a:spcBef>
                  <a:spcPts val="0"/>
                </a:spcBef>
                <a:spcAft>
                  <a:spcPts val="0"/>
                </a:spcAft>
                <a:buClr>
                  <a:srgbClr val="000000"/>
                </a:buClr>
                <a:buSzPts val="2800"/>
                <a:buFont typeface="Arial"/>
                <a:buNone/>
              </a:pPr>
              <a:r>
                <a:t/>
              </a:r>
              <a:endParaRPr sz="1600">
                <a:solidFill>
                  <a:srgbClr val="4E4E4E"/>
                </a:solidFill>
                <a:latin typeface="Open Sans"/>
                <a:ea typeface="Open Sans"/>
                <a:cs typeface="Open Sans"/>
                <a:sym typeface="Open Sans"/>
              </a:endParaRPr>
            </a:p>
          </p:txBody>
        </p:sp>
        <p:pic>
          <p:nvPicPr>
            <p:cNvPr id="283" name="Google Shape;283;p43"/>
            <p:cNvPicPr preferRelativeResize="0"/>
            <p:nvPr/>
          </p:nvPicPr>
          <p:blipFill rotWithShape="1">
            <a:blip r:embed="rId4">
              <a:alphaModFix/>
            </a:blip>
            <a:srcRect b="0" l="0" r="0" t="0"/>
            <a:stretch/>
          </p:blipFill>
          <p:spPr>
            <a:xfrm>
              <a:off x="402108" y="4018698"/>
              <a:ext cx="1145032" cy="989653"/>
            </a:xfrm>
            <a:prstGeom prst="rect">
              <a:avLst/>
            </a:prstGeom>
            <a:noFill/>
            <a:ln>
              <a:noFill/>
            </a:ln>
          </p:spPr>
        </p:pic>
      </p:grpSp>
      <p:grpSp>
        <p:nvGrpSpPr>
          <p:cNvPr id="284" name="Google Shape;284;p43"/>
          <p:cNvGrpSpPr/>
          <p:nvPr/>
        </p:nvGrpSpPr>
        <p:grpSpPr>
          <a:xfrm>
            <a:off x="402108" y="3413672"/>
            <a:ext cx="11229467" cy="1145100"/>
            <a:chOff x="402108" y="3113188"/>
            <a:chExt cx="11229467" cy="1145100"/>
          </a:xfrm>
        </p:grpSpPr>
        <p:sp>
          <p:nvSpPr>
            <p:cNvPr id="285" name="Google Shape;285;p43"/>
            <p:cNvSpPr txBox="1"/>
            <p:nvPr/>
          </p:nvSpPr>
          <p:spPr>
            <a:xfrm>
              <a:off x="1700075" y="3113188"/>
              <a:ext cx="9931500" cy="1145100"/>
            </a:xfrm>
            <a:prstGeom prst="rect">
              <a:avLst/>
            </a:prstGeom>
            <a:noFill/>
            <a:ln>
              <a:noFill/>
            </a:ln>
          </p:spPr>
          <p:txBody>
            <a:bodyPr anchorCtr="0" anchor="t" bIns="45700" lIns="91425" spcFirstLastPara="1" rIns="91425" wrap="square" tIns="45700">
              <a:noAutofit/>
            </a:bodyPr>
            <a:lstStyle/>
            <a:p>
              <a:pPr indent="0" lvl="2" marL="0" marR="0" rtl="0" algn="l">
                <a:lnSpc>
                  <a:spcPct val="100000"/>
                </a:lnSpc>
                <a:spcBef>
                  <a:spcPts val="0"/>
                </a:spcBef>
                <a:spcAft>
                  <a:spcPts val="0"/>
                </a:spcAft>
                <a:buClr>
                  <a:srgbClr val="000000"/>
                </a:buClr>
                <a:buSzPts val="2800"/>
                <a:buFont typeface="Arial"/>
                <a:buNone/>
              </a:pPr>
              <a:r>
                <a:rPr b="1" lang="en-US" sz="2000">
                  <a:solidFill>
                    <a:srgbClr val="434343"/>
                  </a:solidFill>
                  <a:latin typeface="Open Sans"/>
                  <a:ea typeface="Open Sans"/>
                  <a:cs typeface="Open Sans"/>
                  <a:sym typeface="Open Sans"/>
                </a:rPr>
                <a:t>Advising governments on evidence-based approaches</a:t>
              </a:r>
              <a:r>
                <a:rPr b="1" i="0" lang="en-US" sz="2000" u="none" cap="none" strike="noStrike">
                  <a:solidFill>
                    <a:srgbClr val="434343"/>
                  </a:solidFill>
                  <a:latin typeface="Open Sans"/>
                  <a:ea typeface="Open Sans"/>
                  <a:cs typeface="Open Sans"/>
                  <a:sym typeface="Open Sans"/>
                </a:rPr>
                <a:t>: </a:t>
              </a:r>
              <a:r>
                <a:rPr lang="en-US" sz="1500">
                  <a:solidFill>
                    <a:srgbClr val="484848"/>
                  </a:solidFill>
                  <a:latin typeface="Open Sans"/>
                  <a:ea typeface="Open Sans"/>
                  <a:cs typeface="Open Sans"/>
                  <a:sym typeface="Open Sans"/>
                </a:rPr>
                <a:t>We are collaborating with dozens of governments and peer organizations to share information, resources, and data to inform global stakeholders and advocate for more funding to be allocated to economic responses, especially in the global south. </a:t>
              </a:r>
              <a:endParaRPr sz="1500">
                <a:solidFill>
                  <a:srgbClr val="434343"/>
                </a:solidFill>
                <a:latin typeface="Open Sans"/>
                <a:ea typeface="Open Sans"/>
                <a:cs typeface="Open Sans"/>
                <a:sym typeface="Open Sans"/>
              </a:endParaRPr>
            </a:p>
          </p:txBody>
        </p:sp>
        <p:pic>
          <p:nvPicPr>
            <p:cNvPr descr="Research" id="286" name="Google Shape;286;p43"/>
            <p:cNvPicPr preferRelativeResize="0"/>
            <p:nvPr/>
          </p:nvPicPr>
          <p:blipFill rotWithShape="1">
            <a:blip r:embed="rId5">
              <a:alphaModFix/>
            </a:blip>
            <a:srcRect b="0" l="0" r="0" t="0"/>
            <a:stretch/>
          </p:blipFill>
          <p:spPr>
            <a:xfrm>
              <a:off x="402108" y="3113221"/>
              <a:ext cx="1145032" cy="1145032"/>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0"/>
          <p:cNvSpPr txBox="1"/>
          <p:nvPr>
            <p:ph type="title"/>
          </p:nvPr>
        </p:nvSpPr>
        <p:spPr>
          <a:xfrm>
            <a:off x="838200" y="457200"/>
            <a:ext cx="10515600" cy="1293000"/>
          </a:xfrm>
          <a:prstGeom prst="rect">
            <a:avLst/>
          </a:prstGeom>
        </p:spPr>
        <p:txBody>
          <a:bodyPr anchorCtr="0" anchor="b" bIns="45700" lIns="91425" spcFirstLastPara="1" rIns="91425" wrap="square" tIns="45700">
            <a:noAutofit/>
          </a:bodyPr>
          <a:lstStyle/>
          <a:p>
            <a:pPr indent="0" lvl="0" marL="0" rtl="0" algn="l">
              <a:lnSpc>
                <a:spcPct val="100000"/>
              </a:lnSpc>
              <a:spcBef>
                <a:spcPts val="1200"/>
              </a:spcBef>
              <a:spcAft>
                <a:spcPts val="1200"/>
              </a:spcAft>
              <a:buNone/>
            </a:pPr>
            <a:r>
              <a:rPr lang="en-US" sz="3000">
                <a:solidFill>
                  <a:schemeClr val="dk1"/>
                </a:solidFill>
                <a:latin typeface="Arial"/>
                <a:ea typeface="Arial"/>
                <a:cs typeface="Arial"/>
                <a:sym typeface="Arial"/>
              </a:rPr>
              <a:t>Radio and television appeared to be successful strategies for disseminating information</a:t>
            </a:r>
            <a:endParaRPr sz="3000"/>
          </a:p>
        </p:txBody>
      </p:sp>
      <p:sp>
        <p:nvSpPr>
          <p:cNvPr id="652" name="Google Shape;652;p70"/>
          <p:cNvSpPr txBox="1"/>
          <p:nvPr/>
        </p:nvSpPr>
        <p:spPr>
          <a:xfrm>
            <a:off x="838200" y="1764575"/>
            <a:ext cx="10515600" cy="1293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i="1" lang="en-US" sz="1800">
                <a:solidFill>
                  <a:schemeClr val="dk1"/>
                </a:solidFill>
              </a:rPr>
              <a:t>“</a:t>
            </a:r>
            <a:r>
              <a:rPr i="1" lang="en-US" sz="1800">
                <a:solidFill>
                  <a:schemeClr val="dk1"/>
                </a:solidFill>
              </a:rPr>
              <a:t>I: Have you heard of any other educational activities this year?</a:t>
            </a:r>
            <a:endParaRPr i="1" sz="1800">
              <a:solidFill>
                <a:schemeClr val="dk1"/>
              </a:solidFill>
            </a:endParaRPr>
          </a:p>
          <a:p>
            <a:pPr indent="0" lvl="0" marL="0" rtl="0" algn="l">
              <a:lnSpc>
                <a:spcPct val="100000"/>
              </a:lnSpc>
              <a:spcBef>
                <a:spcPts val="0"/>
              </a:spcBef>
              <a:spcAft>
                <a:spcPts val="0"/>
              </a:spcAft>
              <a:buNone/>
            </a:pPr>
            <a:r>
              <a:rPr i="1" lang="en-US" sz="1800">
                <a:solidFill>
                  <a:schemeClr val="dk1"/>
                </a:solidFill>
              </a:rPr>
              <a:t>R: In the media or on the radio?</a:t>
            </a:r>
            <a:endParaRPr i="1" sz="1800">
              <a:solidFill>
                <a:schemeClr val="dk1"/>
              </a:solidFill>
            </a:endParaRPr>
          </a:p>
          <a:p>
            <a:pPr indent="0" lvl="0" marL="0" rtl="0" algn="l">
              <a:lnSpc>
                <a:spcPct val="100000"/>
              </a:lnSpc>
              <a:spcBef>
                <a:spcPts val="0"/>
              </a:spcBef>
              <a:spcAft>
                <a:spcPts val="0"/>
              </a:spcAft>
              <a:buNone/>
            </a:pPr>
            <a:r>
              <a:rPr i="1" lang="en-US" sz="1800">
                <a:solidFill>
                  <a:schemeClr val="dk1"/>
                </a:solidFill>
              </a:rPr>
              <a:t>I: Have you heard of them?</a:t>
            </a:r>
            <a:endParaRPr i="1" sz="1800">
              <a:solidFill>
                <a:schemeClr val="dk1"/>
              </a:solidFill>
            </a:endParaRPr>
          </a:p>
          <a:p>
            <a:pPr indent="0" lvl="0" marL="0" rtl="0" algn="l">
              <a:lnSpc>
                <a:spcPct val="100000"/>
              </a:lnSpc>
              <a:spcBef>
                <a:spcPts val="0"/>
              </a:spcBef>
              <a:spcAft>
                <a:spcPts val="0"/>
              </a:spcAft>
              <a:buNone/>
            </a:pPr>
            <a:r>
              <a:rPr i="1" lang="en-US" sz="1800">
                <a:solidFill>
                  <a:schemeClr val="dk1"/>
                </a:solidFill>
              </a:rPr>
              <a:t>R: On the radio yes or they talked about compulsory schooling and its benefits.</a:t>
            </a:r>
            <a:endParaRPr i="1" sz="1800">
              <a:solidFill>
                <a:schemeClr val="dk1"/>
              </a:solidFill>
            </a:endParaRPr>
          </a:p>
        </p:txBody>
      </p:sp>
      <p:sp>
        <p:nvSpPr>
          <p:cNvPr id="653" name="Google Shape;653;p70"/>
          <p:cNvSpPr txBox="1"/>
          <p:nvPr/>
        </p:nvSpPr>
        <p:spPr>
          <a:xfrm>
            <a:off x="837250" y="3341300"/>
            <a:ext cx="11081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t>I: Have </a:t>
            </a:r>
            <a:r>
              <a:rPr i="1" lang="en-US" sz="1800"/>
              <a:t>you heard about the children's television program?</a:t>
            </a:r>
            <a:endParaRPr i="1" sz="1800"/>
          </a:p>
          <a:p>
            <a:pPr indent="0" lvl="0" marL="0" rtl="0" algn="l">
              <a:spcBef>
                <a:spcPts val="0"/>
              </a:spcBef>
              <a:spcAft>
                <a:spcPts val="0"/>
              </a:spcAft>
              <a:buNone/>
            </a:pPr>
            <a:r>
              <a:rPr i="1" lang="en-US" sz="1800"/>
              <a:t>R: Yes, I have watched</a:t>
            </a:r>
            <a:endParaRPr i="1" sz="1800"/>
          </a:p>
          <a:p>
            <a:pPr indent="0" lvl="0" marL="0" rtl="0" algn="l">
              <a:spcBef>
                <a:spcPts val="0"/>
              </a:spcBef>
              <a:spcAft>
                <a:spcPts val="0"/>
              </a:spcAft>
              <a:buNone/>
            </a:pPr>
            <a:r>
              <a:rPr i="1" lang="en-US" sz="1800"/>
              <a:t>I: What did you hear?</a:t>
            </a:r>
            <a:endParaRPr i="1" sz="1800"/>
          </a:p>
          <a:p>
            <a:pPr indent="0" lvl="0" marL="0" rtl="0" algn="l">
              <a:spcBef>
                <a:spcPts val="0"/>
              </a:spcBef>
              <a:spcAft>
                <a:spcPts val="0"/>
              </a:spcAft>
              <a:buNone/>
            </a:pPr>
            <a:r>
              <a:rPr i="1" lang="en-US" sz="1800"/>
              <a:t>R: We are required to send the children to school, make them comfortable and not make them carry heavy loads and fieldwork</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t/>
            </a:r>
            <a:endParaRPr i="1" sz="1800"/>
          </a:p>
          <a:p>
            <a:pPr indent="0" lvl="0" marL="0" rtl="0" algn="l">
              <a:spcBef>
                <a:spcPts val="0"/>
              </a:spcBef>
              <a:spcAft>
                <a:spcPts val="0"/>
              </a:spcAft>
              <a:buNone/>
            </a:pPr>
            <a:r>
              <a:rPr i="1" lang="en-US" sz="1800"/>
              <a:t>R: When I heard about COVID on the radio, it was scary.</a:t>
            </a:r>
            <a:endParaRPr i="1" sz="1800"/>
          </a:p>
          <a:p>
            <a:pPr indent="0" lvl="0" marL="0" rtl="0" algn="l">
              <a:spcBef>
                <a:spcPts val="0"/>
              </a:spcBef>
              <a:spcAft>
                <a:spcPts val="0"/>
              </a:spcAft>
              <a:buNone/>
            </a:pPr>
            <a:r>
              <a:rPr i="1" lang="en-US" sz="1800"/>
              <a:t>I: I didn't listen to the radio programs. How is the show playing on the radio?</a:t>
            </a:r>
            <a:endParaRPr i="1" sz="1800"/>
          </a:p>
          <a:p>
            <a:pPr indent="0" lvl="0" marL="0" rtl="0" algn="l">
              <a:spcBef>
                <a:spcPts val="0"/>
              </a:spcBef>
              <a:spcAft>
                <a:spcPts val="0"/>
              </a:spcAft>
              <a:buNone/>
            </a:pPr>
            <a:r>
              <a:rPr i="1" lang="en-US" sz="1800"/>
              <a:t>R: It is said that the corona real, you have to protect ourselves by washing our hands and wearing masks.</a:t>
            </a:r>
            <a:endParaRPr i="1" sz="1800"/>
          </a:p>
          <a:p>
            <a:pPr indent="0" lvl="0" marL="0" rtl="0" algn="l">
              <a:spcBef>
                <a:spcPts val="0"/>
              </a:spcBef>
              <a:spcAft>
                <a:spcPts val="0"/>
              </a:spcAft>
              <a:buNone/>
            </a:pPr>
            <a:r>
              <a:t/>
            </a:r>
            <a:endParaRPr i="1"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71"/>
          <p:cNvSpPr txBox="1"/>
          <p:nvPr>
            <p:ph type="title"/>
          </p:nvPr>
        </p:nvSpPr>
        <p:spPr>
          <a:xfrm>
            <a:off x="838200" y="457200"/>
            <a:ext cx="10515600" cy="1860900"/>
          </a:xfrm>
          <a:prstGeom prst="rect">
            <a:avLst/>
          </a:prstGeom>
        </p:spPr>
        <p:txBody>
          <a:bodyPr anchorCtr="0" anchor="b" bIns="45700" lIns="91425" spcFirstLastPara="1" rIns="91425" wrap="square" tIns="45700">
            <a:noAutofit/>
          </a:bodyPr>
          <a:lstStyle/>
          <a:p>
            <a:pPr indent="0" lvl="0" marL="0" rtl="0" algn="l">
              <a:lnSpc>
                <a:spcPct val="100000"/>
              </a:lnSpc>
              <a:spcBef>
                <a:spcPts val="1200"/>
              </a:spcBef>
              <a:spcAft>
                <a:spcPts val="1200"/>
              </a:spcAft>
              <a:buNone/>
            </a:pPr>
            <a:r>
              <a:rPr lang="en-US" sz="3000">
                <a:solidFill>
                  <a:schemeClr val="dk1"/>
                </a:solidFill>
                <a:latin typeface="Arial"/>
                <a:ea typeface="Arial"/>
                <a:cs typeface="Arial"/>
                <a:sym typeface="Arial"/>
              </a:rPr>
              <a:t>Parents and caregivers were very open to the idea of educational media but meaningful engagement with the programs could potentially be improved</a:t>
            </a:r>
            <a:endParaRPr sz="3000"/>
          </a:p>
        </p:txBody>
      </p:sp>
      <p:sp>
        <p:nvSpPr>
          <p:cNvPr id="660" name="Google Shape;660;p71"/>
          <p:cNvSpPr txBox="1"/>
          <p:nvPr/>
        </p:nvSpPr>
        <p:spPr>
          <a:xfrm>
            <a:off x="838200" y="2752525"/>
            <a:ext cx="99780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800">
                <a:solidFill>
                  <a:schemeClr val="dk1"/>
                </a:solidFill>
              </a:rPr>
              <a:t>“I didn't go very far in my studies, I followed [the television program] but it's really like a blind man looking at himself [he laughs]. I just tell them to study and don't go out of the house."</a:t>
            </a:r>
            <a:endParaRPr i="1" sz="1800">
              <a:solidFill>
                <a:schemeClr val="dk1"/>
              </a:solidFill>
            </a:endParaRPr>
          </a:p>
        </p:txBody>
      </p:sp>
      <p:sp>
        <p:nvSpPr>
          <p:cNvPr id="661" name="Google Shape;661;p71"/>
          <p:cNvSpPr txBox="1"/>
          <p:nvPr/>
        </p:nvSpPr>
        <p:spPr>
          <a:xfrm>
            <a:off x="989650" y="3966250"/>
            <a:ext cx="10248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latin typeface="Open Sans"/>
                <a:ea typeface="Open Sans"/>
                <a:cs typeface="Open Sans"/>
                <a:sym typeface="Open Sans"/>
              </a:rPr>
              <a:t>I</a:t>
            </a:r>
            <a:r>
              <a:rPr i="1" lang="en-US" sz="1800"/>
              <a:t>: Okay, and what did you think of the show?</a:t>
            </a:r>
            <a:endParaRPr i="1" sz="1800"/>
          </a:p>
          <a:p>
            <a:pPr indent="0" lvl="0" marL="0" rtl="0" algn="l">
              <a:spcBef>
                <a:spcPts val="0"/>
              </a:spcBef>
              <a:spcAft>
                <a:spcPts val="0"/>
              </a:spcAft>
              <a:buNone/>
            </a:pPr>
            <a:r>
              <a:rPr i="1" lang="en-US" sz="1800"/>
              <a:t>R: I was saying that it's not bad but the child has to face the teacher to follow the lessons. You have to be well equipped to allow the children to watch these classes at home.</a:t>
            </a:r>
            <a:endParaRPr i="1" sz="1800"/>
          </a:p>
          <a:p>
            <a:pPr indent="0" lvl="0" marL="0" rtl="0" algn="l">
              <a:spcBef>
                <a:spcPts val="0"/>
              </a:spcBef>
              <a:spcAft>
                <a:spcPts val="0"/>
              </a:spcAft>
              <a:buNone/>
            </a:pPr>
            <a:r>
              <a:rPr i="1" lang="en-US" sz="1800"/>
              <a:t>I: Okay, but do you think it's good for the children?</a:t>
            </a:r>
            <a:endParaRPr i="1" sz="1800"/>
          </a:p>
          <a:p>
            <a:pPr indent="0" lvl="0" marL="0" rtl="0" algn="l">
              <a:spcBef>
                <a:spcPts val="0"/>
              </a:spcBef>
              <a:spcAft>
                <a:spcPts val="0"/>
              </a:spcAft>
              <a:buNone/>
            </a:pPr>
            <a:r>
              <a:rPr i="1" lang="en-US" sz="1800"/>
              <a:t>R: I think it's good</a:t>
            </a:r>
            <a:endParaRPr i="1" sz="1800"/>
          </a:p>
          <a:p>
            <a:pPr indent="0" lvl="0" marL="0" rtl="0" algn="l">
              <a:spcBef>
                <a:spcPts val="0"/>
              </a:spcBef>
              <a:spcAft>
                <a:spcPts val="0"/>
              </a:spcAft>
              <a:buNone/>
            </a:pPr>
            <a:r>
              <a:rPr i="1" lang="en-US" sz="1800"/>
              <a:t>I: Why?</a:t>
            </a:r>
            <a:endParaRPr i="1" sz="1800"/>
          </a:p>
          <a:p>
            <a:pPr indent="0" lvl="0" marL="0" rtl="0" algn="l">
              <a:spcBef>
                <a:spcPts val="0"/>
              </a:spcBef>
              <a:spcAft>
                <a:spcPts val="0"/>
              </a:spcAft>
              <a:buNone/>
            </a:pPr>
            <a:r>
              <a:rPr i="1" lang="en-US" sz="1800"/>
              <a:t>R: Because I don't have the time to stay at home to look after the children.</a:t>
            </a:r>
            <a:endParaRPr i="1"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72"/>
          <p:cNvSpPr txBox="1"/>
          <p:nvPr>
            <p:ph type="title"/>
          </p:nvPr>
        </p:nvSpPr>
        <p:spPr>
          <a:xfrm>
            <a:off x="838200" y="457200"/>
            <a:ext cx="10515600" cy="1378500"/>
          </a:xfrm>
          <a:prstGeom prst="rect">
            <a:avLst/>
          </a:prstGeom>
        </p:spPr>
        <p:txBody>
          <a:bodyPr anchorCtr="0" anchor="b" bIns="45700" lIns="91425" spcFirstLastPara="1" rIns="91425" wrap="square" tIns="45700">
            <a:noAutofit/>
          </a:bodyPr>
          <a:lstStyle/>
          <a:p>
            <a:pPr indent="0" lvl="0" marL="0" rtl="0" algn="l">
              <a:lnSpc>
                <a:spcPct val="115000"/>
              </a:lnSpc>
              <a:spcBef>
                <a:spcPts val="1200"/>
              </a:spcBef>
              <a:spcAft>
                <a:spcPts val="1200"/>
              </a:spcAft>
              <a:buNone/>
            </a:pPr>
            <a:r>
              <a:rPr lang="en-US" sz="3000">
                <a:solidFill>
                  <a:schemeClr val="dk1"/>
                </a:solidFill>
                <a:latin typeface="Arial"/>
                <a:ea typeface="Arial"/>
                <a:cs typeface="Arial"/>
                <a:sym typeface="Arial"/>
              </a:rPr>
              <a:t>Pacing of radio and television programming was seen to be too fast</a:t>
            </a:r>
            <a:endParaRPr sz="3000"/>
          </a:p>
        </p:txBody>
      </p:sp>
      <p:sp>
        <p:nvSpPr>
          <p:cNvPr id="668" name="Google Shape;668;p72"/>
          <p:cNvSpPr txBox="1"/>
          <p:nvPr/>
        </p:nvSpPr>
        <p:spPr>
          <a:xfrm>
            <a:off x="1207375" y="2255650"/>
            <a:ext cx="10146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800">
                <a:solidFill>
                  <a:schemeClr val="dk1"/>
                </a:solidFill>
              </a:rPr>
              <a:t>“If you're not focused it's difficult. The radio doesn't talk twice . . . You have to take notes. If you do not have your notebooks and your pen during the radio talks, you may not understand.”</a:t>
            </a:r>
            <a:endParaRPr i="1" sz="1800">
              <a:latin typeface="Open Sans"/>
              <a:ea typeface="Open Sans"/>
              <a:cs typeface="Open Sans"/>
              <a:sym typeface="Open Sans"/>
            </a:endParaRPr>
          </a:p>
        </p:txBody>
      </p:sp>
      <p:sp>
        <p:nvSpPr>
          <p:cNvPr id="669" name="Google Shape;669;p72"/>
          <p:cNvSpPr txBox="1"/>
          <p:nvPr/>
        </p:nvSpPr>
        <p:spPr>
          <a:xfrm>
            <a:off x="1346700" y="3313100"/>
            <a:ext cx="9813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chemeClr val="dk1"/>
                </a:solidFill>
              </a:rPr>
              <a:t>“TV they don’t explain so good and the show is short . . . It’s fast, as soon as it starts it’s over</a:t>
            </a:r>
            <a:endParaRPr i="1" sz="1800"/>
          </a:p>
        </p:txBody>
      </p:sp>
      <p:sp>
        <p:nvSpPr>
          <p:cNvPr id="670" name="Google Shape;670;p72"/>
          <p:cNvSpPr txBox="1"/>
          <p:nvPr/>
        </p:nvSpPr>
        <p:spPr>
          <a:xfrm>
            <a:off x="1261800" y="4051950"/>
            <a:ext cx="99831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US" sz="1800">
                <a:solidFill>
                  <a:schemeClr val="dk1"/>
                </a:solidFill>
              </a:rPr>
              <a:t>“The children found these programs too fast, the explanations were insufficient, we had no other choice but to comply since there were no other alternatives.”</a:t>
            </a:r>
            <a:endParaRPr i="1" sz="1800">
              <a:latin typeface="Open Sans"/>
              <a:ea typeface="Open Sans"/>
              <a:cs typeface="Open Sans"/>
              <a:sym typeface="Open Sans"/>
            </a:endParaRPr>
          </a:p>
        </p:txBody>
      </p:sp>
      <p:sp>
        <p:nvSpPr>
          <p:cNvPr id="671" name="Google Shape;671;p72"/>
          <p:cNvSpPr txBox="1"/>
          <p:nvPr/>
        </p:nvSpPr>
        <p:spPr>
          <a:xfrm>
            <a:off x="1393975" y="5163675"/>
            <a:ext cx="844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chemeClr val="dk1"/>
                </a:solidFill>
              </a:rPr>
              <a:t>“It’s fast for a little girl, she can’t memorize.”</a:t>
            </a:r>
            <a:endParaRPr i="1"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3"/>
          <p:cNvSpPr txBox="1"/>
          <p:nvPr>
            <p:ph type="title"/>
          </p:nvPr>
        </p:nvSpPr>
        <p:spPr>
          <a:xfrm>
            <a:off x="838200" y="286150"/>
            <a:ext cx="10515600" cy="1378500"/>
          </a:xfrm>
          <a:prstGeom prst="rect">
            <a:avLst/>
          </a:prstGeom>
        </p:spPr>
        <p:txBody>
          <a:bodyPr anchorCtr="0" anchor="b" bIns="45700" lIns="91425" spcFirstLastPara="1" rIns="91425" wrap="square" tIns="45700">
            <a:noAutofit/>
          </a:bodyPr>
          <a:lstStyle/>
          <a:p>
            <a:pPr indent="0" lvl="0" marL="0" rtl="0" algn="l">
              <a:lnSpc>
                <a:spcPct val="115000"/>
              </a:lnSpc>
              <a:spcBef>
                <a:spcPts val="1200"/>
              </a:spcBef>
              <a:spcAft>
                <a:spcPts val="1200"/>
              </a:spcAft>
              <a:buNone/>
            </a:pPr>
            <a:r>
              <a:rPr lang="en-US" sz="3000">
                <a:solidFill>
                  <a:schemeClr val="dk1"/>
                </a:solidFill>
                <a:latin typeface="Arial"/>
                <a:ea typeface="Arial"/>
                <a:cs typeface="Arial"/>
                <a:sym typeface="Arial"/>
              </a:rPr>
              <a:t>Parents and caregivers had a limited understanding of the media programs</a:t>
            </a:r>
            <a:endParaRPr sz="3000"/>
          </a:p>
        </p:txBody>
      </p:sp>
      <p:sp>
        <p:nvSpPr>
          <p:cNvPr id="678" name="Google Shape;678;p73"/>
          <p:cNvSpPr txBox="1"/>
          <p:nvPr/>
        </p:nvSpPr>
        <p:spPr>
          <a:xfrm>
            <a:off x="316500" y="1716000"/>
            <a:ext cx="5245200" cy="435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i="1" lang="en-US" sz="1800">
                <a:solidFill>
                  <a:schemeClr val="dk1"/>
                </a:solidFill>
              </a:rPr>
              <a:t>Interviewer: What do children learn from watching the show?</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I'm the one who makes them watch the show.</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Interviewer: No, I mean what do they themselves learn by watching?</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They learn to remember what the teacher says.</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Interviewer: ok</a:t>
            </a:r>
            <a:endParaRPr i="1" sz="1800">
              <a:solidFill>
                <a:schemeClr val="dk1"/>
              </a:solidFill>
            </a:endParaRPr>
          </a:p>
          <a:p>
            <a:pPr indent="0" lvl="0" marL="0" rtl="0" algn="l">
              <a:spcBef>
                <a:spcPts val="1000"/>
              </a:spcBef>
              <a:spcAft>
                <a:spcPts val="0"/>
              </a:spcAft>
              <a:buNone/>
            </a:pPr>
            <a:r>
              <a:rPr i="1" lang="en-US" sz="1800">
                <a:solidFill>
                  <a:schemeClr val="dk1"/>
                </a:solidFill>
              </a:rPr>
              <a:t>Respondent: They learn how to memorize the principal parts of the courses taught</a:t>
            </a:r>
            <a:endParaRPr sz="1800"/>
          </a:p>
        </p:txBody>
      </p:sp>
      <p:sp>
        <p:nvSpPr>
          <p:cNvPr id="679" name="Google Shape;679;p73"/>
          <p:cNvSpPr txBox="1"/>
          <p:nvPr/>
        </p:nvSpPr>
        <p:spPr>
          <a:xfrm>
            <a:off x="6265225" y="1328325"/>
            <a:ext cx="5703600" cy="504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i="1" lang="en-US" sz="1800">
                <a:solidFill>
                  <a:schemeClr val="dk1"/>
                </a:solidFill>
              </a:rPr>
              <a:t>Interviewer: What do children learn from watching the program?</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Sorry?</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Interviewer: What do children learn from watching this program?</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I didn't hear</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Interviewer: I'm asking: What do you think children learn from watching this program?</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[long silence]</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Interviewer: Hello</a:t>
            </a:r>
            <a:endParaRPr i="1" sz="1800">
              <a:solidFill>
                <a:schemeClr val="dk1"/>
              </a:solidFill>
            </a:endParaRPr>
          </a:p>
          <a:p>
            <a:pPr indent="0" lvl="0" marL="0" rtl="0" algn="l">
              <a:lnSpc>
                <a:spcPct val="115000"/>
              </a:lnSpc>
              <a:spcBef>
                <a:spcPts val="1200"/>
              </a:spcBef>
              <a:spcAft>
                <a:spcPts val="0"/>
              </a:spcAft>
              <a:buNone/>
            </a:pPr>
            <a:r>
              <a:rPr i="1" lang="en-US" sz="1800">
                <a:solidFill>
                  <a:schemeClr val="dk1"/>
                </a:solidFill>
              </a:rPr>
              <a:t>Respondent: Yes, they learn the courses, what they watch on TV; that's what they learn</a:t>
            </a:r>
            <a:r>
              <a:rPr i="1" lang="en-US" sz="1000">
                <a:solidFill>
                  <a:schemeClr val="dk1"/>
                </a:solidFill>
              </a:rPr>
              <a:t>.</a:t>
            </a:r>
            <a:endParaRPr i="1" sz="10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4"/>
          <p:cNvSpPr txBox="1"/>
          <p:nvPr>
            <p:ph type="title"/>
          </p:nvPr>
        </p:nvSpPr>
        <p:spPr>
          <a:xfrm>
            <a:off x="838200" y="286150"/>
            <a:ext cx="10515600" cy="1378500"/>
          </a:xfrm>
          <a:prstGeom prst="rect">
            <a:avLst/>
          </a:prstGeom>
        </p:spPr>
        <p:txBody>
          <a:bodyPr anchorCtr="0" anchor="b" bIns="45700" lIns="91425" spcFirstLastPara="1" rIns="91425" wrap="square" tIns="45700">
            <a:noAutofit/>
          </a:bodyPr>
          <a:lstStyle/>
          <a:p>
            <a:pPr indent="0" lvl="0" marL="0" rtl="0" algn="l">
              <a:lnSpc>
                <a:spcPct val="115000"/>
              </a:lnSpc>
              <a:spcBef>
                <a:spcPts val="1200"/>
              </a:spcBef>
              <a:spcAft>
                <a:spcPts val="1200"/>
              </a:spcAft>
              <a:buNone/>
            </a:pPr>
            <a:r>
              <a:rPr lang="en-US" sz="3000">
                <a:solidFill>
                  <a:srgbClr val="999999"/>
                </a:solidFill>
                <a:latin typeface="Arial"/>
                <a:ea typeface="Arial"/>
                <a:cs typeface="Arial"/>
                <a:sym typeface="Arial"/>
              </a:rPr>
              <a:t>Parents and caregivers had a limited understanding of the media programs</a:t>
            </a:r>
            <a:endParaRPr sz="3000">
              <a:solidFill>
                <a:srgbClr val="999999"/>
              </a:solidFill>
            </a:endParaRPr>
          </a:p>
        </p:txBody>
      </p:sp>
      <p:sp>
        <p:nvSpPr>
          <p:cNvPr id="686" name="Google Shape;686;p74"/>
          <p:cNvSpPr txBox="1"/>
          <p:nvPr/>
        </p:nvSpPr>
        <p:spPr>
          <a:xfrm>
            <a:off x="316500" y="1716000"/>
            <a:ext cx="5245200" cy="435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i="1" lang="en-US" sz="1800">
                <a:solidFill>
                  <a:srgbClr val="999999"/>
                </a:solidFill>
              </a:rPr>
              <a:t>Interviewer: What do children learn from watching the show?</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I'm the one who makes them watch the show.</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Interviewer: No, I mean what do they themselves learn by watching?</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They learn to remember what the teacher says.</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Interviewer: ok</a:t>
            </a:r>
            <a:endParaRPr i="1" sz="1800">
              <a:solidFill>
                <a:srgbClr val="999999"/>
              </a:solidFill>
            </a:endParaRPr>
          </a:p>
          <a:p>
            <a:pPr indent="0" lvl="0" marL="0" rtl="0" algn="l">
              <a:spcBef>
                <a:spcPts val="1000"/>
              </a:spcBef>
              <a:spcAft>
                <a:spcPts val="0"/>
              </a:spcAft>
              <a:buNone/>
            </a:pPr>
            <a:r>
              <a:rPr i="1" lang="en-US" sz="1800">
                <a:solidFill>
                  <a:srgbClr val="999999"/>
                </a:solidFill>
              </a:rPr>
              <a:t>Respondent: They learn how to memorize the principal parts of the courses taught</a:t>
            </a:r>
            <a:endParaRPr sz="1800">
              <a:solidFill>
                <a:srgbClr val="999999"/>
              </a:solidFill>
            </a:endParaRPr>
          </a:p>
        </p:txBody>
      </p:sp>
      <p:sp>
        <p:nvSpPr>
          <p:cNvPr id="687" name="Google Shape;687;p74"/>
          <p:cNvSpPr txBox="1"/>
          <p:nvPr/>
        </p:nvSpPr>
        <p:spPr>
          <a:xfrm>
            <a:off x="6265225" y="1328325"/>
            <a:ext cx="5703600" cy="504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i="1" lang="en-US" sz="1800">
                <a:solidFill>
                  <a:srgbClr val="999999"/>
                </a:solidFill>
              </a:rPr>
              <a:t>Interviewer: What do children learn from watching the program?</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Sorry?</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Interviewer: What do children learn from watching this program?</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I didn't hear</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Interviewer: I'm asking: What do you think children learn from watching this program?</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[long silence]</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Interviewer: Hello</a:t>
            </a:r>
            <a:endParaRPr i="1" sz="1800">
              <a:solidFill>
                <a:srgbClr val="999999"/>
              </a:solidFill>
            </a:endParaRPr>
          </a:p>
          <a:p>
            <a:pPr indent="0" lvl="0" marL="0" rtl="0" algn="l">
              <a:lnSpc>
                <a:spcPct val="115000"/>
              </a:lnSpc>
              <a:spcBef>
                <a:spcPts val="1200"/>
              </a:spcBef>
              <a:spcAft>
                <a:spcPts val="0"/>
              </a:spcAft>
              <a:buNone/>
            </a:pPr>
            <a:r>
              <a:rPr i="1" lang="en-US" sz="1800">
                <a:solidFill>
                  <a:srgbClr val="999999"/>
                </a:solidFill>
              </a:rPr>
              <a:t>Respondent: Yes, they learn the courses, what they watch on TV; that's what they learn</a:t>
            </a:r>
            <a:r>
              <a:rPr i="1" lang="en-US" sz="1000">
                <a:solidFill>
                  <a:srgbClr val="999999"/>
                </a:solidFill>
              </a:rPr>
              <a:t>.</a:t>
            </a:r>
            <a:endParaRPr i="1" sz="1000">
              <a:solidFill>
                <a:srgbClr val="999999"/>
              </a:solidFill>
            </a:endParaRPr>
          </a:p>
        </p:txBody>
      </p:sp>
      <p:sp>
        <p:nvSpPr>
          <p:cNvPr id="688" name="Google Shape;688;p74"/>
          <p:cNvSpPr txBox="1"/>
          <p:nvPr/>
        </p:nvSpPr>
        <p:spPr>
          <a:xfrm>
            <a:off x="602275" y="1759425"/>
            <a:ext cx="11395800" cy="1339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0000FF"/>
                </a:solidFill>
                <a:latin typeface="Calibri"/>
                <a:ea typeface="Calibri"/>
                <a:cs typeface="Calibri"/>
                <a:sym typeface="Calibri"/>
              </a:rPr>
              <a:t>Policy Takeaway - Radio and TV programs should include explicit instructions to have an older sibling or adult listen or watch along with children and support their distance learning. Children can also be encouraged to have a pen and paper available. </a:t>
            </a:r>
            <a:endParaRPr sz="2500">
              <a:solidFill>
                <a:srgbClr val="0000FF"/>
              </a:solidFill>
              <a:latin typeface="Calibri"/>
              <a:ea typeface="Calibri"/>
              <a:cs typeface="Calibri"/>
              <a:sym typeface="Calibri"/>
            </a:endParaRPr>
          </a:p>
        </p:txBody>
      </p:sp>
      <p:sp>
        <p:nvSpPr>
          <p:cNvPr id="689" name="Google Shape;689;p74"/>
          <p:cNvSpPr txBox="1"/>
          <p:nvPr/>
        </p:nvSpPr>
        <p:spPr>
          <a:xfrm>
            <a:off x="573025" y="3991200"/>
            <a:ext cx="11395800" cy="954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0000FF"/>
                </a:solidFill>
                <a:latin typeface="Calibri"/>
                <a:ea typeface="Calibri"/>
                <a:cs typeface="Calibri"/>
                <a:sym typeface="Calibri"/>
              </a:rPr>
              <a:t>Policy Takeaway - Radio and TV can also be a method for educating parents that learning is more than just memorization</a:t>
            </a:r>
            <a:endParaRPr sz="2500">
              <a:solidFill>
                <a:srgbClr val="0000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75"/>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500">
                <a:solidFill>
                  <a:schemeClr val="dk1"/>
                </a:solidFill>
                <a:latin typeface="Calibri"/>
                <a:ea typeface="Calibri"/>
                <a:cs typeface="Calibri"/>
                <a:sym typeface="Calibri"/>
              </a:rPr>
              <a:t>Mixed views on whether services should continue</a:t>
            </a:r>
            <a:endParaRPr sz="3500"/>
          </a:p>
        </p:txBody>
      </p:sp>
      <p:sp>
        <p:nvSpPr>
          <p:cNvPr id="696" name="Google Shape;696;p75"/>
          <p:cNvSpPr txBox="1"/>
          <p:nvPr/>
        </p:nvSpPr>
        <p:spPr>
          <a:xfrm>
            <a:off x="1160725" y="1851325"/>
            <a:ext cx="931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chemeClr val="dk1"/>
                </a:solidFill>
              </a:rPr>
              <a:t>“Now that the schools are open, students will not be watching these programs.” </a:t>
            </a:r>
            <a:endParaRPr i="1" sz="1800"/>
          </a:p>
        </p:txBody>
      </p:sp>
      <p:sp>
        <p:nvSpPr>
          <p:cNvPr id="697" name="Google Shape;697;p75"/>
          <p:cNvSpPr txBox="1"/>
          <p:nvPr/>
        </p:nvSpPr>
        <p:spPr>
          <a:xfrm>
            <a:off x="1092750" y="2428425"/>
            <a:ext cx="10006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900"/>
              </a:spcAft>
              <a:buNone/>
            </a:pPr>
            <a:r>
              <a:rPr i="1" lang="en-US" sz="1800">
                <a:solidFill>
                  <a:schemeClr val="dk1"/>
                </a:solidFill>
              </a:rPr>
              <a:t>“Because, even in classroom, children don't often follow and can't understand; and then on the radio; I don't think it can help them.”</a:t>
            </a:r>
            <a:endParaRPr i="1" sz="1800">
              <a:latin typeface="Open Sans"/>
              <a:ea typeface="Open Sans"/>
              <a:cs typeface="Open Sans"/>
              <a:sym typeface="Open Sans"/>
            </a:endParaRPr>
          </a:p>
        </p:txBody>
      </p:sp>
      <p:sp>
        <p:nvSpPr>
          <p:cNvPr id="698" name="Google Shape;698;p75"/>
          <p:cNvSpPr txBox="1"/>
          <p:nvPr/>
        </p:nvSpPr>
        <p:spPr>
          <a:xfrm>
            <a:off x="1263525" y="5324850"/>
            <a:ext cx="101931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900"/>
              </a:spcAft>
              <a:buNone/>
            </a:pPr>
            <a:r>
              <a:rPr i="1" lang="en-US" sz="1800">
                <a:solidFill>
                  <a:schemeClr val="dk1"/>
                </a:solidFill>
              </a:rPr>
              <a:t>“These programs can continue, but on children's days off while making sure to define a precise schedule of presentations on either radio or television.”</a:t>
            </a:r>
            <a:endParaRPr i="1" sz="1800">
              <a:latin typeface="Open Sans"/>
              <a:ea typeface="Open Sans"/>
              <a:cs typeface="Open Sans"/>
              <a:sym typeface="Open Sans"/>
            </a:endParaRPr>
          </a:p>
        </p:txBody>
      </p:sp>
      <p:sp>
        <p:nvSpPr>
          <p:cNvPr id="699" name="Google Shape;699;p75"/>
          <p:cNvSpPr txBox="1"/>
          <p:nvPr/>
        </p:nvSpPr>
        <p:spPr>
          <a:xfrm>
            <a:off x="1160725" y="4104600"/>
            <a:ext cx="943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chemeClr val="dk1"/>
                </a:solidFill>
              </a:rPr>
              <a:t>“If it continues, it can help those who haven't done the courses to get up to speed. What some people didn't understand in the course may be something they can understand on TV or radio.”</a:t>
            </a:r>
            <a:endParaRPr i="1"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6"/>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500">
                <a:solidFill>
                  <a:srgbClr val="999999"/>
                </a:solidFill>
                <a:latin typeface="Calibri"/>
                <a:ea typeface="Calibri"/>
                <a:cs typeface="Calibri"/>
                <a:sym typeface="Calibri"/>
              </a:rPr>
              <a:t>Mixed views on whether services should continue</a:t>
            </a:r>
            <a:endParaRPr sz="3500">
              <a:solidFill>
                <a:srgbClr val="999999"/>
              </a:solidFill>
            </a:endParaRPr>
          </a:p>
        </p:txBody>
      </p:sp>
      <p:sp>
        <p:nvSpPr>
          <p:cNvPr id="706" name="Google Shape;706;p76"/>
          <p:cNvSpPr txBox="1"/>
          <p:nvPr/>
        </p:nvSpPr>
        <p:spPr>
          <a:xfrm>
            <a:off x="1160725" y="1851325"/>
            <a:ext cx="931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rgbClr val="999999"/>
                </a:solidFill>
              </a:rPr>
              <a:t>“Now that the schools are open, students will not be watching these programs.” </a:t>
            </a:r>
            <a:endParaRPr i="1" sz="1800">
              <a:solidFill>
                <a:srgbClr val="999999"/>
              </a:solidFill>
            </a:endParaRPr>
          </a:p>
        </p:txBody>
      </p:sp>
      <p:sp>
        <p:nvSpPr>
          <p:cNvPr id="707" name="Google Shape;707;p76"/>
          <p:cNvSpPr txBox="1"/>
          <p:nvPr/>
        </p:nvSpPr>
        <p:spPr>
          <a:xfrm>
            <a:off x="1092750" y="2428425"/>
            <a:ext cx="100065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900"/>
              </a:spcAft>
              <a:buNone/>
            </a:pPr>
            <a:r>
              <a:rPr i="1" lang="en-US" sz="1800">
                <a:solidFill>
                  <a:srgbClr val="999999"/>
                </a:solidFill>
              </a:rPr>
              <a:t>“Because, even in classroom, children don't often follow and can't understand; and then on the radio; I don't think it can help them.”</a:t>
            </a:r>
            <a:endParaRPr i="1" sz="1800">
              <a:solidFill>
                <a:srgbClr val="999999"/>
              </a:solidFill>
              <a:latin typeface="Open Sans"/>
              <a:ea typeface="Open Sans"/>
              <a:cs typeface="Open Sans"/>
              <a:sym typeface="Open Sans"/>
            </a:endParaRPr>
          </a:p>
        </p:txBody>
      </p:sp>
      <p:sp>
        <p:nvSpPr>
          <p:cNvPr id="708" name="Google Shape;708;p76"/>
          <p:cNvSpPr txBox="1"/>
          <p:nvPr/>
        </p:nvSpPr>
        <p:spPr>
          <a:xfrm>
            <a:off x="1263525" y="5324850"/>
            <a:ext cx="101931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900"/>
              </a:spcAft>
              <a:buNone/>
            </a:pPr>
            <a:r>
              <a:rPr i="1" lang="en-US" sz="1800">
                <a:solidFill>
                  <a:srgbClr val="999999"/>
                </a:solidFill>
              </a:rPr>
              <a:t>“These programs can continue, but on children's days off while making sure to define a precise schedule of presentations on either radio or television.”</a:t>
            </a:r>
            <a:endParaRPr i="1" sz="1800">
              <a:solidFill>
                <a:srgbClr val="999999"/>
              </a:solidFill>
              <a:latin typeface="Open Sans"/>
              <a:ea typeface="Open Sans"/>
              <a:cs typeface="Open Sans"/>
              <a:sym typeface="Open Sans"/>
            </a:endParaRPr>
          </a:p>
        </p:txBody>
      </p:sp>
      <p:sp>
        <p:nvSpPr>
          <p:cNvPr id="709" name="Google Shape;709;p76"/>
          <p:cNvSpPr txBox="1"/>
          <p:nvPr/>
        </p:nvSpPr>
        <p:spPr>
          <a:xfrm>
            <a:off x="1160725" y="4104600"/>
            <a:ext cx="943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solidFill>
                  <a:srgbClr val="999999"/>
                </a:solidFill>
              </a:rPr>
              <a:t>“If it continues, it can help those who haven't done the courses to get up to speed. What some people didn't understand in the course may be something they can understand on TV or radio.”</a:t>
            </a:r>
            <a:endParaRPr i="1" sz="1800">
              <a:solidFill>
                <a:srgbClr val="999999"/>
              </a:solidFill>
            </a:endParaRPr>
          </a:p>
        </p:txBody>
      </p:sp>
      <p:sp>
        <p:nvSpPr>
          <p:cNvPr id="710" name="Google Shape;710;p76"/>
          <p:cNvSpPr txBox="1"/>
          <p:nvPr/>
        </p:nvSpPr>
        <p:spPr>
          <a:xfrm>
            <a:off x="602275" y="2313025"/>
            <a:ext cx="11395800" cy="17238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0000FF"/>
                </a:solidFill>
                <a:latin typeface="Calibri"/>
                <a:ea typeface="Calibri"/>
                <a:cs typeface="Calibri"/>
                <a:sym typeface="Calibri"/>
              </a:rPr>
              <a:t>Policy Takeaway - Future programming should build on respondents’ suggestions - address the timing of the programs and parents’ and caregivers’ belief in the importance of repetition. Radio and TV and other programs could be presented as “reinforcement courses”</a:t>
            </a:r>
            <a:endParaRPr sz="2500">
              <a:solidFill>
                <a:srgbClr val="0000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7"/>
          <p:cNvSpPr txBox="1"/>
          <p:nvPr>
            <p:ph type="title"/>
          </p:nvPr>
        </p:nvSpPr>
        <p:spPr>
          <a:xfrm>
            <a:off x="838200" y="457200"/>
            <a:ext cx="10515600" cy="1078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chemeClr val="dk1"/>
                </a:solidFill>
              </a:rPr>
              <a:t>Students most frequently use textbooks to continue their educations at home, TV is more popular than radio</a:t>
            </a:r>
            <a:endParaRPr sz="3000"/>
          </a:p>
        </p:txBody>
      </p:sp>
      <p:pic>
        <p:nvPicPr>
          <p:cNvPr id="717" name="Google Shape;717;p77"/>
          <p:cNvPicPr preferRelativeResize="0"/>
          <p:nvPr/>
        </p:nvPicPr>
        <p:blipFill>
          <a:blip r:embed="rId3">
            <a:alphaModFix/>
          </a:blip>
          <a:stretch>
            <a:fillRect/>
          </a:stretch>
        </p:blipFill>
        <p:spPr>
          <a:xfrm>
            <a:off x="1238801" y="1456500"/>
            <a:ext cx="8976150" cy="4886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8"/>
          <p:cNvSpPr txBox="1"/>
          <p:nvPr>
            <p:ph type="title"/>
          </p:nvPr>
        </p:nvSpPr>
        <p:spPr>
          <a:xfrm>
            <a:off x="838200" y="609600"/>
            <a:ext cx="105156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400">
                <a:solidFill>
                  <a:schemeClr val="dk1"/>
                </a:solidFill>
              </a:rPr>
              <a:t>60% of respondents with children had heard of the TV show "Mon école a la maison, classes fermées, cahiers ouverts" &amp; a quarter have seen episodes themselves</a:t>
            </a:r>
            <a:endParaRPr sz="2400"/>
          </a:p>
        </p:txBody>
      </p:sp>
      <p:pic>
        <p:nvPicPr>
          <p:cNvPr id="724" name="Google Shape;724;p78"/>
          <p:cNvPicPr preferRelativeResize="0"/>
          <p:nvPr/>
        </p:nvPicPr>
        <p:blipFill>
          <a:blip r:embed="rId3">
            <a:alphaModFix/>
          </a:blip>
          <a:stretch>
            <a:fillRect/>
          </a:stretch>
        </p:blipFill>
        <p:spPr>
          <a:xfrm>
            <a:off x="2047875" y="2049150"/>
            <a:ext cx="7943850" cy="4324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79"/>
          <p:cNvSpPr txBox="1"/>
          <p:nvPr>
            <p:ph type="title"/>
          </p:nvPr>
        </p:nvSpPr>
        <p:spPr>
          <a:xfrm>
            <a:off x="838200" y="6858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400">
                <a:solidFill>
                  <a:schemeClr val="dk1"/>
                </a:solidFill>
              </a:rPr>
              <a:t>A larger proportion of non-poor parent respondents have heard of the TV show "Mon école a la maison, classes fermées, cahiers ouverts" &amp; a greater proportion has also seen episodes themselves</a:t>
            </a:r>
            <a:endParaRPr sz="2400"/>
          </a:p>
        </p:txBody>
      </p:sp>
      <p:pic>
        <p:nvPicPr>
          <p:cNvPr id="731" name="Google Shape;731;p79"/>
          <p:cNvPicPr preferRelativeResize="0"/>
          <p:nvPr/>
        </p:nvPicPr>
        <p:blipFill>
          <a:blip r:embed="rId3">
            <a:alphaModFix/>
          </a:blip>
          <a:stretch>
            <a:fillRect/>
          </a:stretch>
        </p:blipFill>
        <p:spPr>
          <a:xfrm>
            <a:off x="2681288" y="1608900"/>
            <a:ext cx="6677025" cy="477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838200" y="6096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a:t>
            </a:r>
            <a:r>
              <a:rPr lang="en-US" sz="3500"/>
              <a:t>ô</a:t>
            </a:r>
            <a:r>
              <a:rPr lang="en-US" sz="3500"/>
              <a:t>te d’Ivoire </a:t>
            </a:r>
            <a:endParaRPr sz="3500"/>
          </a:p>
        </p:txBody>
      </p:sp>
      <p:sp>
        <p:nvSpPr>
          <p:cNvPr id="293" name="Google Shape;293;p44"/>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387350" lvl="0" marL="457200" marR="0" rtl="0" algn="l">
              <a:lnSpc>
                <a:spcPct val="110000"/>
              </a:lnSpc>
              <a:spcBef>
                <a:spcPts val="1000"/>
              </a:spcBef>
              <a:spcAft>
                <a:spcPts val="0"/>
              </a:spcAft>
              <a:buSzPts val="2500"/>
              <a:buFont typeface="Open Sans"/>
              <a:buChar char="●"/>
            </a:pPr>
            <a:r>
              <a:rPr lang="en-US" sz="2500">
                <a:latin typeface="Open Sans"/>
                <a:ea typeface="Open Sans"/>
                <a:cs typeface="Open Sans"/>
                <a:sym typeface="Open Sans"/>
              </a:rPr>
              <a:t>Partnerships with Ministry of Employment and Social Protection and Ministry of Education</a:t>
            </a:r>
            <a:endParaRPr sz="2500">
              <a:latin typeface="Open Sans"/>
              <a:ea typeface="Open Sans"/>
              <a:cs typeface="Open Sans"/>
              <a:sym typeface="Open Sans"/>
            </a:endParaRPr>
          </a:p>
          <a:p>
            <a:pPr indent="0" lvl="0" marL="457200" marR="0" rtl="0" algn="l">
              <a:lnSpc>
                <a:spcPct val="110000"/>
              </a:lnSpc>
              <a:spcBef>
                <a:spcPts val="1000"/>
              </a:spcBef>
              <a:spcAft>
                <a:spcPts val="0"/>
              </a:spcAft>
              <a:buNone/>
            </a:pPr>
            <a:r>
              <a:t/>
            </a:r>
            <a:endParaRPr sz="1000">
              <a:latin typeface="Open Sans"/>
              <a:ea typeface="Open Sans"/>
              <a:cs typeface="Open Sans"/>
              <a:sym typeface="Open Sans"/>
            </a:endParaRPr>
          </a:p>
          <a:p>
            <a:pPr indent="-387350" lvl="0" marL="457200" marR="0" rtl="0" algn="l">
              <a:lnSpc>
                <a:spcPct val="110000"/>
              </a:lnSpc>
              <a:spcBef>
                <a:spcPts val="1000"/>
              </a:spcBef>
              <a:spcAft>
                <a:spcPts val="0"/>
              </a:spcAft>
              <a:buSzPts val="2500"/>
              <a:buFont typeface="Open Sans"/>
              <a:buChar char="●"/>
            </a:pPr>
            <a:r>
              <a:rPr lang="en-US" sz="2500">
                <a:latin typeface="Open Sans"/>
                <a:ea typeface="Open Sans"/>
                <a:cs typeface="Open Sans"/>
                <a:sym typeface="Open Sans"/>
              </a:rPr>
              <a:t>Two multisectoral quantitative phone surveys </a:t>
            </a:r>
            <a:endParaRPr sz="2500">
              <a:latin typeface="Open Sans"/>
              <a:ea typeface="Open Sans"/>
              <a:cs typeface="Open Sans"/>
              <a:sym typeface="Open Sans"/>
            </a:endParaRPr>
          </a:p>
          <a:p>
            <a:pPr indent="-387350" lvl="1" marL="914400" rtl="0" algn="l">
              <a:spcBef>
                <a:spcPts val="1000"/>
              </a:spcBef>
              <a:spcAft>
                <a:spcPts val="0"/>
              </a:spcAft>
              <a:buSzPts val="2500"/>
              <a:buFont typeface="Open Sans"/>
              <a:buChar char="○"/>
            </a:pPr>
            <a:r>
              <a:rPr lang="en-US" sz="2500">
                <a:solidFill>
                  <a:schemeClr val="dk1"/>
                </a:solidFill>
                <a:latin typeface="Open Sans"/>
                <a:ea typeface="Open Sans"/>
                <a:cs typeface="Open Sans"/>
                <a:sym typeface="Open Sans"/>
              </a:rPr>
              <a:t>Random sample from Integrated Regional Survey on Employment and in the Informal Sector (ERI-ESI 2017) </a:t>
            </a:r>
            <a:endParaRPr sz="2500">
              <a:latin typeface="Open Sans"/>
              <a:ea typeface="Open Sans"/>
              <a:cs typeface="Open Sans"/>
              <a:sym typeface="Open Sans"/>
            </a:endParaRPr>
          </a:p>
          <a:p>
            <a:pPr indent="0" lvl="0" marL="457200" marR="0" rtl="0" algn="l">
              <a:lnSpc>
                <a:spcPct val="110000"/>
              </a:lnSpc>
              <a:spcBef>
                <a:spcPts val="0"/>
              </a:spcBef>
              <a:spcAft>
                <a:spcPts val="0"/>
              </a:spcAft>
              <a:buNone/>
            </a:pPr>
            <a:r>
              <a:t/>
            </a:r>
            <a:endParaRPr sz="1000">
              <a:latin typeface="Open Sans"/>
              <a:ea typeface="Open Sans"/>
              <a:cs typeface="Open Sans"/>
              <a:sym typeface="Open Sans"/>
            </a:endParaRPr>
          </a:p>
          <a:p>
            <a:pPr indent="-387350" lvl="0" marL="457200" marR="0" rtl="0" algn="l">
              <a:lnSpc>
                <a:spcPct val="110000"/>
              </a:lnSpc>
              <a:spcBef>
                <a:spcPts val="1000"/>
              </a:spcBef>
              <a:spcAft>
                <a:spcPts val="0"/>
              </a:spcAft>
              <a:buSzPts val="2500"/>
              <a:buFont typeface="Open Sans"/>
              <a:buChar char="●"/>
            </a:pPr>
            <a:r>
              <a:rPr lang="en-US" sz="2500">
                <a:latin typeface="Open Sans"/>
                <a:ea typeface="Open Sans"/>
                <a:cs typeface="Open Sans"/>
                <a:sym typeface="Open Sans"/>
              </a:rPr>
              <a:t>One qualitative phone survey focused on education</a:t>
            </a:r>
            <a:endParaRPr sz="2500">
              <a:latin typeface="Open Sans"/>
              <a:ea typeface="Open Sans"/>
              <a:cs typeface="Open Sans"/>
              <a:sym typeface="Open Sans"/>
            </a:endParaRPr>
          </a:p>
          <a:p>
            <a:pPr indent="-387350" lvl="1" marL="914400" marR="0" rtl="0" algn="l">
              <a:lnSpc>
                <a:spcPct val="110000"/>
              </a:lnSpc>
              <a:spcBef>
                <a:spcPts val="1000"/>
              </a:spcBef>
              <a:spcAft>
                <a:spcPts val="0"/>
              </a:spcAft>
              <a:buSzPts val="2500"/>
              <a:buFont typeface="Open Sans"/>
              <a:buChar char="○"/>
            </a:pPr>
            <a:r>
              <a:rPr lang="en-US" sz="2500">
                <a:latin typeface="Open Sans"/>
                <a:ea typeface="Open Sans"/>
                <a:cs typeface="Open Sans"/>
                <a:sym typeface="Open Sans"/>
              </a:rPr>
              <a:t>Subsample selected to understand different users’ experience of distance learning options (Radio, TV, SMS)</a:t>
            </a:r>
            <a:endParaRPr sz="2500">
              <a:latin typeface="Open Sans"/>
              <a:ea typeface="Open Sans"/>
              <a:cs typeface="Open Sans"/>
              <a:sym typeface="Open Sans"/>
            </a:endParaRPr>
          </a:p>
          <a:p>
            <a:pPr indent="0" lvl="0" marL="914400" marR="0" rtl="0" algn="l">
              <a:lnSpc>
                <a:spcPct val="110000"/>
              </a:lnSpc>
              <a:spcBef>
                <a:spcPts val="1200"/>
              </a:spcBef>
              <a:spcAft>
                <a:spcPts val="1000"/>
              </a:spcAft>
              <a:buNone/>
            </a:pPr>
            <a:r>
              <a:t/>
            </a:r>
            <a:endParaRPr sz="3000">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80"/>
          <p:cNvSpPr txBox="1"/>
          <p:nvPr>
            <p:ph type="title"/>
          </p:nvPr>
        </p:nvSpPr>
        <p:spPr>
          <a:xfrm>
            <a:off x="838200" y="676275"/>
            <a:ext cx="10515600" cy="734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chemeClr val="dk1"/>
                </a:solidFill>
              </a:rPr>
              <a:t>Of parent respondents that had heard of the show, a third had never watched it</a:t>
            </a:r>
            <a:endParaRPr sz="3000"/>
          </a:p>
        </p:txBody>
      </p:sp>
      <p:pic>
        <p:nvPicPr>
          <p:cNvPr id="738" name="Google Shape;738;p80"/>
          <p:cNvPicPr preferRelativeResize="0"/>
          <p:nvPr/>
        </p:nvPicPr>
        <p:blipFill>
          <a:blip r:embed="rId3">
            <a:alphaModFix/>
          </a:blip>
          <a:stretch>
            <a:fillRect/>
          </a:stretch>
        </p:blipFill>
        <p:spPr>
          <a:xfrm>
            <a:off x="1212550" y="1816425"/>
            <a:ext cx="8174774" cy="44500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1"/>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700">
                <a:solidFill>
                  <a:schemeClr val="dk1"/>
                </a:solidFill>
              </a:rPr>
              <a:t>More than half of respondents find the show engaging and nearly one third would likely recommend it to others</a:t>
            </a:r>
            <a:endParaRPr sz="2700"/>
          </a:p>
        </p:txBody>
      </p:sp>
      <p:sp>
        <p:nvSpPr>
          <p:cNvPr id="745" name="Google Shape;745;p81"/>
          <p:cNvSpPr txBox="1"/>
          <p:nvPr/>
        </p:nvSpPr>
        <p:spPr>
          <a:xfrm>
            <a:off x="1162375" y="2208500"/>
            <a:ext cx="5346900" cy="26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latin typeface="Open Sans"/>
                <a:ea typeface="Open Sans"/>
                <a:cs typeface="Open Sans"/>
                <a:sym typeface="Open Sans"/>
              </a:rPr>
              <a:t>edu39c, edu40</a:t>
            </a:r>
            <a:endParaRPr sz="2800">
              <a:latin typeface="Open Sans"/>
              <a:ea typeface="Open Sans"/>
              <a:cs typeface="Open Sans"/>
              <a:sym typeface="Open Sans"/>
            </a:endParaRPr>
          </a:p>
          <a:p>
            <a:pPr indent="0" lvl="0" marL="0" rtl="0" algn="l">
              <a:spcBef>
                <a:spcPts val="0"/>
              </a:spcBef>
              <a:spcAft>
                <a:spcPts val="0"/>
              </a:spcAft>
              <a:buNone/>
            </a:pPr>
            <a:r>
              <a:t/>
            </a:r>
            <a:endParaRPr sz="2800">
              <a:latin typeface="Open Sans"/>
              <a:ea typeface="Open Sans"/>
              <a:cs typeface="Open Sans"/>
              <a:sym typeface="Open Sans"/>
            </a:endParaRPr>
          </a:p>
          <a:p>
            <a:pPr indent="0" lvl="0" marL="0" rtl="0" algn="l">
              <a:spcBef>
                <a:spcPts val="0"/>
              </a:spcBef>
              <a:spcAft>
                <a:spcPts val="0"/>
              </a:spcAft>
              <a:buNone/>
            </a:pPr>
            <a:r>
              <a:t/>
            </a:r>
            <a:endParaRPr sz="2800">
              <a:latin typeface="Open Sans"/>
              <a:ea typeface="Open Sans"/>
              <a:cs typeface="Open Sans"/>
              <a:sym typeface="Open Sans"/>
            </a:endParaRPr>
          </a:p>
        </p:txBody>
      </p:sp>
      <p:pic>
        <p:nvPicPr>
          <p:cNvPr id="746" name="Google Shape;746;p81"/>
          <p:cNvPicPr preferRelativeResize="0"/>
          <p:nvPr/>
        </p:nvPicPr>
        <p:blipFill>
          <a:blip r:embed="rId3">
            <a:alphaModFix/>
          </a:blip>
          <a:stretch>
            <a:fillRect/>
          </a:stretch>
        </p:blipFill>
        <p:spPr>
          <a:xfrm>
            <a:off x="-13600" y="2226050"/>
            <a:ext cx="6370476" cy="3467859"/>
          </a:xfrm>
          <a:prstGeom prst="rect">
            <a:avLst/>
          </a:prstGeom>
          <a:noFill/>
          <a:ln>
            <a:noFill/>
          </a:ln>
        </p:spPr>
      </p:pic>
      <p:pic>
        <p:nvPicPr>
          <p:cNvPr id="747" name="Google Shape;747;p81"/>
          <p:cNvPicPr preferRelativeResize="0"/>
          <p:nvPr/>
        </p:nvPicPr>
        <p:blipFill>
          <a:blip r:embed="rId4">
            <a:alphaModFix/>
          </a:blip>
          <a:stretch>
            <a:fillRect/>
          </a:stretch>
        </p:blipFill>
        <p:spPr>
          <a:xfrm>
            <a:off x="6019800" y="2291926"/>
            <a:ext cx="6172200" cy="335991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82"/>
          <p:cNvSpPr txBox="1"/>
          <p:nvPr>
            <p:ph type="title"/>
          </p:nvPr>
        </p:nvSpPr>
        <p:spPr>
          <a:xfrm>
            <a:off x="838200" y="220400"/>
            <a:ext cx="10515600" cy="1236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chemeClr val="dk1"/>
                </a:solidFill>
              </a:rPr>
              <a:t>Nearly half of parents prefer for secondary school students to continue with the TV show at school once school resumes</a:t>
            </a:r>
            <a:endParaRPr sz="3000"/>
          </a:p>
        </p:txBody>
      </p:sp>
      <p:pic>
        <p:nvPicPr>
          <p:cNvPr id="754" name="Google Shape;754;p82"/>
          <p:cNvPicPr preferRelativeResize="0"/>
          <p:nvPr/>
        </p:nvPicPr>
        <p:blipFill>
          <a:blip r:embed="rId3">
            <a:alphaModFix/>
          </a:blip>
          <a:stretch>
            <a:fillRect/>
          </a:stretch>
        </p:blipFill>
        <p:spPr>
          <a:xfrm>
            <a:off x="1206225" y="1588225"/>
            <a:ext cx="8478675" cy="4615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83"/>
          <p:cNvSpPr txBox="1"/>
          <p:nvPr>
            <p:ph type="title"/>
          </p:nvPr>
        </p:nvSpPr>
        <p:spPr>
          <a:xfrm>
            <a:off x="838200" y="457200"/>
            <a:ext cx="110220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Audio visual of television appealed to some respondents</a:t>
            </a:r>
            <a:endParaRPr sz="3000"/>
          </a:p>
        </p:txBody>
      </p:sp>
      <p:sp>
        <p:nvSpPr>
          <p:cNvPr id="761" name="Google Shape;761;p83"/>
          <p:cNvSpPr txBox="1"/>
          <p:nvPr/>
        </p:nvSpPr>
        <p:spPr>
          <a:xfrm>
            <a:off x="1066650" y="2100888"/>
            <a:ext cx="862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200">
                <a:solidFill>
                  <a:schemeClr val="dk1"/>
                </a:solidFill>
                <a:latin typeface="Calibri"/>
                <a:ea typeface="Calibri"/>
                <a:cs typeface="Calibri"/>
                <a:sym typeface="Calibri"/>
              </a:rPr>
              <a:t>“This [TV] is more important than for radio because it's visual”</a:t>
            </a:r>
            <a:endParaRPr i="1" sz="2200">
              <a:latin typeface="Open Sans"/>
              <a:ea typeface="Open Sans"/>
              <a:cs typeface="Open Sans"/>
              <a:sym typeface="Open Sans"/>
            </a:endParaRPr>
          </a:p>
        </p:txBody>
      </p:sp>
      <p:sp>
        <p:nvSpPr>
          <p:cNvPr id="762" name="Google Shape;762;p83"/>
          <p:cNvSpPr txBox="1"/>
          <p:nvPr/>
        </p:nvSpPr>
        <p:spPr>
          <a:xfrm>
            <a:off x="1066650" y="3255900"/>
            <a:ext cx="10515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200">
                <a:solidFill>
                  <a:schemeClr val="dk1"/>
                </a:solidFill>
                <a:latin typeface="Calibri"/>
                <a:ea typeface="Calibri"/>
                <a:cs typeface="Calibri"/>
                <a:sym typeface="Calibri"/>
              </a:rPr>
              <a:t>“Our problem is that ideally we are more audio-visual. We don't listen to really the radio. I know that I once listened to the show about education; but since I had the opportunity to follow it on TV as well, we tried to focus on the visual;”</a:t>
            </a:r>
            <a:endParaRPr i="1" sz="2200">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4"/>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But radio could have some advantages</a:t>
            </a:r>
            <a:endParaRPr sz="3000"/>
          </a:p>
        </p:txBody>
      </p:sp>
      <p:sp>
        <p:nvSpPr>
          <p:cNvPr id="769" name="Google Shape;769;p84"/>
          <p:cNvSpPr txBox="1"/>
          <p:nvPr/>
        </p:nvSpPr>
        <p:spPr>
          <a:xfrm>
            <a:off x="947200" y="1540750"/>
            <a:ext cx="10879200" cy="475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I: What was most important to you in the way your children spend their time outside of school?</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R: They help us in the fields, but during the vacations they have taken some courses on television.</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I: Ok what responsibilities do they have at home?</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R: I know that they are often their moms.</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I: What to do?</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R: To clean, then to cook</a:t>
            </a:r>
            <a:endParaRPr i="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US" sz="2000">
                <a:solidFill>
                  <a:schemeClr val="dk1"/>
                </a:solidFill>
              </a:rPr>
              <a:t>I: During the lockdown, how did they occupy their time?</a:t>
            </a:r>
            <a:endParaRPr i="1" sz="2000">
              <a:solidFill>
                <a:schemeClr val="dk1"/>
              </a:solidFill>
            </a:endParaRPr>
          </a:p>
          <a:p>
            <a:pPr indent="0" lvl="0" marL="0" rtl="0" algn="l">
              <a:lnSpc>
                <a:spcPct val="115000"/>
              </a:lnSpc>
              <a:spcBef>
                <a:spcPts val="1200"/>
              </a:spcBef>
              <a:spcAft>
                <a:spcPts val="200"/>
              </a:spcAft>
              <a:buNone/>
            </a:pPr>
            <a:r>
              <a:rPr i="1" lang="en-US" sz="2000">
                <a:solidFill>
                  <a:schemeClr val="dk1"/>
                </a:solidFill>
              </a:rPr>
              <a:t>R: As I said earlier, they help us in the fields. When we are in the field, they listen to the radio to study, but once in the village they watch television.</a:t>
            </a:r>
            <a:endParaRPr i="1" sz="2000">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85"/>
          <p:cNvSpPr txBox="1"/>
          <p:nvPr>
            <p:ph type="title"/>
          </p:nvPr>
        </p:nvSpPr>
        <p:spPr>
          <a:xfrm>
            <a:off x="838200" y="9144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400">
                <a:solidFill>
                  <a:schemeClr val="dk1"/>
                </a:solidFill>
              </a:rPr>
              <a:t>31% of respondents have heard of the "Ma radio, mon école avec Tonton Jojo" radio program, though more than half of those never listened to it</a:t>
            </a:r>
            <a:endParaRPr sz="2400"/>
          </a:p>
        </p:txBody>
      </p:sp>
      <p:pic>
        <p:nvPicPr>
          <p:cNvPr id="776" name="Google Shape;776;p85"/>
          <p:cNvPicPr preferRelativeResize="0"/>
          <p:nvPr/>
        </p:nvPicPr>
        <p:blipFill>
          <a:blip r:embed="rId3">
            <a:alphaModFix/>
          </a:blip>
          <a:stretch>
            <a:fillRect/>
          </a:stretch>
        </p:blipFill>
        <p:spPr>
          <a:xfrm>
            <a:off x="1856650" y="1761300"/>
            <a:ext cx="8398026" cy="4571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86"/>
          <p:cNvSpPr txBox="1"/>
          <p:nvPr>
            <p:ph type="title"/>
          </p:nvPr>
        </p:nvSpPr>
        <p:spPr>
          <a:xfrm>
            <a:off x="838200" y="5334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600">
                <a:solidFill>
                  <a:schemeClr val="dk1"/>
                </a:solidFill>
              </a:rPr>
              <a:t>Poor and non-poor respondents have similar familiarity with and sources for "Ma radio, mon école avec Tonton Joe"</a:t>
            </a:r>
            <a:endParaRPr sz="2600">
              <a:solidFill>
                <a:schemeClr val="dk1"/>
              </a:solidFill>
            </a:endParaRPr>
          </a:p>
        </p:txBody>
      </p:sp>
      <p:pic>
        <p:nvPicPr>
          <p:cNvPr id="783" name="Google Shape;783;p86"/>
          <p:cNvPicPr preferRelativeResize="0"/>
          <p:nvPr/>
        </p:nvPicPr>
        <p:blipFill>
          <a:blip r:embed="rId3">
            <a:alphaModFix/>
          </a:blip>
          <a:stretch>
            <a:fillRect/>
          </a:stretch>
        </p:blipFill>
        <p:spPr>
          <a:xfrm>
            <a:off x="1120475" y="1532700"/>
            <a:ext cx="6465400" cy="46207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87"/>
          <p:cNvSpPr txBox="1"/>
          <p:nvPr>
            <p:ph type="title"/>
          </p:nvPr>
        </p:nvSpPr>
        <p:spPr>
          <a:xfrm>
            <a:off x="838200" y="685800"/>
            <a:ext cx="10702500" cy="974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2800">
                <a:solidFill>
                  <a:schemeClr val="dk1"/>
                </a:solidFill>
              </a:rPr>
              <a:t>66% respondents with children who listen to the show consider the it to be highly engaging or engaging, and one quarter would recommend it to others</a:t>
            </a:r>
            <a:endParaRPr sz="2800"/>
          </a:p>
        </p:txBody>
      </p:sp>
      <p:sp>
        <p:nvSpPr>
          <p:cNvPr id="790" name="Google Shape;790;p87"/>
          <p:cNvSpPr txBox="1"/>
          <p:nvPr/>
        </p:nvSpPr>
        <p:spPr>
          <a:xfrm>
            <a:off x="979725" y="2274925"/>
            <a:ext cx="5728800" cy="23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latin typeface="Open Sans"/>
                <a:ea typeface="Open Sans"/>
                <a:cs typeface="Open Sans"/>
                <a:sym typeface="Open Sans"/>
              </a:rPr>
              <a:t>edu29c,edu30</a:t>
            </a:r>
            <a:endParaRPr sz="2800">
              <a:latin typeface="Open Sans"/>
              <a:ea typeface="Open Sans"/>
              <a:cs typeface="Open Sans"/>
              <a:sym typeface="Open Sans"/>
            </a:endParaRPr>
          </a:p>
          <a:p>
            <a:pPr indent="0" lvl="0" marL="0" rtl="0" algn="l">
              <a:spcBef>
                <a:spcPts val="0"/>
              </a:spcBef>
              <a:spcAft>
                <a:spcPts val="0"/>
              </a:spcAft>
              <a:buNone/>
            </a:pPr>
            <a:r>
              <a:t/>
            </a:r>
            <a:endParaRPr sz="2800">
              <a:latin typeface="Open Sans"/>
              <a:ea typeface="Open Sans"/>
              <a:cs typeface="Open Sans"/>
              <a:sym typeface="Open Sans"/>
            </a:endParaRPr>
          </a:p>
        </p:txBody>
      </p:sp>
      <p:pic>
        <p:nvPicPr>
          <p:cNvPr id="791" name="Google Shape;791;p87"/>
          <p:cNvPicPr preferRelativeResize="0"/>
          <p:nvPr/>
        </p:nvPicPr>
        <p:blipFill>
          <a:blip r:embed="rId3">
            <a:alphaModFix/>
          </a:blip>
          <a:stretch>
            <a:fillRect/>
          </a:stretch>
        </p:blipFill>
        <p:spPr>
          <a:xfrm>
            <a:off x="72649" y="2218500"/>
            <a:ext cx="6635875" cy="3612323"/>
          </a:xfrm>
          <a:prstGeom prst="rect">
            <a:avLst/>
          </a:prstGeom>
          <a:noFill/>
          <a:ln>
            <a:noFill/>
          </a:ln>
        </p:spPr>
      </p:pic>
      <p:pic>
        <p:nvPicPr>
          <p:cNvPr id="792" name="Google Shape;792;p87"/>
          <p:cNvPicPr preferRelativeResize="0"/>
          <p:nvPr/>
        </p:nvPicPr>
        <p:blipFill>
          <a:blip r:embed="rId4">
            <a:alphaModFix/>
          </a:blip>
          <a:stretch>
            <a:fillRect/>
          </a:stretch>
        </p:blipFill>
        <p:spPr>
          <a:xfrm>
            <a:off x="6708525" y="2599500"/>
            <a:ext cx="5331076" cy="290203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88"/>
          <p:cNvSpPr txBox="1"/>
          <p:nvPr>
            <p:ph type="title"/>
          </p:nvPr>
        </p:nvSpPr>
        <p:spPr>
          <a:xfrm>
            <a:off x="838200" y="7620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chemeClr val="dk1"/>
                </a:solidFill>
              </a:rPr>
              <a:t>25% of parents indicate that they would prefer children no longer listen to the show once regular school resumes </a:t>
            </a:r>
            <a:endParaRPr sz="3000"/>
          </a:p>
        </p:txBody>
      </p:sp>
      <p:pic>
        <p:nvPicPr>
          <p:cNvPr id="799" name="Google Shape;799;p88"/>
          <p:cNvPicPr preferRelativeResize="0"/>
          <p:nvPr/>
        </p:nvPicPr>
        <p:blipFill>
          <a:blip r:embed="rId3">
            <a:alphaModFix/>
          </a:blip>
          <a:stretch>
            <a:fillRect/>
          </a:stretch>
        </p:blipFill>
        <p:spPr>
          <a:xfrm>
            <a:off x="1622575" y="1608900"/>
            <a:ext cx="8761074" cy="4769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9"/>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Some respondents were skeptical of Eneza and cell phone use</a:t>
            </a:r>
            <a:endParaRPr sz="3000"/>
          </a:p>
        </p:txBody>
      </p:sp>
      <p:sp>
        <p:nvSpPr>
          <p:cNvPr id="806" name="Google Shape;806;p89"/>
          <p:cNvSpPr txBox="1"/>
          <p:nvPr/>
        </p:nvSpPr>
        <p:spPr>
          <a:xfrm>
            <a:off x="1037275" y="1572100"/>
            <a:ext cx="10661400" cy="452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latin typeface="Open Sans"/>
                <a:ea typeface="Open Sans"/>
                <a:cs typeface="Open Sans"/>
                <a:sym typeface="Open Sans"/>
              </a:rPr>
              <a:t>I: What about SMS and then cell phone programs, do you think they should be maintained even though the containment is over?</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R: I have a problem with SMS because at home, as long as the child hasn't passed the BAC, he is not allowed to use the phone because children do stupid things. Therefore, when the children are younger, I do not give them a phone. One of them just got his BAC and we just gave him his phone. </a:t>
            </a:r>
            <a:endParaRPr i="1" sz="2000">
              <a:latin typeface="Open Sans"/>
              <a:ea typeface="Open Sans"/>
              <a:cs typeface="Open Sans"/>
              <a:sym typeface="Open Sans"/>
            </a:endParaRPr>
          </a:p>
          <a:p>
            <a:pPr indent="0" lvl="0" marL="0" rtl="0" algn="l">
              <a:spcBef>
                <a:spcPts val="1000"/>
              </a:spcBef>
              <a:spcAft>
                <a:spcPts val="0"/>
              </a:spcAft>
              <a:buNone/>
            </a:pPr>
            <a:r>
              <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“At the beginning I said it was good, but if you don't have money for Internet, you will miss the course.”</a:t>
            </a:r>
            <a:endParaRPr i="1" sz="2000">
              <a:latin typeface="Open Sans"/>
              <a:ea typeface="Open Sans"/>
              <a:cs typeface="Open Sans"/>
              <a:sym typeface="Open Sans"/>
            </a:endParaRPr>
          </a:p>
          <a:p>
            <a:pPr indent="0" lvl="0" marL="0" rtl="0" algn="l">
              <a:spcBef>
                <a:spcPts val="1000"/>
              </a:spcBef>
              <a:spcAft>
                <a:spcPts val="0"/>
              </a:spcAft>
              <a:buNone/>
            </a:pPr>
            <a:r>
              <a:t/>
            </a:r>
            <a:endParaRPr i="1" sz="2000">
              <a:latin typeface="Open Sans"/>
              <a:ea typeface="Open Sans"/>
              <a:cs typeface="Open Sans"/>
              <a:sym typeface="Open Sans"/>
            </a:endParaRPr>
          </a:p>
          <a:p>
            <a:pPr indent="0" lvl="0" marL="0" rtl="0" algn="l">
              <a:spcBef>
                <a:spcPts val="1000"/>
              </a:spcBef>
              <a:spcAft>
                <a:spcPts val="1000"/>
              </a:spcAft>
              <a:buNone/>
            </a:pPr>
            <a:r>
              <a:rPr i="1" lang="en-US" sz="2000">
                <a:latin typeface="Open Sans"/>
                <a:ea typeface="Open Sans"/>
                <a:cs typeface="Open Sans"/>
                <a:sym typeface="Open Sans"/>
              </a:rPr>
              <a:t>“I couldn't be interested since not all of my children have a phone to receive lessons with messages.”</a:t>
            </a:r>
            <a:endParaRPr i="1" sz="20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5"/>
          <p:cNvSpPr txBox="1"/>
          <p:nvPr>
            <p:ph type="title"/>
          </p:nvPr>
        </p:nvSpPr>
        <p:spPr>
          <a:xfrm>
            <a:off x="838200" y="0"/>
            <a:ext cx="10515600" cy="994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a:t>
            </a:r>
            <a:r>
              <a:rPr lang="en-US" sz="3500"/>
              <a:t>Côte</a:t>
            </a:r>
            <a:r>
              <a:rPr lang="en-US" sz="3500"/>
              <a:t> d’Ivoire </a:t>
            </a:r>
            <a:r>
              <a:rPr lang="en-US" sz="3500"/>
              <a:t>Quantitative Surveys</a:t>
            </a:r>
            <a:endParaRPr sz="3500"/>
          </a:p>
        </p:txBody>
      </p:sp>
      <p:sp>
        <p:nvSpPr>
          <p:cNvPr id="300" name="Google Shape;300;p45"/>
          <p:cNvSpPr txBox="1"/>
          <p:nvPr/>
        </p:nvSpPr>
        <p:spPr>
          <a:xfrm>
            <a:off x="853100" y="1236925"/>
            <a:ext cx="5555400" cy="5592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200"/>
              </a:spcBef>
              <a:spcAft>
                <a:spcPts val="0"/>
              </a:spcAft>
              <a:buNone/>
            </a:pPr>
            <a:r>
              <a:rPr b="1" lang="en-US" sz="2600">
                <a:latin typeface="Open Sans"/>
                <a:ea typeface="Open Sans"/>
                <a:cs typeface="Open Sans"/>
                <a:sym typeface="Open Sans"/>
              </a:rPr>
              <a:t>ROUND 1</a:t>
            </a:r>
            <a:endParaRPr b="1" sz="26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solidFill>
                  <a:schemeClr val="dk1"/>
                </a:solidFill>
                <a:latin typeface="Open Sans"/>
                <a:ea typeface="Open Sans"/>
                <a:cs typeface="Open Sans"/>
                <a:sym typeface="Open Sans"/>
              </a:rPr>
              <a:t>Dates of survey:</a:t>
            </a:r>
            <a:r>
              <a:rPr lang="en-US" sz="2000">
                <a:solidFill>
                  <a:schemeClr val="dk1"/>
                </a:solidFill>
                <a:latin typeface="Open Sans"/>
                <a:ea typeface="Open Sans"/>
                <a:cs typeface="Open Sans"/>
                <a:sym typeface="Open Sans"/>
              </a:rPr>
              <a:t>  June 1 - 15, 2020</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rPr lang="en-US" sz="2000" u="sng">
                <a:solidFill>
                  <a:schemeClr val="dk1"/>
                </a:solidFill>
                <a:latin typeface="Open Sans"/>
                <a:ea typeface="Open Sans"/>
                <a:cs typeface="Open Sans"/>
                <a:sym typeface="Open Sans"/>
              </a:rPr>
              <a:t>Sample size:</a:t>
            </a:r>
            <a:r>
              <a:rPr lang="en-US" sz="2000">
                <a:solidFill>
                  <a:schemeClr val="dk1"/>
                </a:solidFill>
                <a:latin typeface="Open Sans"/>
                <a:ea typeface="Open Sans"/>
                <a:cs typeface="Open Sans"/>
                <a:sym typeface="Open Sans"/>
              </a:rPr>
              <a:t> 1,329 respondents out of 3,022</a:t>
            </a:r>
            <a:r>
              <a:rPr lang="en-US" sz="2000">
                <a:solidFill>
                  <a:schemeClr val="dk1"/>
                </a:solidFill>
                <a:latin typeface="Open Sans"/>
                <a:ea typeface="Open Sans"/>
                <a:cs typeface="Open Sans"/>
                <a:sym typeface="Open Sans"/>
              </a:rPr>
              <a:t> call attempts</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rPr lang="en-US" sz="2000" u="sng">
                <a:solidFill>
                  <a:schemeClr val="dk1"/>
                </a:solidFill>
                <a:latin typeface="Open Sans"/>
                <a:ea typeface="Open Sans"/>
                <a:cs typeface="Open Sans"/>
                <a:sym typeface="Open Sans"/>
              </a:rPr>
              <a:t>Average respondent demographics: </a:t>
            </a:r>
            <a:endParaRPr sz="2000" u="sng">
              <a:solidFill>
                <a:schemeClr val="dk1"/>
              </a:solidFill>
              <a:latin typeface="Open Sans"/>
              <a:ea typeface="Open Sans"/>
              <a:cs typeface="Open Sans"/>
              <a:sym typeface="Open Sans"/>
            </a:endParaRPr>
          </a:p>
          <a:p>
            <a:pPr indent="-342900" lvl="0" marL="914400" rtl="0" algn="l">
              <a:lnSpc>
                <a:spcPct val="110000"/>
              </a:lnSpc>
              <a:spcBef>
                <a:spcPts val="12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Age: 40</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women: 32% </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Household size: 6.4 </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that completed more than secondary school: 37%</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Under national poverty line: 36% (Estimated with the </a:t>
            </a:r>
            <a:r>
              <a:rPr lang="en-US" sz="1800" u="sng">
                <a:solidFill>
                  <a:schemeClr val="accent2"/>
                </a:solidFill>
                <a:latin typeface="Open Sans"/>
                <a:ea typeface="Open Sans"/>
                <a:cs typeface="Open Sans"/>
                <a:sym typeface="Open Sans"/>
                <a:hlinkClick r:id="rId3">
                  <a:extLst>
                    <a:ext uri="{A12FA001-AC4F-418D-AE19-62706E023703}">
                      <ahyp:hlinkClr val="tx"/>
                    </a:ext>
                  </a:extLst>
                </a:hlinkClick>
              </a:rPr>
              <a:t>PPI</a:t>
            </a:r>
            <a:r>
              <a:rPr lang="en-US"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120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90"/>
          <p:cNvSpPr txBox="1"/>
          <p:nvPr>
            <p:ph type="title"/>
          </p:nvPr>
        </p:nvSpPr>
        <p:spPr>
          <a:xfrm>
            <a:off x="838200" y="1524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Some respondents saw its advantages</a:t>
            </a:r>
            <a:endParaRPr sz="3000"/>
          </a:p>
        </p:txBody>
      </p:sp>
      <p:sp>
        <p:nvSpPr>
          <p:cNvPr id="813" name="Google Shape;813;p90"/>
          <p:cNvSpPr txBox="1"/>
          <p:nvPr/>
        </p:nvSpPr>
        <p:spPr>
          <a:xfrm>
            <a:off x="1037275" y="1211325"/>
            <a:ext cx="10515600" cy="554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latin typeface="Open Sans"/>
                <a:ea typeface="Open Sans"/>
                <a:cs typeface="Open Sans"/>
                <a:sym typeface="Open Sans"/>
              </a:rPr>
              <a:t>R: Because nowadays kids use the phone; they're hooked on the phone if things come in via SMS they'll look at it and say there's an exercise. It's a challenge for them and they're going to look for it. I think it needs to be maintained</a:t>
            </a:r>
            <a:endParaRPr i="1" sz="20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b="1" lang="en-US" sz="1800">
                <a:latin typeface="Open Sans"/>
                <a:ea typeface="Open Sans"/>
                <a:cs typeface="Open Sans"/>
                <a:sym typeface="Open Sans"/>
              </a:rPr>
              <a:t>Asynchronous delivery platform can be helpful (as compared to TV and radio) </a:t>
            </a:r>
            <a:endParaRPr b="1" sz="1800">
              <a:latin typeface="Open Sans"/>
              <a:ea typeface="Open Sans"/>
              <a:cs typeface="Open Sans"/>
              <a:sym typeface="Open Sans"/>
            </a:endParaRPr>
          </a:p>
          <a:p>
            <a:pPr indent="0" lvl="0" marL="0" rtl="0" algn="l">
              <a:spcBef>
                <a:spcPts val="0"/>
              </a:spcBef>
              <a:spcAft>
                <a:spcPts val="0"/>
              </a:spcAft>
              <a:buNone/>
            </a:pPr>
            <a:r>
              <a:t/>
            </a:r>
            <a:endParaRPr i="1" sz="1800">
              <a:latin typeface="Open Sans"/>
              <a:ea typeface="Open Sans"/>
              <a:cs typeface="Open Sans"/>
              <a:sym typeface="Open Sans"/>
            </a:endParaRPr>
          </a:p>
          <a:p>
            <a:pPr indent="0" lvl="0" marL="0" rtl="0" algn="l">
              <a:spcBef>
                <a:spcPts val="0"/>
              </a:spcBef>
              <a:spcAft>
                <a:spcPts val="0"/>
              </a:spcAft>
              <a:buNone/>
            </a:pPr>
            <a:r>
              <a:rPr i="1" lang="en-US" sz="2000">
                <a:latin typeface="Open Sans"/>
                <a:ea typeface="Open Sans"/>
                <a:cs typeface="Open Sans"/>
                <a:sym typeface="Open Sans"/>
              </a:rPr>
              <a:t>I: Do you think the SMS and cell phone programs should be continued?</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R: It can continue </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I: and why</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R: Because in this case at least the courses are in the phones even if you don't have time, you can study later and what you don't understand you come back to see. I think the SMS application is better than TV and radio programs.</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I: okay </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R: the SMS is in the phone from where you can review the text message</a:t>
            </a:r>
            <a:endParaRPr i="1" sz="2000">
              <a:latin typeface="Open Sans"/>
              <a:ea typeface="Open Sans"/>
              <a:cs typeface="Open Sans"/>
              <a:sym typeface="Open Sans"/>
            </a:endParaRPr>
          </a:p>
          <a:p>
            <a:pPr indent="0" lvl="0" marL="0" rtl="0" algn="l">
              <a:spcBef>
                <a:spcPts val="10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91"/>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As with radio and TV, caregivers often have limited involvement</a:t>
            </a:r>
            <a:endParaRPr sz="3000"/>
          </a:p>
        </p:txBody>
      </p:sp>
      <p:sp>
        <p:nvSpPr>
          <p:cNvPr id="820" name="Google Shape;820;p91"/>
          <p:cNvSpPr txBox="1"/>
          <p:nvPr/>
        </p:nvSpPr>
        <p:spPr>
          <a:xfrm>
            <a:off x="186025" y="1815150"/>
            <a:ext cx="5339400" cy="415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latin typeface="Open Sans"/>
                <a:ea typeface="Open Sans"/>
                <a:cs typeface="Open Sans"/>
                <a:sym typeface="Open Sans"/>
              </a:rPr>
              <a:t>I: Okay. Did the children take the courses through the application of Eneza</a:t>
            </a:r>
            <a:endParaRPr i="1" sz="1800">
              <a:latin typeface="Open Sans"/>
              <a:ea typeface="Open Sans"/>
              <a:cs typeface="Open Sans"/>
              <a:sym typeface="Open Sans"/>
            </a:endParaRPr>
          </a:p>
          <a:p>
            <a:pPr indent="0" lvl="0" marL="0" rtl="0" algn="l">
              <a:spcBef>
                <a:spcPts val="1000"/>
              </a:spcBef>
              <a:spcAft>
                <a:spcPts val="0"/>
              </a:spcAft>
              <a:buNone/>
            </a:pPr>
            <a:r>
              <a:rPr i="1" lang="en-US" sz="1800">
                <a:latin typeface="Open Sans"/>
                <a:ea typeface="Open Sans"/>
                <a:cs typeface="Open Sans"/>
                <a:sym typeface="Open Sans"/>
              </a:rPr>
              <a:t>R: Yes, those who have cell phones were taking the courses.</a:t>
            </a:r>
            <a:endParaRPr i="1" sz="1800">
              <a:latin typeface="Open Sans"/>
              <a:ea typeface="Open Sans"/>
              <a:cs typeface="Open Sans"/>
              <a:sym typeface="Open Sans"/>
            </a:endParaRPr>
          </a:p>
          <a:p>
            <a:pPr indent="0" lvl="0" marL="0" rtl="0" algn="l">
              <a:spcBef>
                <a:spcPts val="1000"/>
              </a:spcBef>
              <a:spcAft>
                <a:spcPts val="0"/>
              </a:spcAft>
              <a:buNone/>
            </a:pPr>
            <a:r>
              <a:rPr i="1" lang="en-US" sz="1800">
                <a:latin typeface="Open Sans"/>
                <a:ea typeface="Open Sans"/>
                <a:cs typeface="Open Sans"/>
                <a:sym typeface="Open Sans"/>
              </a:rPr>
              <a:t>I: Fine. Did they like the program?</a:t>
            </a:r>
            <a:endParaRPr i="1" sz="1800">
              <a:latin typeface="Open Sans"/>
              <a:ea typeface="Open Sans"/>
              <a:cs typeface="Open Sans"/>
              <a:sym typeface="Open Sans"/>
            </a:endParaRPr>
          </a:p>
          <a:p>
            <a:pPr indent="0" lvl="0" marL="0" rtl="0" algn="l">
              <a:spcBef>
                <a:spcPts val="1000"/>
              </a:spcBef>
              <a:spcAft>
                <a:spcPts val="0"/>
              </a:spcAft>
              <a:buNone/>
            </a:pPr>
            <a:r>
              <a:rPr i="1" lang="en-US" sz="1800">
                <a:latin typeface="Open Sans"/>
                <a:ea typeface="Open Sans"/>
                <a:cs typeface="Open Sans"/>
                <a:sym typeface="Open Sans"/>
              </a:rPr>
              <a:t>R: Of course they liked it otherwise they wouldn't keep it in their cell phone. </a:t>
            </a:r>
            <a:endParaRPr i="1" sz="1800">
              <a:latin typeface="Open Sans"/>
              <a:ea typeface="Open Sans"/>
              <a:cs typeface="Open Sans"/>
              <a:sym typeface="Open Sans"/>
            </a:endParaRPr>
          </a:p>
          <a:p>
            <a:pPr indent="0" lvl="0" marL="0" rtl="0" algn="l">
              <a:spcBef>
                <a:spcPts val="1000"/>
              </a:spcBef>
              <a:spcAft>
                <a:spcPts val="0"/>
              </a:spcAft>
              <a:buNone/>
            </a:pPr>
            <a:r>
              <a:rPr i="1" lang="en-US" sz="1800">
                <a:latin typeface="Open Sans"/>
                <a:ea typeface="Open Sans"/>
                <a:cs typeface="Open Sans"/>
                <a:sym typeface="Open Sans"/>
              </a:rPr>
              <a:t>I: ok, can you describe your involvement with Eneza? What did you like or dislike about this App?</a:t>
            </a:r>
            <a:endParaRPr i="1" sz="1800">
              <a:latin typeface="Open Sans"/>
              <a:ea typeface="Open Sans"/>
              <a:cs typeface="Open Sans"/>
              <a:sym typeface="Open Sans"/>
            </a:endParaRPr>
          </a:p>
          <a:p>
            <a:pPr indent="0" lvl="0" marL="0" rtl="0" algn="l">
              <a:spcBef>
                <a:spcPts val="1000"/>
              </a:spcBef>
              <a:spcAft>
                <a:spcPts val="1000"/>
              </a:spcAft>
              <a:buNone/>
            </a:pPr>
            <a:r>
              <a:rPr i="1" lang="en-US" sz="1800">
                <a:latin typeface="Open Sans"/>
                <a:ea typeface="Open Sans"/>
                <a:cs typeface="Open Sans"/>
                <a:sym typeface="Open Sans"/>
              </a:rPr>
              <a:t>R: As children are the ones who use the application and if they installed it, it's because they are interested in it and it also advises them. </a:t>
            </a:r>
            <a:endParaRPr i="1" sz="1800">
              <a:latin typeface="Open Sans"/>
              <a:ea typeface="Open Sans"/>
              <a:cs typeface="Open Sans"/>
              <a:sym typeface="Open Sans"/>
            </a:endParaRPr>
          </a:p>
        </p:txBody>
      </p:sp>
      <p:sp>
        <p:nvSpPr>
          <p:cNvPr id="821" name="Google Shape;821;p91"/>
          <p:cNvSpPr txBox="1"/>
          <p:nvPr/>
        </p:nvSpPr>
        <p:spPr>
          <a:xfrm>
            <a:off x="6402950" y="1124600"/>
            <a:ext cx="5771100" cy="51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latin typeface="Open Sans"/>
                <a:ea typeface="Open Sans"/>
                <a:cs typeface="Open Sans"/>
                <a:sym typeface="Open Sans"/>
              </a:rPr>
              <a:t>I: Okay, but did the children in your household like it? Did they like the program? </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R: Yes, they liked it. They themselves mastered it well, they liked it a lot. </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I: Do you think that the children have learned by engaging in this program?</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 Did they learn?</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R: Yes, they learned something </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I: Hello?</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R: Yes Hello?</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I: I was saying did the children learn from this program? Did they learn anything by participating in this program?</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R: What I can say </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I: yes</a:t>
            </a:r>
            <a:endParaRPr i="1" sz="1800">
              <a:latin typeface="Open Sans"/>
              <a:ea typeface="Open Sans"/>
              <a:cs typeface="Open Sans"/>
              <a:sym typeface="Open Sans"/>
            </a:endParaRPr>
          </a:p>
          <a:p>
            <a:pPr indent="0" lvl="0" marL="0" rtl="0" algn="l">
              <a:spcBef>
                <a:spcPts val="0"/>
              </a:spcBef>
              <a:spcAft>
                <a:spcPts val="0"/>
              </a:spcAft>
              <a:buNone/>
            </a:pPr>
            <a:r>
              <a:rPr i="1" lang="en-US" sz="1800">
                <a:latin typeface="Open Sans"/>
                <a:ea typeface="Open Sans"/>
                <a:cs typeface="Open Sans"/>
                <a:sym typeface="Open Sans"/>
              </a:rPr>
              <a:t>R: They learned a lot, I gave them the phone to study but I didn't try to find out what they were learning, whether they liked it or not.</a:t>
            </a:r>
            <a:endParaRPr i="1" sz="1800">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92"/>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Concern for those without access to TV, radio, or electricity</a:t>
            </a:r>
            <a:endParaRPr sz="3000"/>
          </a:p>
        </p:txBody>
      </p:sp>
      <p:sp>
        <p:nvSpPr>
          <p:cNvPr id="828" name="Google Shape;828;p92"/>
          <p:cNvSpPr txBox="1"/>
          <p:nvPr/>
        </p:nvSpPr>
        <p:spPr>
          <a:xfrm>
            <a:off x="905125" y="1586775"/>
            <a:ext cx="10720200" cy="408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latin typeface="Open Sans"/>
                <a:ea typeface="Open Sans"/>
                <a:cs typeface="Open Sans"/>
                <a:sym typeface="Open Sans"/>
              </a:rPr>
              <a:t>R: In fact, in the villages, people put the study programs on television. I have laughed about it because for the child, or the parent who is in a remote place, who doesn't have access to television or radio, can they care whether the child is watching the programs on television or not? The interest was much more for urban dwellers where parents had the opportunity to assist and watch over their children with these things.</a:t>
            </a:r>
            <a:endParaRPr i="1" sz="2000">
              <a:latin typeface="Open Sans"/>
              <a:ea typeface="Open Sans"/>
              <a:cs typeface="Open Sans"/>
              <a:sym typeface="Open Sans"/>
            </a:endParaRPr>
          </a:p>
          <a:p>
            <a:pPr indent="0" lvl="0" marL="0" rtl="0" algn="l">
              <a:spcBef>
                <a:spcPts val="1000"/>
              </a:spcBef>
              <a:spcAft>
                <a:spcPts val="0"/>
              </a:spcAft>
              <a:buNone/>
            </a:pPr>
            <a:r>
              <a:t/>
            </a:r>
            <a:endParaRPr i="1" sz="1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I: Do you mean that your children did not watch or follow these programs, neither on the radio nor on television?</a:t>
            </a:r>
            <a:endParaRPr i="1" sz="2000">
              <a:latin typeface="Open Sans"/>
              <a:ea typeface="Open Sans"/>
              <a:cs typeface="Open Sans"/>
              <a:sym typeface="Open Sans"/>
            </a:endParaRPr>
          </a:p>
          <a:p>
            <a:pPr indent="0" lvl="0" marL="0" rtl="0" algn="l">
              <a:spcBef>
                <a:spcPts val="1000"/>
              </a:spcBef>
              <a:spcAft>
                <a:spcPts val="0"/>
              </a:spcAft>
              <a:buNone/>
            </a:pPr>
            <a:r>
              <a:t/>
            </a:r>
            <a:endParaRPr i="1" sz="1000">
              <a:latin typeface="Open Sans"/>
              <a:ea typeface="Open Sans"/>
              <a:cs typeface="Open Sans"/>
              <a:sym typeface="Open Sans"/>
            </a:endParaRPr>
          </a:p>
          <a:p>
            <a:pPr indent="0" lvl="0" marL="0" rtl="0" algn="l">
              <a:spcBef>
                <a:spcPts val="1000"/>
              </a:spcBef>
              <a:spcAft>
                <a:spcPts val="1000"/>
              </a:spcAft>
              <a:buNone/>
            </a:pPr>
            <a:r>
              <a:rPr i="1" lang="en-US" sz="2000">
                <a:latin typeface="Open Sans"/>
                <a:ea typeface="Open Sans"/>
                <a:cs typeface="Open Sans"/>
                <a:sym typeface="Open Sans"/>
              </a:rPr>
              <a:t>R: We were not interested, because, on the one hand, we were not informed in the village. We had no inspector, no Regional Director, no pedagogical advisor to inform villagers about the existence of such programs.</a:t>
            </a:r>
            <a:endParaRPr i="1" sz="2000">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93"/>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t>Concern for those without access to TV, radio, or electricity</a:t>
            </a:r>
            <a:endParaRPr sz="3000"/>
          </a:p>
        </p:txBody>
      </p:sp>
      <p:sp>
        <p:nvSpPr>
          <p:cNvPr id="835" name="Google Shape;835;p93"/>
          <p:cNvSpPr txBox="1"/>
          <p:nvPr/>
        </p:nvSpPr>
        <p:spPr>
          <a:xfrm>
            <a:off x="905125" y="1586775"/>
            <a:ext cx="10720200" cy="361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000">
                <a:latin typeface="Open Sans"/>
                <a:ea typeface="Open Sans"/>
                <a:cs typeface="Open Sans"/>
                <a:sym typeface="Open Sans"/>
              </a:rPr>
              <a:t>I: In spite of everything, the villages have access to electricity. Do you have access to television?</a:t>
            </a:r>
            <a:endParaRPr i="1" sz="2000">
              <a:latin typeface="Open Sans"/>
              <a:ea typeface="Open Sans"/>
              <a:cs typeface="Open Sans"/>
              <a:sym typeface="Open Sans"/>
            </a:endParaRPr>
          </a:p>
          <a:p>
            <a:pPr indent="0" lvl="0" marL="0" rtl="0" algn="l">
              <a:spcBef>
                <a:spcPts val="1000"/>
              </a:spcBef>
              <a:spcAft>
                <a:spcPts val="0"/>
              </a:spcAft>
              <a:buNone/>
            </a:pPr>
            <a:r>
              <a:t/>
            </a:r>
            <a:endParaRPr i="1" sz="2000">
              <a:latin typeface="Open Sans"/>
              <a:ea typeface="Open Sans"/>
              <a:cs typeface="Open Sans"/>
              <a:sym typeface="Open Sans"/>
            </a:endParaRPr>
          </a:p>
          <a:p>
            <a:pPr indent="0" lvl="0" marL="0" rtl="0" algn="l">
              <a:spcBef>
                <a:spcPts val="1000"/>
              </a:spcBef>
              <a:spcAft>
                <a:spcPts val="0"/>
              </a:spcAft>
              <a:buNone/>
            </a:pPr>
            <a:r>
              <a:rPr i="1" lang="en-US" sz="2000">
                <a:latin typeface="Open Sans"/>
                <a:ea typeface="Open Sans"/>
                <a:cs typeface="Open Sans"/>
                <a:sym typeface="Open Sans"/>
              </a:rPr>
              <a:t>R: No, not all villages have electricity, not all of us have access to television. For example, in my village, there is no electricity. Despite the fact that my house is located nearby the road. I still don't have electricity. We use solar panels at home. However, we don't have the possibility to watch TV since during the day the solar panel is used to recharge the power battery, and in the evening we can just watch the news and some movies here and there. So, we were not informed of the television, but rather in the streets where the information was conveyed, so the information was not taken seriously.</a:t>
            </a:r>
            <a:endParaRPr i="1" sz="2000">
              <a:latin typeface="Open Sans"/>
              <a:ea typeface="Open Sans"/>
              <a:cs typeface="Open Sans"/>
              <a:sym typeface="Open Sans"/>
            </a:endParaRPr>
          </a:p>
          <a:p>
            <a:pPr indent="0" lvl="0" marL="0" rtl="0" algn="l">
              <a:spcBef>
                <a:spcPts val="100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94"/>
          <p:cNvSpPr txBox="1"/>
          <p:nvPr>
            <p:ph type="title"/>
          </p:nvPr>
        </p:nvSpPr>
        <p:spPr>
          <a:xfrm>
            <a:off x="838200" y="457200"/>
            <a:ext cx="111837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500"/>
              <a:t>Summary of </a:t>
            </a:r>
            <a:r>
              <a:rPr lang="en-US" sz="3500"/>
              <a:t>Possible Policy Recommendations</a:t>
            </a:r>
            <a:endParaRPr sz="3500"/>
          </a:p>
        </p:txBody>
      </p:sp>
      <p:sp>
        <p:nvSpPr>
          <p:cNvPr id="842" name="Google Shape;842;p94"/>
          <p:cNvSpPr txBox="1"/>
          <p:nvPr/>
        </p:nvSpPr>
        <p:spPr>
          <a:xfrm>
            <a:off x="585325" y="1524750"/>
            <a:ext cx="10979100" cy="47076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000"/>
              </a:spcBef>
              <a:spcAft>
                <a:spcPts val="0"/>
              </a:spcAft>
              <a:buClr>
                <a:schemeClr val="dk1"/>
              </a:buClr>
              <a:buSzPts val="1900"/>
              <a:buChar char="●"/>
            </a:pPr>
            <a:r>
              <a:rPr lang="en-US" sz="1900">
                <a:solidFill>
                  <a:schemeClr val="dk1"/>
                </a:solidFill>
              </a:rPr>
              <a:t>Radio and television seem to be effective strategies for disseminating information in Côte  d’Ivoire. Sharing key insights through these mediums – from public health practices to emphasizing the importance of education – should continue.</a:t>
            </a:r>
            <a:endParaRPr sz="1900">
              <a:solidFill>
                <a:schemeClr val="dk1"/>
              </a:solidFill>
            </a:endParaRPr>
          </a:p>
          <a:p>
            <a:pPr indent="0" lvl="0" marL="457200" rtl="0" algn="l">
              <a:lnSpc>
                <a:spcPct val="115000"/>
              </a:lnSpc>
              <a:spcBef>
                <a:spcPts val="1000"/>
              </a:spcBef>
              <a:spcAft>
                <a:spcPts val="0"/>
              </a:spcAft>
              <a:buNone/>
            </a:pPr>
            <a:r>
              <a:t/>
            </a:r>
            <a:endParaRPr sz="1000">
              <a:solidFill>
                <a:schemeClr val="dk1"/>
              </a:solidFill>
            </a:endParaRPr>
          </a:p>
          <a:p>
            <a:pPr indent="-349250" lvl="0" marL="457200" rtl="0" algn="l">
              <a:lnSpc>
                <a:spcPct val="115000"/>
              </a:lnSpc>
              <a:spcBef>
                <a:spcPts val="1000"/>
              </a:spcBef>
              <a:spcAft>
                <a:spcPts val="0"/>
              </a:spcAft>
              <a:buClr>
                <a:schemeClr val="dk1"/>
              </a:buClr>
              <a:buSzPts val="1900"/>
              <a:buChar char="●"/>
            </a:pPr>
            <a:r>
              <a:rPr lang="en-US" sz="1900">
                <a:solidFill>
                  <a:schemeClr val="dk1"/>
                </a:solidFill>
              </a:rPr>
              <a:t>Radio and television could also be used to experiment with new content – such as emphasizing the importance of parental engagement – and new messaging strategies – such as encouraging debate – to build on existing communication networks, generate discussion, and involve the family, neighbors, and colleagues of radio and television owners and not just the owners themselves.</a:t>
            </a:r>
            <a:endParaRPr sz="1900">
              <a:solidFill>
                <a:schemeClr val="dk1"/>
              </a:solidFill>
            </a:endParaRPr>
          </a:p>
          <a:p>
            <a:pPr indent="0" lvl="0" marL="457200" rtl="0" algn="l">
              <a:lnSpc>
                <a:spcPct val="115000"/>
              </a:lnSpc>
              <a:spcBef>
                <a:spcPts val="1000"/>
              </a:spcBef>
              <a:spcAft>
                <a:spcPts val="0"/>
              </a:spcAft>
              <a:buNone/>
            </a:pPr>
            <a:r>
              <a:t/>
            </a:r>
            <a:endParaRPr sz="1000">
              <a:solidFill>
                <a:schemeClr val="dk1"/>
              </a:solidFill>
            </a:endParaRPr>
          </a:p>
          <a:p>
            <a:pPr indent="-349250" lvl="0" marL="457200" rtl="0" algn="l">
              <a:lnSpc>
                <a:spcPct val="115000"/>
              </a:lnSpc>
              <a:spcBef>
                <a:spcPts val="1000"/>
              </a:spcBef>
              <a:spcAft>
                <a:spcPts val="1000"/>
              </a:spcAft>
              <a:buClr>
                <a:schemeClr val="dk1"/>
              </a:buClr>
              <a:buSzPts val="1900"/>
              <a:buChar char="●"/>
            </a:pPr>
            <a:r>
              <a:rPr lang="en-US" sz="1900">
                <a:solidFill>
                  <a:schemeClr val="dk1"/>
                </a:solidFill>
              </a:rPr>
              <a:t>Additional strategies for reaching and supporting the most remote populations should be explored so that there are interventions that are appropriate for these contexts and also so that these populations feel like they are the intended audience and not overlooked.</a:t>
            </a:r>
            <a:endParaRPr sz="1900">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95"/>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500"/>
              <a:t>Summary of Possible Policy Recommendations</a:t>
            </a:r>
            <a:endParaRPr sz="3500"/>
          </a:p>
        </p:txBody>
      </p:sp>
      <p:sp>
        <p:nvSpPr>
          <p:cNvPr id="849" name="Google Shape;849;p95"/>
          <p:cNvSpPr txBox="1"/>
          <p:nvPr/>
        </p:nvSpPr>
        <p:spPr>
          <a:xfrm>
            <a:off x="585325" y="1524750"/>
            <a:ext cx="10979100" cy="49749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Clr>
                <a:schemeClr val="dk1"/>
              </a:buClr>
              <a:buSzPts val="1400"/>
              <a:buChar char="●"/>
            </a:pPr>
            <a:r>
              <a:rPr lang="en-US" sz="1900">
                <a:solidFill>
                  <a:schemeClr val="dk1"/>
                </a:solidFill>
              </a:rPr>
              <a:t>Programming for radio and television should be adjusted so that the pacing and content are easy to follow. These programs could also consider including explicit instructions for older siblings or caregivers to support children’s participation or for children to be prepared with a pen and paper in order to listen or watch.</a:t>
            </a:r>
            <a:endParaRPr sz="1900">
              <a:solidFill>
                <a:schemeClr val="dk1"/>
              </a:solidFill>
            </a:endParaRPr>
          </a:p>
          <a:p>
            <a:pPr indent="-349250" lvl="0" marL="457200" rtl="0" algn="l">
              <a:lnSpc>
                <a:spcPct val="115000"/>
              </a:lnSpc>
              <a:spcBef>
                <a:spcPts val="1000"/>
              </a:spcBef>
              <a:spcAft>
                <a:spcPts val="0"/>
              </a:spcAft>
              <a:buClr>
                <a:schemeClr val="dk1"/>
              </a:buClr>
              <a:buSzPts val="1900"/>
              <a:buChar char="●"/>
            </a:pPr>
            <a:r>
              <a:rPr lang="en-US" sz="1900">
                <a:solidFill>
                  <a:schemeClr val="dk1"/>
                </a:solidFill>
              </a:rPr>
              <a:t>The rise of private tutoring in Côte d’Ivoire should be further explored. Strategies for mitigating educational inequality should be investigated in tandem.</a:t>
            </a:r>
            <a:endParaRPr sz="1900">
              <a:solidFill>
                <a:schemeClr val="dk1"/>
              </a:solidFill>
            </a:endParaRPr>
          </a:p>
          <a:p>
            <a:pPr indent="-349250" lvl="0" marL="457200" rtl="0" algn="l">
              <a:lnSpc>
                <a:spcPct val="115000"/>
              </a:lnSpc>
              <a:spcBef>
                <a:spcPts val="1000"/>
              </a:spcBef>
              <a:spcAft>
                <a:spcPts val="0"/>
              </a:spcAft>
              <a:buClr>
                <a:schemeClr val="dk1"/>
              </a:buClr>
              <a:buSzPts val="1900"/>
              <a:buChar char="●"/>
            </a:pPr>
            <a:r>
              <a:rPr lang="en-US" sz="1900">
                <a:solidFill>
                  <a:schemeClr val="dk1"/>
                </a:solidFill>
              </a:rPr>
              <a:t>Strategies for increasing parental involvement should be developed with a particular focus on communicating that even if parents have limited educational experience themselves, they still play a very important role in their children’s education.</a:t>
            </a:r>
            <a:endParaRPr sz="1900">
              <a:solidFill>
                <a:schemeClr val="dk1"/>
              </a:solidFill>
            </a:endParaRPr>
          </a:p>
          <a:p>
            <a:pPr indent="-349250" lvl="0" marL="457200" rtl="0" algn="l">
              <a:lnSpc>
                <a:spcPct val="115000"/>
              </a:lnSpc>
              <a:spcBef>
                <a:spcPts val="1200"/>
              </a:spcBef>
              <a:spcAft>
                <a:spcPts val="0"/>
              </a:spcAft>
              <a:buClr>
                <a:schemeClr val="dk1"/>
              </a:buClr>
              <a:buSzPts val="1900"/>
              <a:buChar char="●"/>
            </a:pPr>
            <a:r>
              <a:rPr lang="en-US" sz="1900">
                <a:solidFill>
                  <a:schemeClr val="dk1"/>
                </a:solidFill>
              </a:rPr>
              <a:t>Caregivers and other stakeholders’ understanding of the learning process should be further explored and it might be useful to consider ways to combat the perception that learning is memorization. </a:t>
            </a:r>
            <a:endParaRPr sz="1900">
              <a:solidFill>
                <a:schemeClr val="dk1"/>
              </a:solidFill>
            </a:endParaRPr>
          </a:p>
          <a:p>
            <a:pPr indent="0" lvl="0" marL="0" rtl="0" algn="l">
              <a:spcBef>
                <a:spcPts val="10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96"/>
          <p:cNvSpPr txBox="1"/>
          <p:nvPr>
            <p:ph type="title"/>
          </p:nvPr>
        </p:nvSpPr>
        <p:spPr>
          <a:xfrm>
            <a:off x="838200" y="457200"/>
            <a:ext cx="10515600" cy="77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3000">
                <a:solidFill>
                  <a:schemeClr val="dk1"/>
                </a:solidFill>
              </a:rPr>
              <a:t>More detailed slides for reference</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97"/>
          <p:cNvSpPr txBox="1"/>
          <p:nvPr>
            <p:ph type="title"/>
          </p:nvPr>
        </p:nvSpPr>
        <p:spPr>
          <a:xfrm>
            <a:off x="838200" y="6096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Quantitative Surveys </a:t>
            </a:r>
            <a:endParaRPr sz="3500"/>
          </a:p>
        </p:txBody>
      </p:sp>
      <p:sp>
        <p:nvSpPr>
          <p:cNvPr id="862" name="Google Shape;862;p97"/>
          <p:cNvSpPr txBox="1"/>
          <p:nvPr/>
        </p:nvSpPr>
        <p:spPr>
          <a:xfrm>
            <a:off x="838200" y="1715975"/>
            <a:ext cx="10515600" cy="4541100"/>
          </a:xfrm>
          <a:prstGeom prst="rect">
            <a:avLst/>
          </a:prstGeom>
          <a:noFill/>
          <a:ln>
            <a:noFill/>
          </a:ln>
        </p:spPr>
        <p:txBody>
          <a:bodyPr anchorCtr="0" anchor="t" bIns="45700" lIns="91425" spcFirstLastPara="1" rIns="91425" wrap="square" tIns="45700">
            <a:noAutofit/>
          </a:bodyPr>
          <a:lstStyle/>
          <a:p>
            <a:pPr indent="-387350" lvl="0" marL="457200" marR="0" rtl="0" algn="l">
              <a:lnSpc>
                <a:spcPct val="100000"/>
              </a:lnSpc>
              <a:spcBef>
                <a:spcPts val="0"/>
              </a:spcBef>
              <a:spcAft>
                <a:spcPts val="0"/>
              </a:spcAft>
              <a:buSzPts val="2500"/>
              <a:buFont typeface="Open Sans"/>
              <a:buChar char="●"/>
            </a:pPr>
            <a:r>
              <a:rPr lang="en-US" sz="2500">
                <a:solidFill>
                  <a:schemeClr val="dk1"/>
                </a:solidFill>
                <a:latin typeface="Open Sans"/>
                <a:ea typeface="Open Sans"/>
                <a:cs typeface="Open Sans"/>
                <a:sym typeface="Open Sans"/>
              </a:rPr>
              <a:t>Random sample from Integrated Regional Survey on Employment and in the Informal Sector (ERI-ESI 2017) </a:t>
            </a:r>
            <a:endParaRPr sz="2500">
              <a:solidFill>
                <a:schemeClr val="dk1"/>
              </a:solidFill>
              <a:latin typeface="Open Sans"/>
              <a:ea typeface="Open Sans"/>
              <a:cs typeface="Open Sans"/>
              <a:sym typeface="Open Sans"/>
            </a:endParaRPr>
          </a:p>
          <a:p>
            <a:pPr indent="-368300" lvl="1" marL="9144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Initial reliability test 42 out of a 100 phone numbers were still reachable and the same people picking up the phone.</a:t>
            </a:r>
            <a:endParaRPr sz="2200">
              <a:solidFill>
                <a:schemeClr val="dk1"/>
              </a:solidFill>
              <a:latin typeface="Open Sans"/>
              <a:ea typeface="Open Sans"/>
              <a:cs typeface="Open Sans"/>
              <a:sym typeface="Open Sans"/>
            </a:endParaRPr>
          </a:p>
          <a:p>
            <a:pPr indent="-368300" lvl="1" marL="9144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Generated random sample of 3,022 </a:t>
            </a:r>
            <a:endParaRPr sz="2200">
              <a:solidFill>
                <a:schemeClr val="dk1"/>
              </a:solidFill>
              <a:latin typeface="Open Sans"/>
              <a:ea typeface="Open Sans"/>
              <a:cs typeface="Open Sans"/>
              <a:sym typeface="Open Sans"/>
            </a:endParaRPr>
          </a:p>
          <a:p>
            <a:pPr indent="-368300" lvl="2" marL="13716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Approximately a third of sample from EA in Abidjan, two thirds from EA outside of Abidjan</a:t>
            </a:r>
            <a:endParaRPr sz="2200">
              <a:solidFill>
                <a:schemeClr val="dk1"/>
              </a:solidFill>
              <a:latin typeface="Open Sans"/>
              <a:ea typeface="Open Sans"/>
              <a:cs typeface="Open Sans"/>
              <a:sym typeface="Open Sans"/>
            </a:endParaRPr>
          </a:p>
          <a:p>
            <a:pPr indent="-368300" lvl="2" marL="13716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3,022 call attempts - total sample of 1,329 (44% response rate)</a:t>
            </a:r>
            <a:endParaRPr sz="2200">
              <a:solidFill>
                <a:schemeClr val="dk1"/>
              </a:solidFill>
              <a:latin typeface="Open Sans"/>
              <a:ea typeface="Open Sans"/>
              <a:cs typeface="Open Sans"/>
              <a:sym typeface="Open Sans"/>
            </a:endParaRPr>
          </a:p>
          <a:p>
            <a:pPr indent="0" lvl="0" marL="1371600" marR="0" rtl="0" algn="l">
              <a:lnSpc>
                <a:spcPct val="100000"/>
              </a:lnSpc>
              <a:spcBef>
                <a:spcPts val="0"/>
              </a:spcBef>
              <a:spcAft>
                <a:spcPts val="0"/>
              </a:spcAft>
              <a:buNone/>
            </a:pPr>
            <a:r>
              <a:t/>
            </a:r>
            <a:endParaRPr sz="2200">
              <a:solidFill>
                <a:schemeClr val="dk1"/>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1"/>
              </a:buClr>
              <a:buSzPts val="2200"/>
              <a:buFont typeface="Open Sans"/>
              <a:buChar char="●"/>
            </a:pPr>
            <a:r>
              <a:rPr lang="en-US" sz="2600">
                <a:solidFill>
                  <a:schemeClr val="dk1"/>
                </a:solidFill>
                <a:latin typeface="Open Sans"/>
                <a:ea typeface="Open Sans"/>
                <a:cs typeface="Open Sans"/>
                <a:sym typeface="Open Sans"/>
              </a:rPr>
              <a:t>Comparison</a:t>
            </a:r>
            <a:endParaRPr sz="2600">
              <a:solidFill>
                <a:schemeClr val="dk1"/>
              </a:solidFill>
              <a:latin typeface="Open Sans"/>
              <a:ea typeface="Open Sans"/>
              <a:cs typeface="Open Sans"/>
              <a:sym typeface="Open Sans"/>
            </a:endParaRPr>
          </a:p>
          <a:p>
            <a:pPr indent="-368300" lvl="1" marL="9144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Ghana RECOVR Survey </a:t>
            </a:r>
            <a:endParaRPr sz="2200">
              <a:solidFill>
                <a:schemeClr val="dk1"/>
              </a:solidFill>
              <a:latin typeface="Open Sans"/>
              <a:ea typeface="Open Sans"/>
              <a:cs typeface="Open Sans"/>
              <a:sym typeface="Open Sans"/>
            </a:endParaRPr>
          </a:p>
          <a:p>
            <a:pPr indent="-368300" lvl="1" marL="9144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Random Digit Dialing </a:t>
            </a:r>
            <a:endParaRPr sz="2200">
              <a:solidFill>
                <a:schemeClr val="dk1"/>
              </a:solidFill>
              <a:latin typeface="Open Sans"/>
              <a:ea typeface="Open Sans"/>
              <a:cs typeface="Open Sans"/>
              <a:sym typeface="Open Sans"/>
            </a:endParaRPr>
          </a:p>
          <a:p>
            <a:pPr indent="-368300" lvl="1" marL="914400" marR="0" rtl="0" algn="l">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1,357 respondents out of 10,781 call attempts (12% response rate)</a:t>
            </a:r>
            <a:endParaRPr sz="2200">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98"/>
          <p:cNvSpPr txBox="1"/>
          <p:nvPr>
            <p:ph type="title"/>
          </p:nvPr>
        </p:nvSpPr>
        <p:spPr>
          <a:xfrm>
            <a:off x="838200" y="381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Qualitative</a:t>
            </a:r>
            <a:endParaRPr sz="3500"/>
          </a:p>
        </p:txBody>
      </p:sp>
      <p:sp>
        <p:nvSpPr>
          <p:cNvPr id="869" name="Google Shape;869;p98"/>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More deeply investigate parents’ and caregivers’ experience of the school closures, as well as awareness, use, and perceptions of distance learning options</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Semi-structured protocol </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Approximately an hour phone survey </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Sampled from Round 2 Quantitative Survey</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Understand different perspectives and user experiences </a:t>
            </a:r>
            <a:endParaRPr sz="2200">
              <a:solidFill>
                <a:srgbClr val="3F3F3F"/>
              </a:solidFill>
              <a:latin typeface="Open Sans"/>
              <a:ea typeface="Open Sans"/>
              <a:cs typeface="Open Sans"/>
              <a:sym typeface="Open Sans"/>
            </a:endParaRPr>
          </a:p>
          <a:p>
            <a:pPr indent="-368300" lvl="1" marL="914400" rtl="0" algn="l">
              <a:lnSpc>
                <a:spcPct val="115000"/>
              </a:lnSpc>
              <a:spcBef>
                <a:spcPts val="1000"/>
              </a:spcBef>
              <a:spcAft>
                <a:spcPts val="1000"/>
              </a:spcAft>
              <a:buClr>
                <a:srgbClr val="3F3F3F"/>
              </a:buClr>
              <a:buSzPts val="2200"/>
              <a:buFont typeface="Open Sans"/>
              <a:buChar char="○"/>
            </a:pPr>
            <a:r>
              <a:rPr lang="en-US" sz="2200">
                <a:solidFill>
                  <a:srgbClr val="3F3F3F"/>
                </a:solidFill>
                <a:latin typeface="Open Sans"/>
                <a:ea typeface="Open Sans"/>
                <a:cs typeface="Open Sans"/>
                <a:sym typeface="Open Sans"/>
              </a:rPr>
              <a:t>Oversampling different user profiles </a:t>
            </a:r>
            <a:endParaRPr sz="2200">
              <a:solidFill>
                <a:srgbClr val="3F3F3F"/>
              </a:solidFill>
              <a:latin typeface="Open Sans"/>
              <a:ea typeface="Open Sans"/>
              <a:cs typeface="Open Sans"/>
              <a:sym typeface="Open Sans"/>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99"/>
          <p:cNvSpPr txBox="1"/>
          <p:nvPr>
            <p:ph type="title"/>
          </p:nvPr>
        </p:nvSpPr>
        <p:spPr>
          <a:xfrm>
            <a:off x="502250" y="381000"/>
            <a:ext cx="115887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Responses to Round 2 Quantitative Survey used to Generate Qualitative Survey Sample</a:t>
            </a:r>
            <a:endParaRPr sz="3000"/>
          </a:p>
        </p:txBody>
      </p:sp>
      <p:sp>
        <p:nvSpPr>
          <p:cNvPr id="876" name="Google Shape;876;p99"/>
          <p:cNvSpPr txBox="1"/>
          <p:nvPr/>
        </p:nvSpPr>
        <p:spPr>
          <a:xfrm>
            <a:off x="949750" y="1471525"/>
            <a:ext cx="11255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Open Sans"/>
                <a:ea typeface="Open Sans"/>
                <a:cs typeface="Open Sans"/>
                <a:sym typeface="Open Sans"/>
              </a:rPr>
              <a:t>Between June and the start of this school year in September, which of the following tools were primary school-aged children in your household using to help continue their education?</a:t>
            </a:r>
            <a:endParaRPr sz="1800">
              <a:latin typeface="Open Sans"/>
              <a:ea typeface="Open Sans"/>
              <a:cs typeface="Open Sans"/>
              <a:sym typeface="Open Sans"/>
            </a:endParaRPr>
          </a:p>
        </p:txBody>
      </p:sp>
      <p:pic>
        <p:nvPicPr>
          <p:cNvPr id="877" name="Google Shape;877;p99"/>
          <p:cNvPicPr preferRelativeResize="0"/>
          <p:nvPr/>
        </p:nvPicPr>
        <p:blipFill rotWithShape="1">
          <a:blip r:embed="rId3">
            <a:alphaModFix/>
          </a:blip>
          <a:srcRect b="14120" l="0" r="0" t="4446"/>
          <a:stretch/>
        </p:blipFill>
        <p:spPr>
          <a:xfrm>
            <a:off x="1123225" y="2271950"/>
            <a:ext cx="9038275" cy="400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6"/>
          <p:cNvSpPr txBox="1"/>
          <p:nvPr>
            <p:ph type="title"/>
          </p:nvPr>
        </p:nvSpPr>
        <p:spPr>
          <a:xfrm>
            <a:off x="838200" y="0"/>
            <a:ext cx="10515600" cy="994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Quantitative Surveys</a:t>
            </a:r>
            <a:endParaRPr sz="3500"/>
          </a:p>
        </p:txBody>
      </p:sp>
      <p:sp>
        <p:nvSpPr>
          <p:cNvPr id="307" name="Google Shape;307;p46"/>
          <p:cNvSpPr txBox="1"/>
          <p:nvPr/>
        </p:nvSpPr>
        <p:spPr>
          <a:xfrm>
            <a:off x="853100" y="1236925"/>
            <a:ext cx="5555400" cy="55923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200"/>
              </a:spcBef>
              <a:spcAft>
                <a:spcPts val="0"/>
              </a:spcAft>
              <a:buNone/>
            </a:pPr>
            <a:r>
              <a:rPr b="1" lang="en-US" sz="2600">
                <a:latin typeface="Open Sans"/>
                <a:ea typeface="Open Sans"/>
                <a:cs typeface="Open Sans"/>
                <a:sym typeface="Open Sans"/>
              </a:rPr>
              <a:t>ROUND 1</a:t>
            </a:r>
            <a:endParaRPr b="1" sz="26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solidFill>
                  <a:schemeClr val="dk1"/>
                </a:solidFill>
                <a:latin typeface="Open Sans"/>
                <a:ea typeface="Open Sans"/>
                <a:cs typeface="Open Sans"/>
                <a:sym typeface="Open Sans"/>
              </a:rPr>
              <a:t>Dates of survey:</a:t>
            </a:r>
            <a:r>
              <a:rPr lang="en-US" sz="2000">
                <a:solidFill>
                  <a:schemeClr val="dk1"/>
                </a:solidFill>
                <a:latin typeface="Open Sans"/>
                <a:ea typeface="Open Sans"/>
                <a:cs typeface="Open Sans"/>
                <a:sym typeface="Open Sans"/>
              </a:rPr>
              <a:t>  June 1 - 15, 2020</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rPr lang="en-US" sz="2000" u="sng">
                <a:solidFill>
                  <a:schemeClr val="dk1"/>
                </a:solidFill>
                <a:latin typeface="Open Sans"/>
                <a:ea typeface="Open Sans"/>
                <a:cs typeface="Open Sans"/>
                <a:sym typeface="Open Sans"/>
              </a:rPr>
              <a:t>Sample size:</a:t>
            </a:r>
            <a:r>
              <a:rPr lang="en-US" sz="2000">
                <a:solidFill>
                  <a:schemeClr val="dk1"/>
                </a:solidFill>
                <a:latin typeface="Open Sans"/>
                <a:ea typeface="Open Sans"/>
                <a:cs typeface="Open Sans"/>
                <a:sym typeface="Open Sans"/>
              </a:rPr>
              <a:t> 1,329 respondents out of 3,022</a:t>
            </a:r>
            <a:r>
              <a:rPr lang="en-US" sz="2000">
                <a:solidFill>
                  <a:schemeClr val="dk1"/>
                </a:solidFill>
                <a:latin typeface="Open Sans"/>
                <a:ea typeface="Open Sans"/>
                <a:cs typeface="Open Sans"/>
                <a:sym typeface="Open Sans"/>
              </a:rPr>
              <a:t> call attempts</a:t>
            </a:r>
            <a:endParaRPr sz="20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rPr lang="en-US" sz="2000" u="sng">
                <a:solidFill>
                  <a:schemeClr val="dk1"/>
                </a:solidFill>
                <a:latin typeface="Open Sans"/>
                <a:ea typeface="Open Sans"/>
                <a:cs typeface="Open Sans"/>
                <a:sym typeface="Open Sans"/>
              </a:rPr>
              <a:t>Average respondent demographics: </a:t>
            </a:r>
            <a:endParaRPr sz="2000" u="sng">
              <a:solidFill>
                <a:schemeClr val="dk1"/>
              </a:solidFill>
              <a:latin typeface="Open Sans"/>
              <a:ea typeface="Open Sans"/>
              <a:cs typeface="Open Sans"/>
              <a:sym typeface="Open Sans"/>
            </a:endParaRPr>
          </a:p>
          <a:p>
            <a:pPr indent="-342900" lvl="0" marL="914400" rtl="0" algn="l">
              <a:lnSpc>
                <a:spcPct val="110000"/>
              </a:lnSpc>
              <a:spcBef>
                <a:spcPts val="12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Age: 40</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women: 32% </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Household size: 6.4 </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that completed more than secondary school: 37%</a:t>
            </a:r>
            <a:endParaRPr sz="1800">
              <a:solidFill>
                <a:schemeClr val="dk1"/>
              </a:solidFill>
              <a:latin typeface="Open Sans"/>
              <a:ea typeface="Open Sans"/>
              <a:cs typeface="Open Sans"/>
              <a:sym typeface="Open Sans"/>
            </a:endParaRPr>
          </a:p>
          <a:p>
            <a:pPr indent="-342900" lvl="0" marL="914400" rtl="0" algn="l">
              <a:lnSpc>
                <a:spcPct val="11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 Under national poverty line: 36% (Estimated with the </a:t>
            </a:r>
            <a:r>
              <a:rPr lang="en-US" sz="1800" u="sng">
                <a:solidFill>
                  <a:schemeClr val="accent2"/>
                </a:solidFill>
                <a:latin typeface="Open Sans"/>
                <a:ea typeface="Open Sans"/>
                <a:cs typeface="Open Sans"/>
                <a:sym typeface="Open Sans"/>
                <a:hlinkClick r:id="rId3">
                  <a:extLst>
                    <a:ext uri="{A12FA001-AC4F-418D-AE19-62706E023703}">
                      <ahyp:hlinkClr val="tx"/>
                    </a:ext>
                  </a:extLst>
                </a:hlinkClick>
              </a:rPr>
              <a:t>PPI</a:t>
            </a:r>
            <a:r>
              <a:rPr lang="en-US"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0" lvl="0" marL="0" rtl="0" algn="l">
              <a:lnSpc>
                <a:spcPct val="110000"/>
              </a:lnSpc>
              <a:spcBef>
                <a:spcPts val="120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1200"/>
              </a:spcBef>
              <a:spcAft>
                <a:spcPts val="0"/>
              </a:spcAft>
              <a:buNone/>
            </a:pPr>
            <a:r>
              <a:t/>
            </a:r>
            <a:endParaRPr sz="1800">
              <a:latin typeface="Open Sans"/>
              <a:ea typeface="Open Sans"/>
              <a:cs typeface="Open Sans"/>
              <a:sym typeface="Open Sans"/>
            </a:endParaRPr>
          </a:p>
        </p:txBody>
      </p:sp>
      <p:sp>
        <p:nvSpPr>
          <p:cNvPr id="308" name="Google Shape;308;p46"/>
          <p:cNvSpPr txBox="1"/>
          <p:nvPr/>
        </p:nvSpPr>
        <p:spPr>
          <a:xfrm>
            <a:off x="6566450" y="1236925"/>
            <a:ext cx="5555400" cy="52635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200"/>
              </a:spcBef>
              <a:spcAft>
                <a:spcPts val="0"/>
              </a:spcAft>
              <a:buNone/>
            </a:pPr>
            <a:r>
              <a:rPr b="1" lang="en-US" sz="2600">
                <a:latin typeface="Open Sans"/>
                <a:ea typeface="Open Sans"/>
                <a:cs typeface="Open Sans"/>
                <a:sym typeface="Open Sans"/>
              </a:rPr>
              <a:t>ROUND 2</a:t>
            </a:r>
            <a:endParaRPr b="1" sz="26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latin typeface="Open Sans"/>
                <a:ea typeface="Open Sans"/>
                <a:cs typeface="Open Sans"/>
                <a:sym typeface="Open Sans"/>
              </a:rPr>
              <a:t>Dates of survey:</a:t>
            </a:r>
            <a:r>
              <a:rPr lang="en-US" sz="2000">
                <a:latin typeface="Open Sans"/>
                <a:ea typeface="Open Sans"/>
                <a:cs typeface="Open Sans"/>
                <a:sym typeface="Open Sans"/>
              </a:rPr>
              <a:t>  October 22 - 30, 2020</a:t>
            </a:r>
            <a:endParaRPr sz="20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latin typeface="Open Sans"/>
                <a:ea typeface="Open Sans"/>
                <a:cs typeface="Open Sans"/>
                <a:sym typeface="Open Sans"/>
              </a:rPr>
              <a:t>Sample size:</a:t>
            </a:r>
            <a:r>
              <a:rPr lang="en-US" sz="2000">
                <a:latin typeface="Open Sans"/>
                <a:ea typeface="Open Sans"/>
                <a:cs typeface="Open Sans"/>
                <a:sym typeface="Open Sans"/>
              </a:rPr>
              <a:t> 994 respondents out of 1287 (about 77%) call attempts/consent from R1</a:t>
            </a:r>
            <a:r>
              <a:rPr lang="en-US" sz="2000">
                <a:latin typeface="Open Sans"/>
                <a:ea typeface="Open Sans"/>
                <a:cs typeface="Open Sans"/>
                <a:sym typeface="Open Sans"/>
              </a:rPr>
              <a:t>. </a:t>
            </a:r>
            <a:endParaRPr sz="2000">
              <a:latin typeface="Open Sans"/>
              <a:ea typeface="Open Sans"/>
              <a:cs typeface="Open Sans"/>
              <a:sym typeface="Open Sans"/>
            </a:endParaRPr>
          </a:p>
          <a:p>
            <a:pPr indent="0" lvl="0" marL="0" rtl="0" algn="l">
              <a:lnSpc>
                <a:spcPct val="110000"/>
              </a:lnSpc>
              <a:spcBef>
                <a:spcPts val="1200"/>
              </a:spcBef>
              <a:spcAft>
                <a:spcPts val="0"/>
              </a:spcAft>
              <a:buNone/>
            </a:pPr>
            <a:r>
              <a:rPr lang="en-US" sz="2000" u="sng">
                <a:latin typeface="Open Sans"/>
                <a:ea typeface="Open Sans"/>
                <a:cs typeface="Open Sans"/>
                <a:sym typeface="Open Sans"/>
              </a:rPr>
              <a:t>Average respondent</a:t>
            </a:r>
            <a:r>
              <a:rPr lang="en-US" sz="2000" u="sng">
                <a:latin typeface="Open Sans"/>
                <a:ea typeface="Open Sans"/>
                <a:cs typeface="Open Sans"/>
                <a:sym typeface="Open Sans"/>
              </a:rPr>
              <a:t> demographics</a:t>
            </a:r>
            <a:r>
              <a:rPr lang="en-US" sz="2000" u="sng">
                <a:latin typeface="Open Sans"/>
                <a:ea typeface="Open Sans"/>
                <a:cs typeface="Open Sans"/>
                <a:sym typeface="Open Sans"/>
              </a:rPr>
              <a:t>: </a:t>
            </a:r>
            <a:endParaRPr sz="2000" u="sng">
              <a:latin typeface="Open Sans"/>
              <a:ea typeface="Open Sans"/>
              <a:cs typeface="Open Sans"/>
              <a:sym typeface="Open Sans"/>
            </a:endParaRPr>
          </a:p>
          <a:p>
            <a:pPr indent="-342900" lvl="0" marL="914400" rtl="0" algn="l">
              <a:lnSpc>
                <a:spcPct val="110000"/>
              </a:lnSpc>
              <a:spcBef>
                <a:spcPts val="1200"/>
              </a:spcBef>
              <a:spcAft>
                <a:spcPts val="0"/>
              </a:spcAft>
              <a:buSzPts val="1800"/>
              <a:buFont typeface="Open Sans"/>
              <a:buChar char="●"/>
            </a:pPr>
            <a:r>
              <a:rPr lang="en-US" sz="1800">
                <a:latin typeface="Open Sans"/>
                <a:ea typeface="Open Sans"/>
                <a:cs typeface="Open Sans"/>
                <a:sym typeface="Open Sans"/>
              </a:rPr>
              <a:t>Age: 40</a:t>
            </a:r>
            <a:endParaRPr sz="1800">
              <a:latin typeface="Open Sans"/>
              <a:ea typeface="Open Sans"/>
              <a:cs typeface="Open Sans"/>
              <a:sym typeface="Open Sans"/>
            </a:endParaRPr>
          </a:p>
          <a:p>
            <a:pPr indent="-342900" lvl="0" marL="914400" rtl="0" algn="l">
              <a:lnSpc>
                <a:spcPct val="110000"/>
              </a:lnSpc>
              <a:spcBef>
                <a:spcPts val="0"/>
              </a:spcBef>
              <a:spcAft>
                <a:spcPts val="0"/>
              </a:spcAft>
              <a:buSzPts val="1800"/>
              <a:buFont typeface="Open Sans"/>
              <a:buChar char="●"/>
            </a:pPr>
            <a:r>
              <a:rPr lang="en-US" sz="1800">
                <a:latin typeface="Open Sans"/>
                <a:ea typeface="Open Sans"/>
                <a:cs typeface="Open Sans"/>
                <a:sym typeface="Open Sans"/>
              </a:rPr>
              <a:t>% women: 32%</a:t>
            </a:r>
            <a:endParaRPr sz="1800">
              <a:latin typeface="Open Sans"/>
              <a:ea typeface="Open Sans"/>
              <a:cs typeface="Open Sans"/>
              <a:sym typeface="Open Sans"/>
            </a:endParaRPr>
          </a:p>
          <a:p>
            <a:pPr indent="-342900" lvl="0" marL="914400" rtl="0" algn="l">
              <a:lnSpc>
                <a:spcPct val="110000"/>
              </a:lnSpc>
              <a:spcBef>
                <a:spcPts val="0"/>
              </a:spcBef>
              <a:spcAft>
                <a:spcPts val="0"/>
              </a:spcAft>
              <a:buSzPts val="1800"/>
              <a:buFont typeface="Open Sans"/>
              <a:buChar char="●"/>
            </a:pPr>
            <a:r>
              <a:rPr lang="en-US" sz="1800">
                <a:latin typeface="Open Sans"/>
                <a:ea typeface="Open Sans"/>
                <a:cs typeface="Open Sans"/>
                <a:sym typeface="Open Sans"/>
              </a:rPr>
              <a:t>Household size: 6.4</a:t>
            </a:r>
            <a:endParaRPr sz="1800">
              <a:latin typeface="Open Sans"/>
              <a:ea typeface="Open Sans"/>
              <a:cs typeface="Open Sans"/>
              <a:sym typeface="Open Sans"/>
            </a:endParaRPr>
          </a:p>
          <a:p>
            <a:pPr indent="-342900" lvl="0" marL="914400" rtl="0" algn="l">
              <a:lnSpc>
                <a:spcPct val="110000"/>
              </a:lnSpc>
              <a:spcBef>
                <a:spcPts val="0"/>
              </a:spcBef>
              <a:spcAft>
                <a:spcPts val="0"/>
              </a:spcAft>
              <a:buSzPts val="1800"/>
              <a:buFont typeface="Open Sans"/>
              <a:buChar char="●"/>
            </a:pPr>
            <a:r>
              <a:rPr lang="en-US" sz="1800">
                <a:latin typeface="Open Sans"/>
                <a:ea typeface="Open Sans"/>
                <a:cs typeface="Open Sans"/>
                <a:sym typeface="Open Sans"/>
              </a:rPr>
              <a:t>% that completed more than secondary school: 45%</a:t>
            </a:r>
            <a:endParaRPr sz="1800">
              <a:latin typeface="Open Sans"/>
              <a:ea typeface="Open Sans"/>
              <a:cs typeface="Open Sans"/>
              <a:sym typeface="Open Sans"/>
            </a:endParaRPr>
          </a:p>
          <a:p>
            <a:pPr indent="-342900" lvl="0" marL="914400" rtl="0" algn="l">
              <a:lnSpc>
                <a:spcPct val="110000"/>
              </a:lnSpc>
              <a:spcBef>
                <a:spcPts val="0"/>
              </a:spcBef>
              <a:spcAft>
                <a:spcPts val="0"/>
              </a:spcAft>
              <a:buSzPts val="1800"/>
              <a:buFont typeface="Open Sans"/>
              <a:buChar char="●"/>
            </a:pPr>
            <a:r>
              <a:rPr lang="en-US" sz="1800">
                <a:latin typeface="Open Sans"/>
                <a:ea typeface="Open Sans"/>
                <a:cs typeface="Open Sans"/>
                <a:sym typeface="Open Sans"/>
              </a:rPr>
              <a:t>% Under national poverty line:</a:t>
            </a:r>
            <a:r>
              <a:rPr lang="en-US" sz="1800">
                <a:latin typeface="Open Sans"/>
                <a:ea typeface="Open Sans"/>
                <a:cs typeface="Open Sans"/>
                <a:sym typeface="Open Sans"/>
              </a:rPr>
              <a:t> 36% (Estimated with the </a:t>
            </a:r>
            <a:r>
              <a:rPr lang="en-US" sz="1800" u="sng">
                <a:solidFill>
                  <a:srgbClr val="9DC65B"/>
                </a:solidFill>
                <a:latin typeface="Open Sans"/>
                <a:ea typeface="Open Sans"/>
                <a:cs typeface="Open Sans"/>
                <a:sym typeface="Open Sans"/>
                <a:hlinkClick r:id="rId4">
                  <a:extLst>
                    <a:ext uri="{A12FA001-AC4F-418D-AE19-62706E023703}">
                      <ahyp:hlinkClr val="tx"/>
                    </a:ext>
                  </a:extLst>
                </a:hlinkClick>
              </a:rPr>
              <a:t>PPI</a:t>
            </a:r>
            <a:r>
              <a:rPr lang="en-US" sz="1800">
                <a:latin typeface="Open Sans"/>
                <a:ea typeface="Open Sans"/>
                <a:cs typeface="Open Sans"/>
                <a:sym typeface="Open Sans"/>
              </a:rPr>
              <a:t>)</a:t>
            </a:r>
            <a:endParaRPr sz="1800">
              <a:latin typeface="Open Sans"/>
              <a:ea typeface="Open Sans"/>
              <a:cs typeface="Open Sans"/>
              <a:sym typeface="Open Sans"/>
            </a:endParaRPr>
          </a:p>
          <a:p>
            <a:pPr indent="0" lvl="0" marL="0" rtl="0" algn="l">
              <a:lnSpc>
                <a:spcPct val="110000"/>
              </a:lnSpc>
              <a:spcBef>
                <a:spcPts val="1200"/>
              </a:spcBef>
              <a:spcAft>
                <a:spcPts val="0"/>
              </a:spcAft>
              <a:buNone/>
            </a:pPr>
            <a:r>
              <a:t/>
            </a:r>
            <a:endParaRPr sz="3000">
              <a:latin typeface="Open Sans"/>
              <a:ea typeface="Open Sans"/>
              <a:cs typeface="Open Sans"/>
              <a:sym typeface="Open Sans"/>
            </a:endParaRPr>
          </a:p>
          <a:p>
            <a:pPr indent="0" lvl="0" marL="0" marR="0" rtl="0" algn="l">
              <a:lnSpc>
                <a:spcPct val="110000"/>
              </a:lnSpc>
              <a:spcBef>
                <a:spcPts val="1200"/>
              </a:spcBef>
              <a:spcAft>
                <a:spcPts val="0"/>
              </a:spcAft>
              <a:buNone/>
            </a:pPr>
            <a:r>
              <a:t/>
            </a:r>
            <a:endParaRPr sz="3000">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00"/>
          <p:cNvSpPr txBox="1"/>
          <p:nvPr>
            <p:ph type="title"/>
          </p:nvPr>
        </p:nvSpPr>
        <p:spPr>
          <a:xfrm>
            <a:off x="502250" y="505400"/>
            <a:ext cx="115887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Using Quantitative Survey Responses to Generate Qualitative Sample</a:t>
            </a:r>
            <a:endParaRPr sz="3000"/>
          </a:p>
        </p:txBody>
      </p:sp>
      <p:pic>
        <p:nvPicPr>
          <p:cNvPr id="884" name="Google Shape;884;p100"/>
          <p:cNvPicPr preferRelativeResize="0"/>
          <p:nvPr/>
        </p:nvPicPr>
        <p:blipFill>
          <a:blip r:embed="rId3">
            <a:alphaModFix/>
          </a:blip>
          <a:stretch>
            <a:fillRect/>
          </a:stretch>
        </p:blipFill>
        <p:spPr>
          <a:xfrm>
            <a:off x="1976825" y="2232225"/>
            <a:ext cx="7569851" cy="4120750"/>
          </a:xfrm>
          <a:prstGeom prst="rect">
            <a:avLst/>
          </a:prstGeom>
          <a:noFill/>
          <a:ln>
            <a:noFill/>
          </a:ln>
        </p:spPr>
      </p:pic>
      <p:sp>
        <p:nvSpPr>
          <p:cNvPr id="885" name="Google Shape;885;p100"/>
          <p:cNvSpPr txBox="1"/>
          <p:nvPr/>
        </p:nvSpPr>
        <p:spPr>
          <a:xfrm>
            <a:off x="1036300" y="1425750"/>
            <a:ext cx="9548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Open Sans"/>
                <a:ea typeface="Open Sans"/>
                <a:cs typeface="Open Sans"/>
                <a:sym typeface="Open Sans"/>
              </a:rPr>
              <a:t>How would you rate the quality of “Ma radio, mon ecole avec Tonton Jojo” in terms of engaging child in learning?</a:t>
            </a:r>
            <a:endParaRPr sz="1800">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01"/>
          <p:cNvSpPr txBox="1"/>
          <p:nvPr>
            <p:ph type="title"/>
          </p:nvPr>
        </p:nvSpPr>
        <p:spPr>
          <a:xfrm>
            <a:off x="838200" y="2286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Qualitative Survey Sample</a:t>
            </a:r>
            <a:endParaRPr sz="3500"/>
          </a:p>
        </p:txBody>
      </p:sp>
      <p:pic>
        <p:nvPicPr>
          <p:cNvPr id="892" name="Google Shape;892;p101"/>
          <p:cNvPicPr preferRelativeResize="0"/>
          <p:nvPr/>
        </p:nvPicPr>
        <p:blipFill rotWithShape="1">
          <a:blip r:embed="rId3">
            <a:alphaModFix/>
          </a:blip>
          <a:srcRect b="10160" l="20812" r="37538" t="26532"/>
          <a:stretch/>
        </p:blipFill>
        <p:spPr>
          <a:xfrm>
            <a:off x="2815800" y="1157725"/>
            <a:ext cx="6117624" cy="52304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102"/>
          <p:cNvSpPr txBox="1"/>
          <p:nvPr>
            <p:ph type="title"/>
          </p:nvPr>
        </p:nvSpPr>
        <p:spPr>
          <a:xfrm>
            <a:off x="838200" y="381000"/>
            <a:ext cx="105156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500"/>
              <a:t>RECOVR Côte d’Ivoire Qualitative</a:t>
            </a:r>
            <a:endParaRPr sz="3500"/>
          </a:p>
        </p:txBody>
      </p:sp>
      <p:sp>
        <p:nvSpPr>
          <p:cNvPr id="899" name="Google Shape;899;p102"/>
          <p:cNvSpPr txBox="1"/>
          <p:nvPr/>
        </p:nvSpPr>
        <p:spPr>
          <a:xfrm>
            <a:off x="838200" y="1463403"/>
            <a:ext cx="10515600" cy="479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200">
                <a:solidFill>
                  <a:srgbClr val="3F3F3F"/>
                </a:solidFill>
                <a:latin typeface="Open Sans"/>
                <a:ea typeface="Open Sans"/>
                <a:cs typeface="Open Sans"/>
                <a:sym typeface="Open Sans"/>
              </a:rPr>
              <a:t>Key Findings </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Semi-structured protocol </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Approximately an hour phone survey </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Sampled from Round 2 Quantitative Survey</a:t>
            </a:r>
            <a:endParaRPr sz="2200">
              <a:solidFill>
                <a:srgbClr val="3F3F3F"/>
              </a:solidFill>
              <a:latin typeface="Open Sans"/>
              <a:ea typeface="Open Sans"/>
              <a:cs typeface="Open Sans"/>
              <a:sym typeface="Open Sans"/>
            </a:endParaRPr>
          </a:p>
          <a:p>
            <a:pPr indent="-368300" lvl="0" marL="457200" rtl="0" algn="l">
              <a:lnSpc>
                <a:spcPct val="115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Understand different perspectives and user experiences </a:t>
            </a:r>
            <a:endParaRPr sz="2200">
              <a:solidFill>
                <a:srgbClr val="3F3F3F"/>
              </a:solidFill>
              <a:latin typeface="Open Sans"/>
              <a:ea typeface="Open Sans"/>
              <a:cs typeface="Open Sans"/>
              <a:sym typeface="Open Sans"/>
            </a:endParaRPr>
          </a:p>
          <a:p>
            <a:pPr indent="-368300" lvl="1" marL="914400" rtl="0" algn="l">
              <a:lnSpc>
                <a:spcPct val="115000"/>
              </a:lnSpc>
              <a:spcBef>
                <a:spcPts val="1000"/>
              </a:spcBef>
              <a:spcAft>
                <a:spcPts val="1000"/>
              </a:spcAft>
              <a:buClr>
                <a:srgbClr val="3F3F3F"/>
              </a:buClr>
              <a:buSzPts val="2200"/>
              <a:buFont typeface="Open Sans"/>
              <a:buChar char="○"/>
            </a:pPr>
            <a:r>
              <a:rPr lang="en-US" sz="2200">
                <a:solidFill>
                  <a:srgbClr val="3F3F3F"/>
                </a:solidFill>
                <a:latin typeface="Open Sans"/>
                <a:ea typeface="Open Sans"/>
                <a:cs typeface="Open Sans"/>
                <a:sym typeface="Open Sans"/>
              </a:rPr>
              <a:t>Oversampling different user profiles </a:t>
            </a:r>
            <a:endParaRPr sz="22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7"/>
          <p:cNvSpPr txBox="1"/>
          <p:nvPr>
            <p:ph type="title"/>
          </p:nvPr>
        </p:nvSpPr>
        <p:spPr>
          <a:xfrm>
            <a:off x="244200" y="258000"/>
            <a:ext cx="113298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Côte d’Ivoire RECOVR: Survey and Policy Timeline</a:t>
            </a:r>
            <a:endParaRPr sz="3000"/>
          </a:p>
        </p:txBody>
      </p:sp>
      <p:cxnSp>
        <p:nvCxnSpPr>
          <p:cNvPr id="315" name="Google Shape;315;p47"/>
          <p:cNvCxnSpPr/>
          <p:nvPr/>
        </p:nvCxnSpPr>
        <p:spPr>
          <a:xfrm>
            <a:off x="168000" y="1584000"/>
            <a:ext cx="11856000" cy="0"/>
          </a:xfrm>
          <a:prstGeom prst="straightConnector1">
            <a:avLst/>
          </a:prstGeom>
          <a:noFill/>
          <a:ln cap="flat" cmpd="sng" w="28575">
            <a:solidFill>
              <a:schemeClr val="dk2"/>
            </a:solidFill>
            <a:prstDash val="solid"/>
            <a:round/>
            <a:headEnd len="med" w="med" type="none"/>
            <a:tailEnd len="med" w="med" type="none"/>
          </a:ln>
        </p:spPr>
      </p:cxnSp>
      <p:sp>
        <p:nvSpPr>
          <p:cNvPr id="316" name="Google Shape;316;p47"/>
          <p:cNvSpPr txBox="1"/>
          <p:nvPr/>
        </p:nvSpPr>
        <p:spPr>
          <a:xfrm>
            <a:off x="121800" y="1296000"/>
            <a:ext cx="750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17" name="Google Shape;317;p47"/>
          <p:cNvSpPr txBox="1"/>
          <p:nvPr/>
        </p:nvSpPr>
        <p:spPr>
          <a:xfrm>
            <a:off x="12096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Apr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18" name="Google Shape;318;p47"/>
          <p:cNvSpPr txBox="1"/>
          <p:nvPr/>
        </p:nvSpPr>
        <p:spPr>
          <a:xfrm>
            <a:off x="23691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May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19" name="Google Shape;319;p47"/>
          <p:cNvSpPr txBox="1"/>
          <p:nvPr/>
        </p:nvSpPr>
        <p:spPr>
          <a:xfrm>
            <a:off x="37617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Jun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20" name="Google Shape;320;p47"/>
          <p:cNvSpPr txBox="1"/>
          <p:nvPr/>
        </p:nvSpPr>
        <p:spPr>
          <a:xfrm>
            <a:off x="50364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Jul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21" name="Google Shape;321;p47"/>
          <p:cNvSpPr txBox="1"/>
          <p:nvPr/>
        </p:nvSpPr>
        <p:spPr>
          <a:xfrm>
            <a:off x="10065600" y="2033250"/>
            <a:ext cx="2034300" cy="1701900"/>
          </a:xfrm>
          <a:prstGeom prst="rect">
            <a:avLst/>
          </a:prstGeom>
          <a:no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Open Sans"/>
                <a:ea typeface="Open Sans"/>
                <a:cs typeface="Open Sans"/>
                <a:sym typeface="Open Sans"/>
              </a:rPr>
              <a:t>Legend</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322" name="Google Shape;322;p47"/>
          <p:cNvSpPr/>
          <p:nvPr/>
        </p:nvSpPr>
        <p:spPr>
          <a:xfrm>
            <a:off x="10272600" y="2356200"/>
            <a:ext cx="216000" cy="198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7"/>
          <p:cNvSpPr/>
          <p:nvPr/>
        </p:nvSpPr>
        <p:spPr>
          <a:xfrm>
            <a:off x="10272600" y="2688600"/>
            <a:ext cx="216000" cy="198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7"/>
          <p:cNvSpPr/>
          <p:nvPr/>
        </p:nvSpPr>
        <p:spPr>
          <a:xfrm>
            <a:off x="10272600" y="3021000"/>
            <a:ext cx="216000" cy="19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7"/>
          <p:cNvSpPr txBox="1"/>
          <p:nvPr/>
        </p:nvSpPr>
        <p:spPr>
          <a:xfrm>
            <a:off x="10650600" y="2286675"/>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Public Health Measures</a:t>
            </a:r>
            <a:endParaRPr sz="900">
              <a:latin typeface="Open Sans"/>
              <a:ea typeface="Open Sans"/>
              <a:cs typeface="Open Sans"/>
              <a:sym typeface="Open Sans"/>
            </a:endParaRPr>
          </a:p>
        </p:txBody>
      </p:sp>
      <p:sp>
        <p:nvSpPr>
          <p:cNvPr id="326" name="Google Shape;326;p47"/>
          <p:cNvSpPr txBox="1"/>
          <p:nvPr/>
        </p:nvSpPr>
        <p:spPr>
          <a:xfrm>
            <a:off x="10650600" y="2653838"/>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Economic Measures</a:t>
            </a:r>
            <a:endParaRPr sz="900">
              <a:latin typeface="Open Sans"/>
              <a:ea typeface="Open Sans"/>
              <a:cs typeface="Open Sans"/>
              <a:sym typeface="Open Sans"/>
            </a:endParaRPr>
          </a:p>
        </p:txBody>
      </p:sp>
      <p:sp>
        <p:nvSpPr>
          <p:cNvPr id="327" name="Google Shape;327;p47"/>
          <p:cNvSpPr txBox="1"/>
          <p:nvPr/>
        </p:nvSpPr>
        <p:spPr>
          <a:xfrm>
            <a:off x="10650600" y="29904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IPA RECOVR</a:t>
            </a:r>
            <a:endParaRPr sz="900">
              <a:latin typeface="Open Sans"/>
              <a:ea typeface="Open Sans"/>
              <a:cs typeface="Open Sans"/>
              <a:sym typeface="Open Sans"/>
            </a:endParaRPr>
          </a:p>
        </p:txBody>
      </p:sp>
      <p:sp>
        <p:nvSpPr>
          <p:cNvPr id="328" name="Google Shape;328;p47"/>
          <p:cNvSpPr/>
          <p:nvPr/>
        </p:nvSpPr>
        <p:spPr>
          <a:xfrm>
            <a:off x="257100" y="3735125"/>
            <a:ext cx="29574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Open Sans"/>
                <a:ea typeface="Open Sans"/>
                <a:cs typeface="Open Sans"/>
                <a:sym typeface="Open Sans"/>
              </a:rPr>
              <a:t>Closure of Educational Institutions</a:t>
            </a:r>
            <a:endParaRPr b="1" sz="1200">
              <a:solidFill>
                <a:srgbClr val="FFFFFF"/>
              </a:solidFill>
              <a:latin typeface="Open Sans"/>
              <a:ea typeface="Open Sans"/>
              <a:cs typeface="Open Sans"/>
              <a:sym typeface="Open Sans"/>
            </a:endParaRPr>
          </a:p>
        </p:txBody>
      </p:sp>
      <p:sp>
        <p:nvSpPr>
          <p:cNvPr id="329" name="Google Shape;329;p47"/>
          <p:cNvSpPr txBox="1"/>
          <p:nvPr/>
        </p:nvSpPr>
        <p:spPr>
          <a:xfrm>
            <a:off x="1083300" y="40056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Mar-25 May</a:t>
            </a:r>
            <a:endParaRPr sz="900">
              <a:latin typeface="Open Sans"/>
              <a:ea typeface="Open Sans"/>
              <a:cs typeface="Open Sans"/>
              <a:sym typeface="Open Sans"/>
            </a:endParaRPr>
          </a:p>
        </p:txBody>
      </p:sp>
      <p:sp>
        <p:nvSpPr>
          <p:cNvPr id="330" name="Google Shape;330;p47"/>
          <p:cNvSpPr/>
          <p:nvPr/>
        </p:nvSpPr>
        <p:spPr>
          <a:xfrm>
            <a:off x="257100" y="168510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7"/>
          <p:cNvSpPr txBox="1"/>
          <p:nvPr/>
        </p:nvSpPr>
        <p:spPr>
          <a:xfrm>
            <a:off x="473850" y="153692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enacts economic stimulus measures</a:t>
            </a:r>
            <a:endParaRPr b="1" sz="1300">
              <a:solidFill>
                <a:schemeClr val="accent2"/>
              </a:solidFill>
              <a:latin typeface="Open Sans"/>
              <a:ea typeface="Open Sans"/>
              <a:cs typeface="Open Sans"/>
              <a:sym typeface="Open Sans"/>
            </a:endParaRPr>
          </a:p>
        </p:txBody>
      </p:sp>
      <p:sp>
        <p:nvSpPr>
          <p:cNvPr id="332" name="Google Shape;332;p47"/>
          <p:cNvSpPr txBox="1"/>
          <p:nvPr/>
        </p:nvSpPr>
        <p:spPr>
          <a:xfrm>
            <a:off x="383400" y="1759225"/>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a:t>
            </a:r>
            <a:endParaRPr sz="900">
              <a:latin typeface="Open Sans"/>
              <a:ea typeface="Open Sans"/>
              <a:cs typeface="Open Sans"/>
              <a:sym typeface="Open Sans"/>
            </a:endParaRPr>
          </a:p>
        </p:txBody>
      </p:sp>
      <p:sp>
        <p:nvSpPr>
          <p:cNvPr id="333" name="Google Shape;333;p47"/>
          <p:cNvSpPr/>
          <p:nvPr/>
        </p:nvSpPr>
        <p:spPr>
          <a:xfrm>
            <a:off x="892800" y="213245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7"/>
          <p:cNvSpPr txBox="1"/>
          <p:nvPr/>
        </p:nvSpPr>
        <p:spPr>
          <a:xfrm>
            <a:off x="1057200" y="2053550"/>
            <a:ext cx="52626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announces additional economic relief measures</a:t>
            </a:r>
            <a:endParaRPr b="1" sz="1300">
              <a:solidFill>
                <a:schemeClr val="accent2"/>
              </a:solidFill>
              <a:latin typeface="Open Sans"/>
              <a:ea typeface="Open Sans"/>
              <a:cs typeface="Open Sans"/>
              <a:sym typeface="Open Sans"/>
            </a:endParaRPr>
          </a:p>
        </p:txBody>
      </p:sp>
      <p:sp>
        <p:nvSpPr>
          <p:cNvPr id="335" name="Google Shape;335;p47"/>
          <p:cNvSpPr txBox="1"/>
          <p:nvPr/>
        </p:nvSpPr>
        <p:spPr>
          <a:xfrm>
            <a:off x="1032600" y="2348450"/>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31 Mar</a:t>
            </a:r>
            <a:endParaRPr sz="900">
              <a:latin typeface="Open Sans"/>
              <a:ea typeface="Open Sans"/>
              <a:cs typeface="Open Sans"/>
              <a:sym typeface="Open Sans"/>
            </a:endParaRPr>
          </a:p>
        </p:txBody>
      </p:sp>
      <p:sp>
        <p:nvSpPr>
          <p:cNvPr id="336" name="Google Shape;336;p47"/>
          <p:cNvSpPr/>
          <p:nvPr/>
        </p:nvSpPr>
        <p:spPr>
          <a:xfrm>
            <a:off x="855300" y="4351725"/>
            <a:ext cx="38061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Border Closures</a:t>
            </a:r>
            <a:endParaRPr b="1" sz="1300">
              <a:solidFill>
                <a:srgbClr val="FFFFFF"/>
              </a:solidFill>
              <a:latin typeface="Open Sans"/>
              <a:ea typeface="Open Sans"/>
              <a:cs typeface="Open Sans"/>
              <a:sym typeface="Open Sans"/>
            </a:endParaRPr>
          </a:p>
        </p:txBody>
      </p:sp>
      <p:sp>
        <p:nvSpPr>
          <p:cNvPr id="337" name="Google Shape;337;p47"/>
          <p:cNvSpPr txBox="1"/>
          <p:nvPr/>
        </p:nvSpPr>
        <p:spPr>
          <a:xfrm>
            <a:off x="2268150" y="46681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22 Mar-30 Jun</a:t>
            </a:r>
            <a:endParaRPr sz="900">
              <a:latin typeface="Open Sans"/>
              <a:ea typeface="Open Sans"/>
              <a:cs typeface="Open Sans"/>
              <a:sym typeface="Open Sans"/>
            </a:endParaRPr>
          </a:p>
        </p:txBody>
      </p:sp>
      <p:sp>
        <p:nvSpPr>
          <p:cNvPr id="338" name="Google Shape;338;p47"/>
          <p:cNvSpPr/>
          <p:nvPr/>
        </p:nvSpPr>
        <p:spPr>
          <a:xfrm>
            <a:off x="664800" y="4968325"/>
            <a:ext cx="21420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Nationwide Curfew</a:t>
            </a:r>
            <a:endParaRPr b="1" sz="1300">
              <a:solidFill>
                <a:srgbClr val="FFFFFF"/>
              </a:solidFill>
              <a:latin typeface="Open Sans"/>
              <a:ea typeface="Open Sans"/>
              <a:cs typeface="Open Sans"/>
              <a:sym typeface="Open Sans"/>
            </a:endParaRPr>
          </a:p>
        </p:txBody>
      </p:sp>
      <p:sp>
        <p:nvSpPr>
          <p:cNvPr id="339" name="Google Shape;339;p47"/>
          <p:cNvSpPr txBox="1"/>
          <p:nvPr/>
        </p:nvSpPr>
        <p:spPr>
          <a:xfrm>
            <a:off x="1170900" y="527353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23 Mar-15 May</a:t>
            </a:r>
            <a:endParaRPr sz="900">
              <a:latin typeface="Open Sans"/>
              <a:ea typeface="Open Sans"/>
              <a:cs typeface="Open Sans"/>
              <a:sym typeface="Open Sans"/>
            </a:endParaRPr>
          </a:p>
        </p:txBody>
      </p:sp>
      <p:sp>
        <p:nvSpPr>
          <p:cNvPr id="340" name="Google Shape;340;p47"/>
          <p:cNvSpPr/>
          <p:nvPr/>
        </p:nvSpPr>
        <p:spPr>
          <a:xfrm>
            <a:off x="954900" y="29655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7"/>
          <p:cNvSpPr txBox="1"/>
          <p:nvPr/>
        </p:nvSpPr>
        <p:spPr>
          <a:xfrm>
            <a:off x="1133400" y="285967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Facemasks required in public</a:t>
            </a:r>
            <a:endParaRPr b="1" sz="1300">
              <a:solidFill>
                <a:schemeClr val="accent4"/>
              </a:solidFill>
              <a:latin typeface="Open Sans"/>
              <a:ea typeface="Open Sans"/>
              <a:cs typeface="Open Sans"/>
              <a:sym typeface="Open Sans"/>
            </a:endParaRPr>
          </a:p>
        </p:txBody>
      </p:sp>
      <p:sp>
        <p:nvSpPr>
          <p:cNvPr id="342" name="Google Shape;342;p47"/>
          <p:cNvSpPr txBox="1"/>
          <p:nvPr/>
        </p:nvSpPr>
        <p:spPr>
          <a:xfrm>
            <a:off x="1053600" y="310506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10 Apr</a:t>
            </a:r>
            <a:endParaRPr sz="900">
              <a:latin typeface="Open Sans"/>
              <a:ea typeface="Open Sans"/>
              <a:cs typeface="Open Sans"/>
              <a:sym typeface="Open Sans"/>
            </a:endParaRPr>
          </a:p>
        </p:txBody>
      </p:sp>
      <p:sp>
        <p:nvSpPr>
          <p:cNvPr id="343" name="Google Shape;343;p47"/>
          <p:cNvSpPr/>
          <p:nvPr/>
        </p:nvSpPr>
        <p:spPr>
          <a:xfrm>
            <a:off x="1975950" y="2493963"/>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7"/>
          <p:cNvSpPr txBox="1"/>
          <p:nvPr/>
        </p:nvSpPr>
        <p:spPr>
          <a:xfrm>
            <a:off x="2216700" y="24219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World Bank issues $35 million for pandemic response</a:t>
            </a:r>
            <a:endParaRPr b="1" sz="1300">
              <a:solidFill>
                <a:schemeClr val="accent2"/>
              </a:solidFill>
              <a:latin typeface="Open Sans"/>
              <a:ea typeface="Open Sans"/>
              <a:cs typeface="Open Sans"/>
              <a:sym typeface="Open Sans"/>
            </a:endParaRPr>
          </a:p>
        </p:txBody>
      </p:sp>
      <p:sp>
        <p:nvSpPr>
          <p:cNvPr id="345" name="Google Shape;345;p47"/>
          <p:cNvSpPr txBox="1"/>
          <p:nvPr/>
        </p:nvSpPr>
        <p:spPr>
          <a:xfrm>
            <a:off x="2101350" y="265291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5 May</a:t>
            </a:r>
            <a:endParaRPr sz="900">
              <a:latin typeface="Open Sans"/>
              <a:ea typeface="Open Sans"/>
              <a:cs typeface="Open Sans"/>
              <a:sym typeface="Open Sans"/>
            </a:endParaRPr>
          </a:p>
        </p:txBody>
      </p:sp>
      <p:sp>
        <p:nvSpPr>
          <p:cNvPr id="346" name="Google Shape;346;p47"/>
          <p:cNvSpPr/>
          <p:nvPr/>
        </p:nvSpPr>
        <p:spPr>
          <a:xfrm>
            <a:off x="2021700" y="32703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7"/>
          <p:cNvSpPr txBox="1"/>
          <p:nvPr/>
        </p:nvSpPr>
        <p:spPr>
          <a:xfrm>
            <a:off x="2216700" y="31838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interior</a:t>
            </a:r>
            <a:endParaRPr b="1" sz="1300">
              <a:solidFill>
                <a:schemeClr val="accent4"/>
              </a:solidFill>
              <a:latin typeface="Open Sans"/>
              <a:ea typeface="Open Sans"/>
              <a:cs typeface="Open Sans"/>
              <a:sym typeface="Open Sans"/>
            </a:endParaRPr>
          </a:p>
        </p:txBody>
      </p:sp>
      <p:sp>
        <p:nvSpPr>
          <p:cNvPr id="348" name="Google Shape;348;p47"/>
          <p:cNvSpPr txBox="1"/>
          <p:nvPr/>
        </p:nvSpPr>
        <p:spPr>
          <a:xfrm>
            <a:off x="2253750" y="33693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8 May</a:t>
            </a:r>
            <a:endParaRPr sz="900">
              <a:latin typeface="Open Sans"/>
              <a:ea typeface="Open Sans"/>
              <a:cs typeface="Open Sans"/>
              <a:sym typeface="Open Sans"/>
            </a:endParaRPr>
          </a:p>
        </p:txBody>
      </p:sp>
      <p:sp>
        <p:nvSpPr>
          <p:cNvPr id="349" name="Google Shape;349;p47"/>
          <p:cNvSpPr/>
          <p:nvPr/>
        </p:nvSpPr>
        <p:spPr>
          <a:xfrm>
            <a:off x="3223050" y="3649350"/>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7"/>
          <p:cNvSpPr txBox="1"/>
          <p:nvPr/>
        </p:nvSpPr>
        <p:spPr>
          <a:xfrm>
            <a:off x="3439050" y="3568950"/>
            <a:ext cx="49035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Greater Abidjan</a:t>
            </a:r>
            <a:endParaRPr b="1" sz="1300">
              <a:solidFill>
                <a:schemeClr val="accent4"/>
              </a:solidFill>
              <a:latin typeface="Open Sans"/>
              <a:ea typeface="Open Sans"/>
              <a:cs typeface="Open Sans"/>
              <a:sym typeface="Open Sans"/>
            </a:endParaRPr>
          </a:p>
        </p:txBody>
      </p:sp>
      <p:sp>
        <p:nvSpPr>
          <p:cNvPr id="351" name="Google Shape;351;p47"/>
          <p:cNvSpPr txBox="1"/>
          <p:nvPr/>
        </p:nvSpPr>
        <p:spPr>
          <a:xfrm>
            <a:off x="3362850" y="38016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25 May</a:t>
            </a:r>
            <a:endParaRPr sz="900">
              <a:latin typeface="Open Sans"/>
              <a:ea typeface="Open Sans"/>
              <a:cs typeface="Open Sans"/>
              <a:sym typeface="Open Sans"/>
            </a:endParaRPr>
          </a:p>
        </p:txBody>
      </p:sp>
      <p:sp>
        <p:nvSpPr>
          <p:cNvPr id="352" name="Google Shape;352;p47"/>
          <p:cNvSpPr txBox="1"/>
          <p:nvPr/>
        </p:nvSpPr>
        <p:spPr>
          <a:xfrm>
            <a:off x="63318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Aug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53" name="Google Shape;353;p47"/>
          <p:cNvSpPr txBox="1"/>
          <p:nvPr/>
        </p:nvSpPr>
        <p:spPr>
          <a:xfrm>
            <a:off x="7551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Sep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54" name="Google Shape;354;p47"/>
          <p:cNvSpPr txBox="1"/>
          <p:nvPr/>
        </p:nvSpPr>
        <p:spPr>
          <a:xfrm>
            <a:off x="86940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Oct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55" name="Google Shape;355;p47"/>
          <p:cNvSpPr txBox="1"/>
          <p:nvPr/>
        </p:nvSpPr>
        <p:spPr>
          <a:xfrm>
            <a:off x="9837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Nov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56" name="Google Shape;356;p47"/>
          <p:cNvSpPr txBox="1"/>
          <p:nvPr/>
        </p:nvSpPr>
        <p:spPr>
          <a:xfrm>
            <a:off x="10980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Dec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57" name="Google Shape;357;p47"/>
          <p:cNvSpPr/>
          <p:nvPr/>
        </p:nvSpPr>
        <p:spPr>
          <a:xfrm>
            <a:off x="10272600" y="3346800"/>
            <a:ext cx="216000" cy="1980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7"/>
          <p:cNvSpPr txBox="1"/>
          <p:nvPr/>
        </p:nvSpPr>
        <p:spPr>
          <a:xfrm>
            <a:off x="10650600" y="32952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Education Schedule</a:t>
            </a:r>
            <a:endParaRPr sz="900">
              <a:latin typeface="Open Sans"/>
              <a:ea typeface="Open Sans"/>
              <a:cs typeface="Open Sans"/>
              <a:sym typeface="Open Sans"/>
            </a:endParaRPr>
          </a:p>
        </p:txBody>
      </p:sp>
      <p:sp>
        <p:nvSpPr>
          <p:cNvPr id="359" name="Google Shape;359;p47"/>
          <p:cNvSpPr/>
          <p:nvPr/>
        </p:nvSpPr>
        <p:spPr>
          <a:xfrm>
            <a:off x="5513350" y="4314200"/>
            <a:ext cx="2142000" cy="3420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7"/>
          <p:cNvSpPr txBox="1"/>
          <p:nvPr/>
        </p:nvSpPr>
        <p:spPr>
          <a:xfrm>
            <a:off x="6087600" y="4668200"/>
            <a:ext cx="132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July - 14 September</a:t>
            </a:r>
            <a:endParaRPr sz="900">
              <a:latin typeface="Open Sans"/>
              <a:ea typeface="Open Sans"/>
              <a:cs typeface="Open Sans"/>
              <a:sym typeface="Open Sans"/>
            </a:endParaRPr>
          </a:p>
        </p:txBody>
      </p:sp>
      <p:sp>
        <p:nvSpPr>
          <p:cNvPr id="361" name="Google Shape;361;p47"/>
          <p:cNvSpPr txBox="1"/>
          <p:nvPr/>
        </p:nvSpPr>
        <p:spPr>
          <a:xfrm>
            <a:off x="5544750" y="4347525"/>
            <a:ext cx="20343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FFFF"/>
                </a:solidFill>
                <a:latin typeface="Open Sans"/>
                <a:ea typeface="Open Sans"/>
                <a:cs typeface="Open Sans"/>
                <a:sym typeface="Open Sans"/>
              </a:rPr>
              <a:t>School Summer Holiday</a:t>
            </a:r>
            <a:endParaRPr b="1" sz="1200">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type="title"/>
          </p:nvPr>
        </p:nvSpPr>
        <p:spPr>
          <a:xfrm>
            <a:off x="244200" y="258000"/>
            <a:ext cx="113298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Côte d’Ivoire RECOVR: Survey and Policy Timeline</a:t>
            </a:r>
            <a:endParaRPr sz="3000"/>
          </a:p>
        </p:txBody>
      </p:sp>
      <p:cxnSp>
        <p:nvCxnSpPr>
          <p:cNvPr id="368" name="Google Shape;368;p48"/>
          <p:cNvCxnSpPr/>
          <p:nvPr/>
        </p:nvCxnSpPr>
        <p:spPr>
          <a:xfrm>
            <a:off x="168000" y="1584000"/>
            <a:ext cx="11856000" cy="0"/>
          </a:xfrm>
          <a:prstGeom prst="straightConnector1">
            <a:avLst/>
          </a:prstGeom>
          <a:noFill/>
          <a:ln cap="flat" cmpd="sng" w="28575">
            <a:solidFill>
              <a:schemeClr val="dk2"/>
            </a:solidFill>
            <a:prstDash val="solid"/>
            <a:round/>
            <a:headEnd len="med" w="med" type="none"/>
            <a:tailEnd len="med" w="med" type="none"/>
          </a:ln>
        </p:spPr>
      </p:cxnSp>
      <p:sp>
        <p:nvSpPr>
          <p:cNvPr id="369" name="Google Shape;369;p48"/>
          <p:cNvSpPr txBox="1"/>
          <p:nvPr/>
        </p:nvSpPr>
        <p:spPr>
          <a:xfrm>
            <a:off x="121800" y="1296000"/>
            <a:ext cx="750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70" name="Google Shape;370;p48"/>
          <p:cNvSpPr txBox="1"/>
          <p:nvPr/>
        </p:nvSpPr>
        <p:spPr>
          <a:xfrm>
            <a:off x="12096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Apr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71" name="Google Shape;371;p48"/>
          <p:cNvSpPr txBox="1"/>
          <p:nvPr/>
        </p:nvSpPr>
        <p:spPr>
          <a:xfrm>
            <a:off x="23691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May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72" name="Google Shape;372;p48"/>
          <p:cNvSpPr txBox="1"/>
          <p:nvPr/>
        </p:nvSpPr>
        <p:spPr>
          <a:xfrm>
            <a:off x="37617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Jun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73" name="Google Shape;373;p48"/>
          <p:cNvSpPr txBox="1"/>
          <p:nvPr/>
        </p:nvSpPr>
        <p:spPr>
          <a:xfrm>
            <a:off x="50364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Jul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374" name="Google Shape;374;p48"/>
          <p:cNvSpPr/>
          <p:nvPr/>
        </p:nvSpPr>
        <p:spPr>
          <a:xfrm>
            <a:off x="32907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IPA </a:t>
            </a:r>
            <a:r>
              <a:rPr b="1" lang="en-US" sz="1000">
                <a:solidFill>
                  <a:srgbClr val="FFFFFF"/>
                </a:solidFill>
                <a:latin typeface="Open Sans"/>
                <a:ea typeface="Open Sans"/>
                <a:cs typeface="Open Sans"/>
                <a:sym typeface="Open Sans"/>
              </a:rPr>
              <a:t>RECOVR</a:t>
            </a:r>
            <a:r>
              <a:rPr b="1" lang="en-US" sz="1000">
                <a:solidFill>
                  <a:srgbClr val="FFFFFF"/>
                </a:solidFill>
                <a:latin typeface="Open Sans"/>
                <a:ea typeface="Open Sans"/>
                <a:cs typeface="Open Sans"/>
                <a:sym typeface="Open Sans"/>
              </a:rPr>
              <a:t> Survey Round 1</a:t>
            </a:r>
            <a:endParaRPr b="1" sz="1000">
              <a:solidFill>
                <a:srgbClr val="FFFFFF"/>
              </a:solidFill>
              <a:latin typeface="Open Sans"/>
              <a:ea typeface="Open Sans"/>
              <a:cs typeface="Open Sans"/>
              <a:sym typeface="Open Sans"/>
            </a:endParaRPr>
          </a:p>
        </p:txBody>
      </p:sp>
      <p:sp>
        <p:nvSpPr>
          <p:cNvPr id="375" name="Google Shape;375;p48"/>
          <p:cNvSpPr txBox="1"/>
          <p:nvPr/>
        </p:nvSpPr>
        <p:spPr>
          <a:xfrm>
            <a:off x="33669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a:t>
            </a:r>
            <a:r>
              <a:rPr lang="en-US" sz="900">
                <a:latin typeface="Open Sans"/>
                <a:ea typeface="Open Sans"/>
                <a:cs typeface="Open Sans"/>
                <a:sym typeface="Open Sans"/>
              </a:rPr>
              <a:t> Jun-15 Jun</a:t>
            </a:r>
            <a:endParaRPr sz="900">
              <a:latin typeface="Open Sans"/>
              <a:ea typeface="Open Sans"/>
              <a:cs typeface="Open Sans"/>
              <a:sym typeface="Open Sans"/>
            </a:endParaRPr>
          </a:p>
        </p:txBody>
      </p:sp>
      <p:sp>
        <p:nvSpPr>
          <p:cNvPr id="376" name="Google Shape;376;p48"/>
          <p:cNvSpPr txBox="1"/>
          <p:nvPr/>
        </p:nvSpPr>
        <p:spPr>
          <a:xfrm>
            <a:off x="10065600" y="2033250"/>
            <a:ext cx="2034300" cy="1701900"/>
          </a:xfrm>
          <a:prstGeom prst="rect">
            <a:avLst/>
          </a:prstGeom>
          <a:no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Open Sans"/>
                <a:ea typeface="Open Sans"/>
                <a:cs typeface="Open Sans"/>
                <a:sym typeface="Open Sans"/>
              </a:rPr>
              <a:t>Legend</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377" name="Google Shape;377;p48"/>
          <p:cNvSpPr/>
          <p:nvPr/>
        </p:nvSpPr>
        <p:spPr>
          <a:xfrm>
            <a:off x="10272600" y="2356200"/>
            <a:ext cx="216000" cy="198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8"/>
          <p:cNvSpPr/>
          <p:nvPr/>
        </p:nvSpPr>
        <p:spPr>
          <a:xfrm>
            <a:off x="10272600" y="2688600"/>
            <a:ext cx="216000" cy="198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8"/>
          <p:cNvSpPr/>
          <p:nvPr/>
        </p:nvSpPr>
        <p:spPr>
          <a:xfrm>
            <a:off x="10272600" y="3021000"/>
            <a:ext cx="216000" cy="19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txBox="1"/>
          <p:nvPr/>
        </p:nvSpPr>
        <p:spPr>
          <a:xfrm>
            <a:off x="10650600" y="2286675"/>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Public Health Measures</a:t>
            </a:r>
            <a:endParaRPr sz="900">
              <a:latin typeface="Open Sans"/>
              <a:ea typeface="Open Sans"/>
              <a:cs typeface="Open Sans"/>
              <a:sym typeface="Open Sans"/>
            </a:endParaRPr>
          </a:p>
        </p:txBody>
      </p:sp>
      <p:sp>
        <p:nvSpPr>
          <p:cNvPr id="381" name="Google Shape;381;p48"/>
          <p:cNvSpPr txBox="1"/>
          <p:nvPr/>
        </p:nvSpPr>
        <p:spPr>
          <a:xfrm>
            <a:off x="10650600" y="2653838"/>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Economic Measures</a:t>
            </a:r>
            <a:endParaRPr sz="900">
              <a:latin typeface="Open Sans"/>
              <a:ea typeface="Open Sans"/>
              <a:cs typeface="Open Sans"/>
              <a:sym typeface="Open Sans"/>
            </a:endParaRPr>
          </a:p>
        </p:txBody>
      </p:sp>
      <p:sp>
        <p:nvSpPr>
          <p:cNvPr id="382" name="Google Shape;382;p48"/>
          <p:cNvSpPr txBox="1"/>
          <p:nvPr/>
        </p:nvSpPr>
        <p:spPr>
          <a:xfrm>
            <a:off x="10650600" y="29904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IPA RECOVR</a:t>
            </a:r>
            <a:endParaRPr sz="900">
              <a:latin typeface="Open Sans"/>
              <a:ea typeface="Open Sans"/>
              <a:cs typeface="Open Sans"/>
              <a:sym typeface="Open Sans"/>
            </a:endParaRPr>
          </a:p>
        </p:txBody>
      </p:sp>
      <p:sp>
        <p:nvSpPr>
          <p:cNvPr id="383" name="Google Shape;383;p48"/>
          <p:cNvSpPr/>
          <p:nvPr/>
        </p:nvSpPr>
        <p:spPr>
          <a:xfrm>
            <a:off x="257100" y="3735125"/>
            <a:ext cx="29574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Open Sans"/>
                <a:ea typeface="Open Sans"/>
                <a:cs typeface="Open Sans"/>
                <a:sym typeface="Open Sans"/>
              </a:rPr>
              <a:t>Closure of Educational Institutions</a:t>
            </a:r>
            <a:endParaRPr b="1" sz="1200">
              <a:solidFill>
                <a:srgbClr val="FFFFFF"/>
              </a:solidFill>
              <a:latin typeface="Open Sans"/>
              <a:ea typeface="Open Sans"/>
              <a:cs typeface="Open Sans"/>
              <a:sym typeface="Open Sans"/>
            </a:endParaRPr>
          </a:p>
        </p:txBody>
      </p:sp>
      <p:sp>
        <p:nvSpPr>
          <p:cNvPr id="384" name="Google Shape;384;p48"/>
          <p:cNvSpPr txBox="1"/>
          <p:nvPr/>
        </p:nvSpPr>
        <p:spPr>
          <a:xfrm>
            <a:off x="1083300" y="40056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Mar-25 May</a:t>
            </a:r>
            <a:endParaRPr sz="900">
              <a:latin typeface="Open Sans"/>
              <a:ea typeface="Open Sans"/>
              <a:cs typeface="Open Sans"/>
              <a:sym typeface="Open Sans"/>
            </a:endParaRPr>
          </a:p>
        </p:txBody>
      </p:sp>
      <p:sp>
        <p:nvSpPr>
          <p:cNvPr id="385" name="Google Shape;385;p48"/>
          <p:cNvSpPr/>
          <p:nvPr/>
        </p:nvSpPr>
        <p:spPr>
          <a:xfrm>
            <a:off x="257100" y="168510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8"/>
          <p:cNvSpPr txBox="1"/>
          <p:nvPr/>
        </p:nvSpPr>
        <p:spPr>
          <a:xfrm>
            <a:off x="473850" y="153692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enacts economic stimulus measures</a:t>
            </a:r>
            <a:endParaRPr b="1" sz="1300">
              <a:solidFill>
                <a:schemeClr val="accent2"/>
              </a:solidFill>
              <a:latin typeface="Open Sans"/>
              <a:ea typeface="Open Sans"/>
              <a:cs typeface="Open Sans"/>
              <a:sym typeface="Open Sans"/>
            </a:endParaRPr>
          </a:p>
        </p:txBody>
      </p:sp>
      <p:sp>
        <p:nvSpPr>
          <p:cNvPr id="387" name="Google Shape;387;p48"/>
          <p:cNvSpPr txBox="1"/>
          <p:nvPr/>
        </p:nvSpPr>
        <p:spPr>
          <a:xfrm>
            <a:off x="383400" y="1759225"/>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a:t>
            </a:r>
            <a:endParaRPr sz="900">
              <a:latin typeface="Open Sans"/>
              <a:ea typeface="Open Sans"/>
              <a:cs typeface="Open Sans"/>
              <a:sym typeface="Open Sans"/>
            </a:endParaRPr>
          </a:p>
        </p:txBody>
      </p:sp>
      <p:sp>
        <p:nvSpPr>
          <p:cNvPr id="388" name="Google Shape;388;p48"/>
          <p:cNvSpPr/>
          <p:nvPr/>
        </p:nvSpPr>
        <p:spPr>
          <a:xfrm>
            <a:off x="892800" y="213245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8"/>
          <p:cNvSpPr txBox="1"/>
          <p:nvPr/>
        </p:nvSpPr>
        <p:spPr>
          <a:xfrm>
            <a:off x="1057200" y="2053550"/>
            <a:ext cx="52626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announces additional economic relief measures</a:t>
            </a:r>
            <a:endParaRPr b="1" sz="1300">
              <a:solidFill>
                <a:schemeClr val="accent2"/>
              </a:solidFill>
              <a:latin typeface="Open Sans"/>
              <a:ea typeface="Open Sans"/>
              <a:cs typeface="Open Sans"/>
              <a:sym typeface="Open Sans"/>
            </a:endParaRPr>
          </a:p>
        </p:txBody>
      </p:sp>
      <p:sp>
        <p:nvSpPr>
          <p:cNvPr id="390" name="Google Shape;390;p48"/>
          <p:cNvSpPr txBox="1"/>
          <p:nvPr/>
        </p:nvSpPr>
        <p:spPr>
          <a:xfrm>
            <a:off x="1032600" y="2348450"/>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31 Mar</a:t>
            </a:r>
            <a:endParaRPr sz="900">
              <a:latin typeface="Open Sans"/>
              <a:ea typeface="Open Sans"/>
              <a:cs typeface="Open Sans"/>
              <a:sym typeface="Open Sans"/>
            </a:endParaRPr>
          </a:p>
        </p:txBody>
      </p:sp>
      <p:sp>
        <p:nvSpPr>
          <p:cNvPr id="391" name="Google Shape;391;p48"/>
          <p:cNvSpPr/>
          <p:nvPr/>
        </p:nvSpPr>
        <p:spPr>
          <a:xfrm>
            <a:off x="855300" y="4351725"/>
            <a:ext cx="38061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Border Closures</a:t>
            </a:r>
            <a:endParaRPr b="1" sz="1300">
              <a:solidFill>
                <a:srgbClr val="FFFFFF"/>
              </a:solidFill>
              <a:latin typeface="Open Sans"/>
              <a:ea typeface="Open Sans"/>
              <a:cs typeface="Open Sans"/>
              <a:sym typeface="Open Sans"/>
            </a:endParaRPr>
          </a:p>
        </p:txBody>
      </p:sp>
      <p:sp>
        <p:nvSpPr>
          <p:cNvPr id="392" name="Google Shape;392;p48"/>
          <p:cNvSpPr txBox="1"/>
          <p:nvPr/>
        </p:nvSpPr>
        <p:spPr>
          <a:xfrm>
            <a:off x="2268150" y="46681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22 Mar-30 Jun</a:t>
            </a:r>
            <a:endParaRPr sz="900">
              <a:latin typeface="Open Sans"/>
              <a:ea typeface="Open Sans"/>
              <a:cs typeface="Open Sans"/>
              <a:sym typeface="Open Sans"/>
            </a:endParaRPr>
          </a:p>
        </p:txBody>
      </p:sp>
      <p:sp>
        <p:nvSpPr>
          <p:cNvPr id="393" name="Google Shape;393;p48"/>
          <p:cNvSpPr/>
          <p:nvPr/>
        </p:nvSpPr>
        <p:spPr>
          <a:xfrm>
            <a:off x="664800" y="4968325"/>
            <a:ext cx="21420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Nationwide Curfew</a:t>
            </a:r>
            <a:endParaRPr b="1" sz="1300">
              <a:solidFill>
                <a:srgbClr val="FFFFFF"/>
              </a:solidFill>
              <a:latin typeface="Open Sans"/>
              <a:ea typeface="Open Sans"/>
              <a:cs typeface="Open Sans"/>
              <a:sym typeface="Open Sans"/>
            </a:endParaRPr>
          </a:p>
        </p:txBody>
      </p:sp>
      <p:sp>
        <p:nvSpPr>
          <p:cNvPr id="394" name="Google Shape;394;p48"/>
          <p:cNvSpPr txBox="1"/>
          <p:nvPr/>
        </p:nvSpPr>
        <p:spPr>
          <a:xfrm>
            <a:off x="1170900" y="527353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23 Mar-15 May</a:t>
            </a:r>
            <a:endParaRPr sz="900">
              <a:latin typeface="Open Sans"/>
              <a:ea typeface="Open Sans"/>
              <a:cs typeface="Open Sans"/>
              <a:sym typeface="Open Sans"/>
            </a:endParaRPr>
          </a:p>
        </p:txBody>
      </p:sp>
      <p:sp>
        <p:nvSpPr>
          <p:cNvPr id="395" name="Google Shape;395;p48"/>
          <p:cNvSpPr/>
          <p:nvPr/>
        </p:nvSpPr>
        <p:spPr>
          <a:xfrm>
            <a:off x="954900" y="29655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8"/>
          <p:cNvSpPr txBox="1"/>
          <p:nvPr/>
        </p:nvSpPr>
        <p:spPr>
          <a:xfrm>
            <a:off x="1133400" y="285967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Facemasks required in public</a:t>
            </a:r>
            <a:endParaRPr b="1" sz="1300">
              <a:solidFill>
                <a:schemeClr val="accent4"/>
              </a:solidFill>
              <a:latin typeface="Open Sans"/>
              <a:ea typeface="Open Sans"/>
              <a:cs typeface="Open Sans"/>
              <a:sym typeface="Open Sans"/>
            </a:endParaRPr>
          </a:p>
        </p:txBody>
      </p:sp>
      <p:sp>
        <p:nvSpPr>
          <p:cNvPr id="397" name="Google Shape;397;p48"/>
          <p:cNvSpPr txBox="1"/>
          <p:nvPr/>
        </p:nvSpPr>
        <p:spPr>
          <a:xfrm>
            <a:off x="1053600" y="310506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10 Apr</a:t>
            </a:r>
            <a:endParaRPr sz="900">
              <a:latin typeface="Open Sans"/>
              <a:ea typeface="Open Sans"/>
              <a:cs typeface="Open Sans"/>
              <a:sym typeface="Open Sans"/>
            </a:endParaRPr>
          </a:p>
        </p:txBody>
      </p:sp>
      <p:sp>
        <p:nvSpPr>
          <p:cNvPr id="398" name="Google Shape;398;p48"/>
          <p:cNvSpPr/>
          <p:nvPr/>
        </p:nvSpPr>
        <p:spPr>
          <a:xfrm>
            <a:off x="1975950" y="2493963"/>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8"/>
          <p:cNvSpPr txBox="1"/>
          <p:nvPr/>
        </p:nvSpPr>
        <p:spPr>
          <a:xfrm>
            <a:off x="2216700" y="24219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World Bank issues $35 million for pandemic response</a:t>
            </a:r>
            <a:endParaRPr b="1" sz="1300">
              <a:solidFill>
                <a:schemeClr val="accent2"/>
              </a:solidFill>
              <a:latin typeface="Open Sans"/>
              <a:ea typeface="Open Sans"/>
              <a:cs typeface="Open Sans"/>
              <a:sym typeface="Open Sans"/>
            </a:endParaRPr>
          </a:p>
        </p:txBody>
      </p:sp>
      <p:sp>
        <p:nvSpPr>
          <p:cNvPr id="400" name="Google Shape;400;p48"/>
          <p:cNvSpPr txBox="1"/>
          <p:nvPr/>
        </p:nvSpPr>
        <p:spPr>
          <a:xfrm>
            <a:off x="2101350" y="265291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5 May</a:t>
            </a:r>
            <a:endParaRPr sz="900">
              <a:latin typeface="Open Sans"/>
              <a:ea typeface="Open Sans"/>
              <a:cs typeface="Open Sans"/>
              <a:sym typeface="Open Sans"/>
            </a:endParaRPr>
          </a:p>
        </p:txBody>
      </p:sp>
      <p:sp>
        <p:nvSpPr>
          <p:cNvPr id="401" name="Google Shape;401;p48"/>
          <p:cNvSpPr/>
          <p:nvPr/>
        </p:nvSpPr>
        <p:spPr>
          <a:xfrm>
            <a:off x="2021700" y="32703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8"/>
          <p:cNvSpPr txBox="1"/>
          <p:nvPr/>
        </p:nvSpPr>
        <p:spPr>
          <a:xfrm>
            <a:off x="2216700" y="31838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interior</a:t>
            </a:r>
            <a:endParaRPr b="1" sz="1300">
              <a:solidFill>
                <a:schemeClr val="accent4"/>
              </a:solidFill>
              <a:latin typeface="Open Sans"/>
              <a:ea typeface="Open Sans"/>
              <a:cs typeface="Open Sans"/>
              <a:sym typeface="Open Sans"/>
            </a:endParaRPr>
          </a:p>
        </p:txBody>
      </p:sp>
      <p:sp>
        <p:nvSpPr>
          <p:cNvPr id="403" name="Google Shape;403;p48"/>
          <p:cNvSpPr txBox="1"/>
          <p:nvPr/>
        </p:nvSpPr>
        <p:spPr>
          <a:xfrm>
            <a:off x="2253750" y="33693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8 May</a:t>
            </a:r>
            <a:endParaRPr sz="900">
              <a:latin typeface="Open Sans"/>
              <a:ea typeface="Open Sans"/>
              <a:cs typeface="Open Sans"/>
              <a:sym typeface="Open Sans"/>
            </a:endParaRPr>
          </a:p>
        </p:txBody>
      </p:sp>
      <p:sp>
        <p:nvSpPr>
          <p:cNvPr id="404" name="Google Shape;404;p48"/>
          <p:cNvSpPr/>
          <p:nvPr/>
        </p:nvSpPr>
        <p:spPr>
          <a:xfrm>
            <a:off x="3223050" y="3649350"/>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8"/>
          <p:cNvSpPr txBox="1"/>
          <p:nvPr/>
        </p:nvSpPr>
        <p:spPr>
          <a:xfrm>
            <a:off x="3439050" y="3568950"/>
            <a:ext cx="49035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Greater Abidjan</a:t>
            </a:r>
            <a:endParaRPr b="1" sz="1300">
              <a:solidFill>
                <a:schemeClr val="accent4"/>
              </a:solidFill>
              <a:latin typeface="Open Sans"/>
              <a:ea typeface="Open Sans"/>
              <a:cs typeface="Open Sans"/>
              <a:sym typeface="Open Sans"/>
            </a:endParaRPr>
          </a:p>
        </p:txBody>
      </p:sp>
      <p:sp>
        <p:nvSpPr>
          <p:cNvPr id="406" name="Google Shape;406;p48"/>
          <p:cNvSpPr txBox="1"/>
          <p:nvPr/>
        </p:nvSpPr>
        <p:spPr>
          <a:xfrm>
            <a:off x="3362850" y="38016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25 May</a:t>
            </a:r>
            <a:endParaRPr sz="900">
              <a:latin typeface="Open Sans"/>
              <a:ea typeface="Open Sans"/>
              <a:cs typeface="Open Sans"/>
              <a:sym typeface="Open Sans"/>
            </a:endParaRPr>
          </a:p>
        </p:txBody>
      </p:sp>
      <p:sp>
        <p:nvSpPr>
          <p:cNvPr id="407" name="Google Shape;407;p48"/>
          <p:cNvSpPr txBox="1"/>
          <p:nvPr/>
        </p:nvSpPr>
        <p:spPr>
          <a:xfrm>
            <a:off x="63318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Aug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08" name="Google Shape;408;p48"/>
          <p:cNvSpPr txBox="1"/>
          <p:nvPr/>
        </p:nvSpPr>
        <p:spPr>
          <a:xfrm>
            <a:off x="7551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Sep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09" name="Google Shape;409;p48"/>
          <p:cNvSpPr txBox="1"/>
          <p:nvPr/>
        </p:nvSpPr>
        <p:spPr>
          <a:xfrm>
            <a:off x="86940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Oct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10" name="Google Shape;410;p48"/>
          <p:cNvSpPr txBox="1"/>
          <p:nvPr/>
        </p:nvSpPr>
        <p:spPr>
          <a:xfrm>
            <a:off x="9837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Nov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11" name="Google Shape;411;p48"/>
          <p:cNvSpPr/>
          <p:nvPr/>
        </p:nvSpPr>
        <p:spPr>
          <a:xfrm>
            <a:off x="89295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IPA </a:t>
            </a:r>
            <a:r>
              <a:rPr b="1" lang="en-US" sz="1000">
                <a:solidFill>
                  <a:srgbClr val="FFFFFF"/>
                </a:solidFill>
                <a:latin typeface="Open Sans"/>
                <a:ea typeface="Open Sans"/>
                <a:cs typeface="Open Sans"/>
                <a:sym typeface="Open Sans"/>
              </a:rPr>
              <a:t>RECOVR</a:t>
            </a:r>
            <a:r>
              <a:rPr b="1" lang="en-US" sz="1000">
                <a:solidFill>
                  <a:srgbClr val="FFFFFF"/>
                </a:solidFill>
                <a:latin typeface="Open Sans"/>
                <a:ea typeface="Open Sans"/>
                <a:cs typeface="Open Sans"/>
                <a:sym typeface="Open Sans"/>
              </a:rPr>
              <a:t> Survey Round 2</a:t>
            </a:r>
            <a:endParaRPr b="1" sz="1000">
              <a:solidFill>
                <a:srgbClr val="FFFFFF"/>
              </a:solidFill>
              <a:latin typeface="Open Sans"/>
              <a:ea typeface="Open Sans"/>
              <a:cs typeface="Open Sans"/>
              <a:sym typeface="Open Sans"/>
            </a:endParaRPr>
          </a:p>
        </p:txBody>
      </p:sp>
      <p:sp>
        <p:nvSpPr>
          <p:cNvPr id="412" name="Google Shape;412;p48"/>
          <p:cNvSpPr txBox="1"/>
          <p:nvPr/>
        </p:nvSpPr>
        <p:spPr>
          <a:xfrm>
            <a:off x="90057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22 Oct- 30 Oct</a:t>
            </a:r>
            <a:endParaRPr sz="900">
              <a:latin typeface="Open Sans"/>
              <a:ea typeface="Open Sans"/>
              <a:cs typeface="Open Sans"/>
              <a:sym typeface="Open Sans"/>
            </a:endParaRPr>
          </a:p>
        </p:txBody>
      </p:sp>
      <p:sp>
        <p:nvSpPr>
          <p:cNvPr id="413" name="Google Shape;413;p48"/>
          <p:cNvSpPr txBox="1"/>
          <p:nvPr/>
        </p:nvSpPr>
        <p:spPr>
          <a:xfrm>
            <a:off x="10980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Dec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14" name="Google Shape;414;p48"/>
          <p:cNvSpPr/>
          <p:nvPr/>
        </p:nvSpPr>
        <p:spPr>
          <a:xfrm>
            <a:off x="109107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Qualitative Survey</a:t>
            </a:r>
            <a:endParaRPr b="1" sz="1000">
              <a:solidFill>
                <a:srgbClr val="FFFFFF"/>
              </a:solidFill>
              <a:latin typeface="Open Sans"/>
              <a:ea typeface="Open Sans"/>
              <a:cs typeface="Open Sans"/>
              <a:sym typeface="Open Sans"/>
            </a:endParaRPr>
          </a:p>
        </p:txBody>
      </p:sp>
      <p:sp>
        <p:nvSpPr>
          <p:cNvPr id="415" name="Google Shape;415;p48"/>
          <p:cNvSpPr txBox="1"/>
          <p:nvPr/>
        </p:nvSpPr>
        <p:spPr>
          <a:xfrm>
            <a:off x="109869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21 Dec- 28 Dec</a:t>
            </a:r>
            <a:endParaRPr sz="900">
              <a:latin typeface="Open Sans"/>
              <a:ea typeface="Open Sans"/>
              <a:cs typeface="Open Sans"/>
              <a:sym typeface="Open Sans"/>
            </a:endParaRPr>
          </a:p>
        </p:txBody>
      </p:sp>
      <p:sp>
        <p:nvSpPr>
          <p:cNvPr id="416" name="Google Shape;416;p48"/>
          <p:cNvSpPr/>
          <p:nvPr/>
        </p:nvSpPr>
        <p:spPr>
          <a:xfrm>
            <a:off x="10272600" y="3346800"/>
            <a:ext cx="216000" cy="1980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8"/>
          <p:cNvSpPr txBox="1"/>
          <p:nvPr/>
        </p:nvSpPr>
        <p:spPr>
          <a:xfrm>
            <a:off x="10650600" y="32952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Education Schedule</a:t>
            </a:r>
            <a:endParaRPr sz="900">
              <a:latin typeface="Open Sans"/>
              <a:ea typeface="Open Sans"/>
              <a:cs typeface="Open Sans"/>
              <a:sym typeface="Open Sans"/>
            </a:endParaRPr>
          </a:p>
        </p:txBody>
      </p:sp>
      <p:sp>
        <p:nvSpPr>
          <p:cNvPr id="418" name="Google Shape;418;p48"/>
          <p:cNvSpPr/>
          <p:nvPr/>
        </p:nvSpPr>
        <p:spPr>
          <a:xfrm>
            <a:off x="5513350" y="4314200"/>
            <a:ext cx="2142000" cy="3420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8"/>
          <p:cNvSpPr txBox="1"/>
          <p:nvPr/>
        </p:nvSpPr>
        <p:spPr>
          <a:xfrm>
            <a:off x="6087600" y="4668200"/>
            <a:ext cx="13377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July - 14 September</a:t>
            </a:r>
            <a:endParaRPr sz="900">
              <a:latin typeface="Open Sans"/>
              <a:ea typeface="Open Sans"/>
              <a:cs typeface="Open Sans"/>
              <a:sym typeface="Open Sans"/>
            </a:endParaRPr>
          </a:p>
        </p:txBody>
      </p:sp>
      <p:sp>
        <p:nvSpPr>
          <p:cNvPr id="420" name="Google Shape;420;p48"/>
          <p:cNvSpPr txBox="1"/>
          <p:nvPr/>
        </p:nvSpPr>
        <p:spPr>
          <a:xfrm>
            <a:off x="5544750" y="4347525"/>
            <a:ext cx="20343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FFFF"/>
                </a:solidFill>
                <a:latin typeface="Open Sans"/>
                <a:ea typeface="Open Sans"/>
                <a:cs typeface="Open Sans"/>
                <a:sym typeface="Open Sans"/>
              </a:rPr>
              <a:t>School Summer Holiday</a:t>
            </a:r>
            <a:endParaRPr b="1" sz="120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9"/>
          <p:cNvSpPr txBox="1"/>
          <p:nvPr>
            <p:ph type="title"/>
          </p:nvPr>
        </p:nvSpPr>
        <p:spPr>
          <a:xfrm>
            <a:off x="244200" y="258000"/>
            <a:ext cx="11329800" cy="77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400"/>
              <a:buFont typeface="Open Sans"/>
              <a:buNone/>
            </a:pPr>
            <a:r>
              <a:rPr lang="en-US" sz="3000"/>
              <a:t>Côte d’Ivoire RECOVR: Survey and Policy Timeline</a:t>
            </a:r>
            <a:endParaRPr sz="3000"/>
          </a:p>
        </p:txBody>
      </p:sp>
      <p:cxnSp>
        <p:nvCxnSpPr>
          <p:cNvPr id="427" name="Google Shape;427;p49"/>
          <p:cNvCxnSpPr/>
          <p:nvPr/>
        </p:nvCxnSpPr>
        <p:spPr>
          <a:xfrm>
            <a:off x="168000" y="1584000"/>
            <a:ext cx="11856000" cy="0"/>
          </a:xfrm>
          <a:prstGeom prst="straightConnector1">
            <a:avLst/>
          </a:prstGeom>
          <a:noFill/>
          <a:ln cap="flat" cmpd="sng" w="28575">
            <a:solidFill>
              <a:schemeClr val="dk2"/>
            </a:solidFill>
            <a:prstDash val="solid"/>
            <a:round/>
            <a:headEnd len="med" w="med" type="none"/>
            <a:tailEnd len="med" w="med" type="none"/>
          </a:ln>
        </p:spPr>
      </p:cxnSp>
      <p:sp>
        <p:nvSpPr>
          <p:cNvPr id="428" name="Google Shape;428;p49"/>
          <p:cNvSpPr txBox="1"/>
          <p:nvPr/>
        </p:nvSpPr>
        <p:spPr>
          <a:xfrm>
            <a:off x="121800" y="1296000"/>
            <a:ext cx="750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29" name="Google Shape;429;p49"/>
          <p:cNvSpPr txBox="1"/>
          <p:nvPr/>
        </p:nvSpPr>
        <p:spPr>
          <a:xfrm>
            <a:off x="12096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Apr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30" name="Google Shape;430;p49"/>
          <p:cNvSpPr txBox="1"/>
          <p:nvPr/>
        </p:nvSpPr>
        <p:spPr>
          <a:xfrm>
            <a:off x="23691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May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31" name="Google Shape;431;p49"/>
          <p:cNvSpPr txBox="1"/>
          <p:nvPr/>
        </p:nvSpPr>
        <p:spPr>
          <a:xfrm>
            <a:off x="37617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Jun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32" name="Google Shape;432;p49"/>
          <p:cNvSpPr txBox="1"/>
          <p:nvPr/>
        </p:nvSpPr>
        <p:spPr>
          <a:xfrm>
            <a:off x="50364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Jul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33" name="Google Shape;433;p49"/>
          <p:cNvSpPr/>
          <p:nvPr/>
        </p:nvSpPr>
        <p:spPr>
          <a:xfrm>
            <a:off x="32907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IPA </a:t>
            </a:r>
            <a:r>
              <a:rPr b="1" lang="en-US" sz="1000">
                <a:solidFill>
                  <a:srgbClr val="FFFFFF"/>
                </a:solidFill>
                <a:latin typeface="Open Sans"/>
                <a:ea typeface="Open Sans"/>
                <a:cs typeface="Open Sans"/>
                <a:sym typeface="Open Sans"/>
              </a:rPr>
              <a:t>RECOVR</a:t>
            </a:r>
            <a:r>
              <a:rPr b="1" lang="en-US" sz="1000">
                <a:solidFill>
                  <a:srgbClr val="FFFFFF"/>
                </a:solidFill>
                <a:latin typeface="Open Sans"/>
                <a:ea typeface="Open Sans"/>
                <a:cs typeface="Open Sans"/>
                <a:sym typeface="Open Sans"/>
              </a:rPr>
              <a:t> Survey Round 1</a:t>
            </a:r>
            <a:endParaRPr b="1" sz="1000">
              <a:solidFill>
                <a:srgbClr val="FFFFFF"/>
              </a:solidFill>
              <a:latin typeface="Open Sans"/>
              <a:ea typeface="Open Sans"/>
              <a:cs typeface="Open Sans"/>
              <a:sym typeface="Open Sans"/>
            </a:endParaRPr>
          </a:p>
        </p:txBody>
      </p:sp>
      <p:sp>
        <p:nvSpPr>
          <p:cNvPr id="434" name="Google Shape;434;p49"/>
          <p:cNvSpPr txBox="1"/>
          <p:nvPr/>
        </p:nvSpPr>
        <p:spPr>
          <a:xfrm>
            <a:off x="33669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a:t>
            </a:r>
            <a:r>
              <a:rPr lang="en-US" sz="900">
                <a:latin typeface="Open Sans"/>
                <a:ea typeface="Open Sans"/>
                <a:cs typeface="Open Sans"/>
                <a:sym typeface="Open Sans"/>
              </a:rPr>
              <a:t> Jun-15 Jun</a:t>
            </a:r>
            <a:endParaRPr sz="900">
              <a:latin typeface="Open Sans"/>
              <a:ea typeface="Open Sans"/>
              <a:cs typeface="Open Sans"/>
              <a:sym typeface="Open Sans"/>
            </a:endParaRPr>
          </a:p>
        </p:txBody>
      </p:sp>
      <p:sp>
        <p:nvSpPr>
          <p:cNvPr id="435" name="Google Shape;435;p49"/>
          <p:cNvSpPr txBox="1"/>
          <p:nvPr/>
        </p:nvSpPr>
        <p:spPr>
          <a:xfrm>
            <a:off x="10065600" y="2033250"/>
            <a:ext cx="2034300" cy="1701900"/>
          </a:xfrm>
          <a:prstGeom prst="rect">
            <a:avLst/>
          </a:prstGeom>
          <a:no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Open Sans"/>
                <a:ea typeface="Open Sans"/>
                <a:cs typeface="Open Sans"/>
                <a:sym typeface="Open Sans"/>
              </a:rPr>
              <a:t>Legend</a:t>
            </a:r>
            <a:endParaRPr b="1">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436" name="Google Shape;436;p49"/>
          <p:cNvSpPr/>
          <p:nvPr/>
        </p:nvSpPr>
        <p:spPr>
          <a:xfrm>
            <a:off x="10272600" y="2356200"/>
            <a:ext cx="216000" cy="198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9"/>
          <p:cNvSpPr/>
          <p:nvPr/>
        </p:nvSpPr>
        <p:spPr>
          <a:xfrm>
            <a:off x="10272600" y="2688600"/>
            <a:ext cx="216000" cy="198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9"/>
          <p:cNvSpPr/>
          <p:nvPr/>
        </p:nvSpPr>
        <p:spPr>
          <a:xfrm>
            <a:off x="10272600" y="3021000"/>
            <a:ext cx="216000" cy="198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9"/>
          <p:cNvSpPr txBox="1"/>
          <p:nvPr/>
        </p:nvSpPr>
        <p:spPr>
          <a:xfrm>
            <a:off x="10650600" y="2286675"/>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Public Health Measures</a:t>
            </a:r>
            <a:endParaRPr sz="900">
              <a:latin typeface="Open Sans"/>
              <a:ea typeface="Open Sans"/>
              <a:cs typeface="Open Sans"/>
              <a:sym typeface="Open Sans"/>
            </a:endParaRPr>
          </a:p>
        </p:txBody>
      </p:sp>
      <p:sp>
        <p:nvSpPr>
          <p:cNvPr id="440" name="Google Shape;440;p49"/>
          <p:cNvSpPr txBox="1"/>
          <p:nvPr/>
        </p:nvSpPr>
        <p:spPr>
          <a:xfrm>
            <a:off x="10650600" y="2653838"/>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Economic Measures</a:t>
            </a:r>
            <a:endParaRPr sz="900">
              <a:latin typeface="Open Sans"/>
              <a:ea typeface="Open Sans"/>
              <a:cs typeface="Open Sans"/>
              <a:sym typeface="Open Sans"/>
            </a:endParaRPr>
          </a:p>
        </p:txBody>
      </p:sp>
      <p:sp>
        <p:nvSpPr>
          <p:cNvPr id="441" name="Google Shape;441;p49"/>
          <p:cNvSpPr txBox="1"/>
          <p:nvPr/>
        </p:nvSpPr>
        <p:spPr>
          <a:xfrm>
            <a:off x="10650600" y="29904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IPA RECOVR</a:t>
            </a:r>
            <a:endParaRPr sz="900">
              <a:latin typeface="Open Sans"/>
              <a:ea typeface="Open Sans"/>
              <a:cs typeface="Open Sans"/>
              <a:sym typeface="Open Sans"/>
            </a:endParaRPr>
          </a:p>
        </p:txBody>
      </p:sp>
      <p:sp>
        <p:nvSpPr>
          <p:cNvPr id="442" name="Google Shape;442;p49"/>
          <p:cNvSpPr/>
          <p:nvPr/>
        </p:nvSpPr>
        <p:spPr>
          <a:xfrm>
            <a:off x="257100" y="3735125"/>
            <a:ext cx="29574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solidFill>
                  <a:srgbClr val="FFFFFF"/>
                </a:solidFill>
                <a:latin typeface="Open Sans"/>
                <a:ea typeface="Open Sans"/>
                <a:cs typeface="Open Sans"/>
                <a:sym typeface="Open Sans"/>
              </a:rPr>
              <a:t>Closure of Educational Institutions</a:t>
            </a:r>
            <a:endParaRPr b="1" sz="1200">
              <a:solidFill>
                <a:srgbClr val="FFFFFF"/>
              </a:solidFill>
              <a:latin typeface="Open Sans"/>
              <a:ea typeface="Open Sans"/>
              <a:cs typeface="Open Sans"/>
              <a:sym typeface="Open Sans"/>
            </a:endParaRPr>
          </a:p>
        </p:txBody>
      </p:sp>
      <p:sp>
        <p:nvSpPr>
          <p:cNvPr id="443" name="Google Shape;443;p49"/>
          <p:cNvSpPr txBox="1"/>
          <p:nvPr/>
        </p:nvSpPr>
        <p:spPr>
          <a:xfrm>
            <a:off x="1083300" y="40056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Mar-25 May</a:t>
            </a:r>
            <a:endParaRPr sz="900">
              <a:latin typeface="Open Sans"/>
              <a:ea typeface="Open Sans"/>
              <a:cs typeface="Open Sans"/>
              <a:sym typeface="Open Sans"/>
            </a:endParaRPr>
          </a:p>
        </p:txBody>
      </p:sp>
      <p:sp>
        <p:nvSpPr>
          <p:cNvPr id="444" name="Google Shape;444;p49"/>
          <p:cNvSpPr/>
          <p:nvPr/>
        </p:nvSpPr>
        <p:spPr>
          <a:xfrm>
            <a:off x="257100" y="168510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9"/>
          <p:cNvSpPr txBox="1"/>
          <p:nvPr/>
        </p:nvSpPr>
        <p:spPr>
          <a:xfrm>
            <a:off x="473850" y="153692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enacts economic stimulus measures</a:t>
            </a:r>
            <a:endParaRPr b="1" sz="1300">
              <a:solidFill>
                <a:schemeClr val="accent2"/>
              </a:solidFill>
              <a:latin typeface="Open Sans"/>
              <a:ea typeface="Open Sans"/>
              <a:cs typeface="Open Sans"/>
              <a:sym typeface="Open Sans"/>
            </a:endParaRPr>
          </a:p>
        </p:txBody>
      </p:sp>
      <p:sp>
        <p:nvSpPr>
          <p:cNvPr id="446" name="Google Shape;446;p49"/>
          <p:cNvSpPr txBox="1"/>
          <p:nvPr/>
        </p:nvSpPr>
        <p:spPr>
          <a:xfrm>
            <a:off x="383400" y="1759225"/>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16 Mar</a:t>
            </a:r>
            <a:endParaRPr sz="900">
              <a:latin typeface="Open Sans"/>
              <a:ea typeface="Open Sans"/>
              <a:cs typeface="Open Sans"/>
              <a:sym typeface="Open Sans"/>
            </a:endParaRPr>
          </a:p>
        </p:txBody>
      </p:sp>
      <p:sp>
        <p:nvSpPr>
          <p:cNvPr id="447" name="Google Shape;447;p49"/>
          <p:cNvSpPr/>
          <p:nvPr/>
        </p:nvSpPr>
        <p:spPr>
          <a:xfrm>
            <a:off x="892800" y="2132450"/>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9"/>
          <p:cNvSpPr txBox="1"/>
          <p:nvPr/>
        </p:nvSpPr>
        <p:spPr>
          <a:xfrm>
            <a:off x="1057200" y="2053550"/>
            <a:ext cx="52626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Government announces additional economic relief measures</a:t>
            </a:r>
            <a:endParaRPr b="1" sz="1300">
              <a:solidFill>
                <a:schemeClr val="accent2"/>
              </a:solidFill>
              <a:latin typeface="Open Sans"/>
              <a:ea typeface="Open Sans"/>
              <a:cs typeface="Open Sans"/>
              <a:sym typeface="Open Sans"/>
            </a:endParaRPr>
          </a:p>
        </p:txBody>
      </p:sp>
      <p:sp>
        <p:nvSpPr>
          <p:cNvPr id="449" name="Google Shape;449;p49"/>
          <p:cNvSpPr txBox="1"/>
          <p:nvPr/>
        </p:nvSpPr>
        <p:spPr>
          <a:xfrm>
            <a:off x="1032600" y="2348450"/>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31 Mar</a:t>
            </a:r>
            <a:endParaRPr sz="900">
              <a:latin typeface="Open Sans"/>
              <a:ea typeface="Open Sans"/>
              <a:cs typeface="Open Sans"/>
              <a:sym typeface="Open Sans"/>
            </a:endParaRPr>
          </a:p>
        </p:txBody>
      </p:sp>
      <p:sp>
        <p:nvSpPr>
          <p:cNvPr id="450" name="Google Shape;450;p49"/>
          <p:cNvSpPr/>
          <p:nvPr/>
        </p:nvSpPr>
        <p:spPr>
          <a:xfrm>
            <a:off x="855300" y="4351725"/>
            <a:ext cx="21885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Border Closures</a:t>
            </a:r>
            <a:endParaRPr b="1" sz="1300">
              <a:solidFill>
                <a:srgbClr val="FFFFFF"/>
              </a:solidFill>
              <a:latin typeface="Open Sans"/>
              <a:ea typeface="Open Sans"/>
              <a:cs typeface="Open Sans"/>
              <a:sym typeface="Open Sans"/>
            </a:endParaRPr>
          </a:p>
        </p:txBody>
      </p:sp>
      <p:sp>
        <p:nvSpPr>
          <p:cNvPr id="451" name="Google Shape;451;p49"/>
          <p:cNvSpPr txBox="1"/>
          <p:nvPr/>
        </p:nvSpPr>
        <p:spPr>
          <a:xfrm>
            <a:off x="2268150" y="466818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22 Mar-30 Jun</a:t>
            </a:r>
            <a:endParaRPr sz="900">
              <a:latin typeface="Open Sans"/>
              <a:ea typeface="Open Sans"/>
              <a:cs typeface="Open Sans"/>
              <a:sym typeface="Open Sans"/>
            </a:endParaRPr>
          </a:p>
        </p:txBody>
      </p:sp>
      <p:sp>
        <p:nvSpPr>
          <p:cNvPr id="452" name="Google Shape;452;p49"/>
          <p:cNvSpPr/>
          <p:nvPr/>
        </p:nvSpPr>
        <p:spPr>
          <a:xfrm>
            <a:off x="664800" y="4968325"/>
            <a:ext cx="21420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Nationwide Curfew</a:t>
            </a:r>
            <a:endParaRPr b="1" sz="1300">
              <a:solidFill>
                <a:srgbClr val="FFFFFF"/>
              </a:solidFill>
              <a:latin typeface="Open Sans"/>
              <a:ea typeface="Open Sans"/>
              <a:cs typeface="Open Sans"/>
              <a:sym typeface="Open Sans"/>
            </a:endParaRPr>
          </a:p>
        </p:txBody>
      </p:sp>
      <p:sp>
        <p:nvSpPr>
          <p:cNvPr id="453" name="Google Shape;453;p49"/>
          <p:cNvSpPr txBox="1"/>
          <p:nvPr/>
        </p:nvSpPr>
        <p:spPr>
          <a:xfrm>
            <a:off x="1170900" y="5273538"/>
            <a:ext cx="1026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23 Mar-15 May</a:t>
            </a:r>
            <a:endParaRPr sz="900">
              <a:latin typeface="Open Sans"/>
              <a:ea typeface="Open Sans"/>
              <a:cs typeface="Open Sans"/>
              <a:sym typeface="Open Sans"/>
            </a:endParaRPr>
          </a:p>
        </p:txBody>
      </p:sp>
      <p:sp>
        <p:nvSpPr>
          <p:cNvPr id="454" name="Google Shape;454;p49"/>
          <p:cNvSpPr/>
          <p:nvPr/>
        </p:nvSpPr>
        <p:spPr>
          <a:xfrm>
            <a:off x="954900" y="29655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9"/>
          <p:cNvSpPr txBox="1"/>
          <p:nvPr/>
        </p:nvSpPr>
        <p:spPr>
          <a:xfrm>
            <a:off x="1133400" y="2859675"/>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Facemasks required in public</a:t>
            </a:r>
            <a:endParaRPr b="1" sz="1300">
              <a:solidFill>
                <a:schemeClr val="accent4"/>
              </a:solidFill>
              <a:latin typeface="Open Sans"/>
              <a:ea typeface="Open Sans"/>
              <a:cs typeface="Open Sans"/>
              <a:sym typeface="Open Sans"/>
            </a:endParaRPr>
          </a:p>
        </p:txBody>
      </p:sp>
      <p:sp>
        <p:nvSpPr>
          <p:cNvPr id="456" name="Google Shape;456;p49"/>
          <p:cNvSpPr txBox="1"/>
          <p:nvPr/>
        </p:nvSpPr>
        <p:spPr>
          <a:xfrm>
            <a:off x="1053600" y="310506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10 Apr</a:t>
            </a:r>
            <a:endParaRPr sz="900">
              <a:latin typeface="Open Sans"/>
              <a:ea typeface="Open Sans"/>
              <a:cs typeface="Open Sans"/>
              <a:sym typeface="Open Sans"/>
            </a:endParaRPr>
          </a:p>
        </p:txBody>
      </p:sp>
      <p:sp>
        <p:nvSpPr>
          <p:cNvPr id="457" name="Google Shape;457;p49"/>
          <p:cNvSpPr/>
          <p:nvPr/>
        </p:nvSpPr>
        <p:spPr>
          <a:xfrm>
            <a:off x="1975950" y="2493963"/>
            <a:ext cx="216000" cy="19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9"/>
          <p:cNvSpPr txBox="1"/>
          <p:nvPr/>
        </p:nvSpPr>
        <p:spPr>
          <a:xfrm>
            <a:off x="2216700" y="24219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2"/>
                </a:solidFill>
                <a:latin typeface="Open Sans"/>
                <a:ea typeface="Open Sans"/>
                <a:cs typeface="Open Sans"/>
                <a:sym typeface="Open Sans"/>
              </a:rPr>
              <a:t>World Bank issues $35 million for pandemic response</a:t>
            </a:r>
            <a:endParaRPr b="1" sz="1300">
              <a:solidFill>
                <a:schemeClr val="accent2"/>
              </a:solidFill>
              <a:latin typeface="Open Sans"/>
              <a:ea typeface="Open Sans"/>
              <a:cs typeface="Open Sans"/>
              <a:sym typeface="Open Sans"/>
            </a:endParaRPr>
          </a:p>
        </p:txBody>
      </p:sp>
      <p:sp>
        <p:nvSpPr>
          <p:cNvPr id="459" name="Google Shape;459;p49"/>
          <p:cNvSpPr txBox="1"/>
          <p:nvPr/>
        </p:nvSpPr>
        <p:spPr>
          <a:xfrm>
            <a:off x="2101350" y="2652913"/>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5 May</a:t>
            </a:r>
            <a:endParaRPr sz="900">
              <a:latin typeface="Open Sans"/>
              <a:ea typeface="Open Sans"/>
              <a:cs typeface="Open Sans"/>
              <a:sym typeface="Open Sans"/>
            </a:endParaRPr>
          </a:p>
        </p:txBody>
      </p:sp>
      <p:sp>
        <p:nvSpPr>
          <p:cNvPr id="460" name="Google Shape;460;p49"/>
          <p:cNvSpPr/>
          <p:nvPr/>
        </p:nvSpPr>
        <p:spPr>
          <a:xfrm>
            <a:off x="2021700" y="3270375"/>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9"/>
          <p:cNvSpPr txBox="1"/>
          <p:nvPr/>
        </p:nvSpPr>
        <p:spPr>
          <a:xfrm>
            <a:off x="2216700" y="3183863"/>
            <a:ext cx="4613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interior</a:t>
            </a:r>
            <a:endParaRPr b="1" sz="1300">
              <a:solidFill>
                <a:schemeClr val="accent4"/>
              </a:solidFill>
              <a:latin typeface="Open Sans"/>
              <a:ea typeface="Open Sans"/>
              <a:cs typeface="Open Sans"/>
              <a:sym typeface="Open Sans"/>
            </a:endParaRPr>
          </a:p>
        </p:txBody>
      </p:sp>
      <p:sp>
        <p:nvSpPr>
          <p:cNvPr id="462" name="Google Shape;462;p49"/>
          <p:cNvSpPr txBox="1"/>
          <p:nvPr/>
        </p:nvSpPr>
        <p:spPr>
          <a:xfrm>
            <a:off x="2253750" y="33693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8 May</a:t>
            </a:r>
            <a:endParaRPr sz="900">
              <a:latin typeface="Open Sans"/>
              <a:ea typeface="Open Sans"/>
              <a:cs typeface="Open Sans"/>
              <a:sym typeface="Open Sans"/>
            </a:endParaRPr>
          </a:p>
        </p:txBody>
      </p:sp>
      <p:sp>
        <p:nvSpPr>
          <p:cNvPr id="463" name="Google Shape;463;p49"/>
          <p:cNvSpPr/>
          <p:nvPr/>
        </p:nvSpPr>
        <p:spPr>
          <a:xfrm>
            <a:off x="3223050" y="3649350"/>
            <a:ext cx="216000" cy="198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9"/>
          <p:cNvSpPr txBox="1"/>
          <p:nvPr/>
        </p:nvSpPr>
        <p:spPr>
          <a:xfrm>
            <a:off x="3439050" y="3568950"/>
            <a:ext cx="49035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accent4"/>
                </a:solidFill>
                <a:latin typeface="Open Sans"/>
                <a:ea typeface="Open Sans"/>
                <a:cs typeface="Open Sans"/>
                <a:sym typeface="Open Sans"/>
              </a:rPr>
              <a:t>Reopening of educational institutions in Greater Abidjan</a:t>
            </a:r>
            <a:endParaRPr b="1" sz="1300">
              <a:solidFill>
                <a:schemeClr val="accent4"/>
              </a:solidFill>
              <a:latin typeface="Open Sans"/>
              <a:ea typeface="Open Sans"/>
              <a:cs typeface="Open Sans"/>
              <a:sym typeface="Open Sans"/>
            </a:endParaRPr>
          </a:p>
        </p:txBody>
      </p:sp>
      <p:sp>
        <p:nvSpPr>
          <p:cNvPr id="465" name="Google Shape;465;p49"/>
          <p:cNvSpPr txBox="1"/>
          <p:nvPr/>
        </p:nvSpPr>
        <p:spPr>
          <a:xfrm>
            <a:off x="3362850" y="3801688"/>
            <a:ext cx="750000" cy="19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25 May</a:t>
            </a:r>
            <a:endParaRPr sz="900">
              <a:latin typeface="Open Sans"/>
              <a:ea typeface="Open Sans"/>
              <a:cs typeface="Open Sans"/>
              <a:sym typeface="Open Sans"/>
            </a:endParaRPr>
          </a:p>
        </p:txBody>
      </p:sp>
      <p:sp>
        <p:nvSpPr>
          <p:cNvPr id="466" name="Google Shape;466;p49"/>
          <p:cNvSpPr txBox="1"/>
          <p:nvPr/>
        </p:nvSpPr>
        <p:spPr>
          <a:xfrm>
            <a:off x="63318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Aug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67" name="Google Shape;467;p49"/>
          <p:cNvSpPr txBox="1"/>
          <p:nvPr/>
        </p:nvSpPr>
        <p:spPr>
          <a:xfrm>
            <a:off x="7551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Sep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68" name="Google Shape;468;p49"/>
          <p:cNvSpPr txBox="1"/>
          <p:nvPr/>
        </p:nvSpPr>
        <p:spPr>
          <a:xfrm>
            <a:off x="8694000" y="1296000"/>
            <a:ext cx="594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Oct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69" name="Google Shape;469;p49"/>
          <p:cNvSpPr txBox="1"/>
          <p:nvPr/>
        </p:nvSpPr>
        <p:spPr>
          <a:xfrm>
            <a:off x="9837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Nov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70" name="Google Shape;470;p49"/>
          <p:cNvSpPr/>
          <p:nvPr/>
        </p:nvSpPr>
        <p:spPr>
          <a:xfrm>
            <a:off x="89295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IPA </a:t>
            </a:r>
            <a:r>
              <a:rPr b="1" lang="en-US" sz="1000">
                <a:solidFill>
                  <a:srgbClr val="FFFFFF"/>
                </a:solidFill>
                <a:latin typeface="Open Sans"/>
                <a:ea typeface="Open Sans"/>
                <a:cs typeface="Open Sans"/>
                <a:sym typeface="Open Sans"/>
              </a:rPr>
              <a:t>RECOVR</a:t>
            </a:r>
            <a:r>
              <a:rPr b="1" lang="en-US" sz="1000">
                <a:solidFill>
                  <a:srgbClr val="FFFFFF"/>
                </a:solidFill>
                <a:latin typeface="Open Sans"/>
                <a:ea typeface="Open Sans"/>
                <a:cs typeface="Open Sans"/>
                <a:sym typeface="Open Sans"/>
              </a:rPr>
              <a:t> Survey Round 2</a:t>
            </a:r>
            <a:endParaRPr b="1" sz="1000">
              <a:solidFill>
                <a:srgbClr val="FFFFFF"/>
              </a:solidFill>
              <a:latin typeface="Open Sans"/>
              <a:ea typeface="Open Sans"/>
              <a:cs typeface="Open Sans"/>
              <a:sym typeface="Open Sans"/>
            </a:endParaRPr>
          </a:p>
        </p:txBody>
      </p:sp>
      <p:sp>
        <p:nvSpPr>
          <p:cNvPr id="471" name="Google Shape;471;p49"/>
          <p:cNvSpPr txBox="1"/>
          <p:nvPr/>
        </p:nvSpPr>
        <p:spPr>
          <a:xfrm>
            <a:off x="90057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22 Oct- 30 Oct</a:t>
            </a:r>
            <a:endParaRPr sz="900">
              <a:latin typeface="Open Sans"/>
              <a:ea typeface="Open Sans"/>
              <a:cs typeface="Open Sans"/>
              <a:sym typeface="Open Sans"/>
            </a:endParaRPr>
          </a:p>
        </p:txBody>
      </p:sp>
      <p:sp>
        <p:nvSpPr>
          <p:cNvPr id="472" name="Google Shape;472;p49"/>
          <p:cNvSpPr txBox="1"/>
          <p:nvPr/>
        </p:nvSpPr>
        <p:spPr>
          <a:xfrm>
            <a:off x="10980000" y="1296000"/>
            <a:ext cx="6930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Open Sans"/>
                <a:ea typeface="Open Sans"/>
                <a:cs typeface="Open Sans"/>
                <a:sym typeface="Open Sans"/>
              </a:rPr>
              <a:t>Dec  16</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p:txBody>
      </p:sp>
      <p:sp>
        <p:nvSpPr>
          <p:cNvPr id="473" name="Google Shape;473;p49"/>
          <p:cNvSpPr/>
          <p:nvPr/>
        </p:nvSpPr>
        <p:spPr>
          <a:xfrm>
            <a:off x="10910700" y="5449800"/>
            <a:ext cx="1187700" cy="43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
                <a:solidFill>
                  <a:srgbClr val="FFFFFF"/>
                </a:solidFill>
                <a:latin typeface="Open Sans"/>
                <a:ea typeface="Open Sans"/>
                <a:cs typeface="Open Sans"/>
                <a:sym typeface="Open Sans"/>
              </a:rPr>
              <a:t>Qualitative Survey</a:t>
            </a:r>
            <a:endParaRPr b="1" sz="1000">
              <a:solidFill>
                <a:srgbClr val="FFFFFF"/>
              </a:solidFill>
              <a:latin typeface="Open Sans"/>
              <a:ea typeface="Open Sans"/>
              <a:cs typeface="Open Sans"/>
              <a:sym typeface="Open Sans"/>
            </a:endParaRPr>
          </a:p>
        </p:txBody>
      </p:sp>
      <p:sp>
        <p:nvSpPr>
          <p:cNvPr id="474" name="Google Shape;474;p49"/>
          <p:cNvSpPr txBox="1"/>
          <p:nvPr/>
        </p:nvSpPr>
        <p:spPr>
          <a:xfrm>
            <a:off x="10986900" y="5826000"/>
            <a:ext cx="1026000" cy="34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900">
                <a:latin typeface="Open Sans"/>
                <a:ea typeface="Open Sans"/>
                <a:cs typeface="Open Sans"/>
                <a:sym typeface="Open Sans"/>
              </a:rPr>
              <a:t>21 Dec- 28 Dec</a:t>
            </a:r>
            <a:endParaRPr sz="900">
              <a:latin typeface="Open Sans"/>
              <a:ea typeface="Open Sans"/>
              <a:cs typeface="Open Sans"/>
              <a:sym typeface="Open Sans"/>
            </a:endParaRPr>
          </a:p>
        </p:txBody>
      </p:sp>
      <p:sp>
        <p:nvSpPr>
          <p:cNvPr id="475" name="Google Shape;475;p49"/>
          <p:cNvSpPr/>
          <p:nvPr/>
        </p:nvSpPr>
        <p:spPr>
          <a:xfrm>
            <a:off x="10272600" y="3346800"/>
            <a:ext cx="216000" cy="198000"/>
          </a:xfrm>
          <a:prstGeom prst="rect">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9"/>
          <p:cNvSpPr txBox="1"/>
          <p:nvPr/>
        </p:nvSpPr>
        <p:spPr>
          <a:xfrm>
            <a:off x="10650600" y="3295200"/>
            <a:ext cx="15018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Education Schedule</a:t>
            </a:r>
            <a:endParaRPr sz="900">
              <a:latin typeface="Open Sans"/>
              <a:ea typeface="Open Sans"/>
              <a:cs typeface="Open Sans"/>
              <a:sym typeface="Open Sans"/>
            </a:endParaRPr>
          </a:p>
        </p:txBody>
      </p:sp>
      <p:sp>
        <p:nvSpPr>
          <p:cNvPr id="477" name="Google Shape;477;p49"/>
          <p:cNvSpPr/>
          <p:nvPr/>
        </p:nvSpPr>
        <p:spPr>
          <a:xfrm>
            <a:off x="5513350" y="4314200"/>
            <a:ext cx="2142000" cy="3420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9"/>
          <p:cNvSpPr txBox="1"/>
          <p:nvPr/>
        </p:nvSpPr>
        <p:spPr>
          <a:xfrm>
            <a:off x="6087600" y="4668200"/>
            <a:ext cx="12642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July - 14 September</a:t>
            </a:r>
            <a:endParaRPr sz="900">
              <a:latin typeface="Open Sans"/>
              <a:ea typeface="Open Sans"/>
              <a:cs typeface="Open Sans"/>
              <a:sym typeface="Open Sans"/>
            </a:endParaRPr>
          </a:p>
        </p:txBody>
      </p:sp>
      <p:sp>
        <p:nvSpPr>
          <p:cNvPr id="479" name="Google Shape;479;p49"/>
          <p:cNvSpPr txBox="1"/>
          <p:nvPr/>
        </p:nvSpPr>
        <p:spPr>
          <a:xfrm>
            <a:off x="5544750" y="4347525"/>
            <a:ext cx="20343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FFFF"/>
                </a:solidFill>
                <a:latin typeface="Open Sans"/>
                <a:ea typeface="Open Sans"/>
                <a:cs typeface="Open Sans"/>
                <a:sym typeface="Open Sans"/>
              </a:rPr>
              <a:t>School Summer Holiday</a:t>
            </a:r>
            <a:endParaRPr b="1" sz="1200">
              <a:solidFill>
                <a:srgbClr val="FFFFFF"/>
              </a:solidFill>
              <a:latin typeface="Open Sans"/>
              <a:ea typeface="Open Sans"/>
              <a:cs typeface="Open Sans"/>
              <a:sym typeface="Open Sans"/>
            </a:endParaRPr>
          </a:p>
        </p:txBody>
      </p:sp>
      <p:cxnSp>
        <p:nvCxnSpPr>
          <p:cNvPr id="480" name="Google Shape;480;p49"/>
          <p:cNvCxnSpPr/>
          <p:nvPr/>
        </p:nvCxnSpPr>
        <p:spPr>
          <a:xfrm>
            <a:off x="168000" y="1584000"/>
            <a:ext cx="11856000" cy="0"/>
          </a:xfrm>
          <a:prstGeom prst="straightConnector1">
            <a:avLst/>
          </a:prstGeom>
          <a:noFill/>
          <a:ln cap="flat" cmpd="sng" w="28575">
            <a:solidFill>
              <a:schemeClr val="dk2"/>
            </a:solidFill>
            <a:prstDash val="solid"/>
            <a:round/>
            <a:headEnd len="med" w="med" type="none"/>
            <a:tailEnd len="med" w="med" type="none"/>
          </a:ln>
        </p:spPr>
      </p:cxnSp>
      <p:sp>
        <p:nvSpPr>
          <p:cNvPr id="481" name="Google Shape;481;p49"/>
          <p:cNvSpPr/>
          <p:nvPr/>
        </p:nvSpPr>
        <p:spPr>
          <a:xfrm>
            <a:off x="4371300" y="4968325"/>
            <a:ext cx="2188500" cy="2556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Radio Program</a:t>
            </a:r>
            <a:endParaRPr b="1" sz="1300">
              <a:solidFill>
                <a:srgbClr val="FFFFFF"/>
              </a:solidFill>
              <a:latin typeface="Open Sans"/>
              <a:ea typeface="Open Sans"/>
              <a:cs typeface="Open Sans"/>
              <a:sym typeface="Open Sans"/>
            </a:endParaRPr>
          </a:p>
        </p:txBody>
      </p:sp>
      <p:sp>
        <p:nvSpPr>
          <p:cNvPr id="482" name="Google Shape;482;p49"/>
          <p:cNvSpPr txBox="1"/>
          <p:nvPr/>
        </p:nvSpPr>
        <p:spPr>
          <a:xfrm>
            <a:off x="4944600" y="5201600"/>
            <a:ext cx="1187700" cy="1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latin typeface="Open Sans"/>
                <a:ea typeface="Open Sans"/>
                <a:cs typeface="Open Sans"/>
                <a:sym typeface="Open Sans"/>
              </a:rPr>
              <a:t>7 </a:t>
            </a:r>
            <a:r>
              <a:rPr lang="en-US" sz="900">
                <a:latin typeface="Open Sans"/>
                <a:ea typeface="Open Sans"/>
                <a:cs typeface="Open Sans"/>
                <a:sym typeface="Open Sans"/>
              </a:rPr>
              <a:t>June  -18  August</a:t>
            </a:r>
            <a:endParaRPr sz="900">
              <a:latin typeface="Open Sans"/>
              <a:ea typeface="Open Sans"/>
              <a:cs typeface="Open Sans"/>
              <a:sym typeface="Open Sans"/>
            </a:endParaRPr>
          </a:p>
        </p:txBody>
      </p:sp>
      <p:sp>
        <p:nvSpPr>
          <p:cNvPr id="483" name="Google Shape;483;p49"/>
          <p:cNvSpPr/>
          <p:nvPr/>
        </p:nvSpPr>
        <p:spPr>
          <a:xfrm>
            <a:off x="855300" y="4351725"/>
            <a:ext cx="3806100" cy="342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FFFFFF"/>
                </a:solidFill>
                <a:latin typeface="Open Sans"/>
                <a:ea typeface="Open Sans"/>
                <a:cs typeface="Open Sans"/>
                <a:sym typeface="Open Sans"/>
              </a:rPr>
              <a:t>Border Closures</a:t>
            </a:r>
            <a:endParaRPr b="1" sz="1300">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PA">
      <a:dk1>
        <a:srgbClr val="000000"/>
      </a:dk1>
      <a:lt1>
        <a:srgbClr val="FFFFFF"/>
      </a:lt1>
      <a:dk2>
        <a:srgbClr val="3F403F"/>
      </a:dk2>
      <a:lt2>
        <a:srgbClr val="E7E6E6"/>
      </a:lt2>
      <a:accent1>
        <a:srgbClr val="B9D87C"/>
      </a:accent1>
      <a:accent2>
        <a:srgbClr val="9DC65B"/>
      </a:accent2>
      <a:accent3>
        <a:srgbClr val="96D5F3"/>
      </a:accent3>
      <a:accent4>
        <a:srgbClr val="64BBE5"/>
      </a:accent4>
      <a:accent5>
        <a:srgbClr val="FEBB4C"/>
      </a:accent5>
      <a:accent6>
        <a:srgbClr val="FF9701"/>
      </a:accent6>
      <a:hlink>
        <a:srgbClr val="9DC65B"/>
      </a:hlink>
      <a:folHlink>
        <a:srgbClr val="9DC6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