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notesMasterIdLst>
    <p:notesMasterId r:id="rId12"/>
  </p:notesMasterIdLst>
  <p:sldIdLst>
    <p:sldId id="365" r:id="rId3"/>
    <p:sldId id="381" r:id="rId4"/>
    <p:sldId id="383" r:id="rId5"/>
    <p:sldId id="384" r:id="rId6"/>
    <p:sldId id="385" r:id="rId7"/>
    <p:sldId id="386" r:id="rId8"/>
    <p:sldId id="387" r:id="rId9"/>
    <p:sldId id="388" r:id="rId10"/>
    <p:sldId id="389" r:id="rId1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3" autoAdjust="0"/>
    <p:restoredTop sz="92465" autoAdjust="0"/>
  </p:normalViewPr>
  <p:slideViewPr>
    <p:cSldViewPr>
      <p:cViewPr varScale="1">
        <p:scale>
          <a:sx n="61" d="100"/>
          <a:sy n="61" d="100"/>
        </p:scale>
        <p:origin x="780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B5011123-75CF-4F78-9553-E286A470D26B}" type="datetimeFigureOut">
              <a:rPr lang="en-US" smtClean="0"/>
              <a:t>6/14/2016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061A6A6-3954-46DE-9BA1-822D530667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3155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4E233D-6035-4641-A41A-6F4FEC87B228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1506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46CBE-FEC1-4D5A-9809-9051E7AEC552}" type="datetimeFigureOut">
              <a:rPr lang="en-US" smtClean="0"/>
              <a:t>6/14/2016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1DF82-BA01-4C13-B55E-4037807502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0599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46CBE-FEC1-4D5A-9809-9051E7AEC552}" type="datetimeFigureOut">
              <a:rPr lang="en-US" smtClean="0"/>
              <a:t>6/14/2016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1DF82-BA01-4C13-B55E-4037807502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08367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46CBE-FEC1-4D5A-9809-9051E7AEC552}" type="datetimeFigureOut">
              <a:rPr lang="en-US" smtClean="0"/>
              <a:t>6/14/2016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1DF82-BA01-4C13-B55E-4037807502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1449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46CBE-FEC1-4D5A-9809-9051E7AEC552}" type="datetimeFigureOut">
              <a:rPr lang="en-US" smtClean="0"/>
              <a:t>6/14/2016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1DF82-BA01-4C13-B55E-4037807502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823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2286000"/>
            <a:ext cx="3652837" cy="304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Rectangle 1"/>
          <p:cNvSpPr/>
          <p:nvPr userDrawn="1"/>
        </p:nvSpPr>
        <p:spPr>
          <a:xfrm>
            <a:off x="-76200" y="609600"/>
            <a:ext cx="9144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Kenya Evidence Forum</a:t>
            </a:r>
            <a:r>
              <a:rPr lang="en-US" sz="40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-</a:t>
            </a:r>
            <a:r>
              <a:rPr lang="en-US" sz="40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June 14,</a:t>
            </a:r>
            <a:r>
              <a:rPr lang="en-US" sz="40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2016</a:t>
            </a:r>
            <a:endParaRPr lang="en-US" sz="4000" b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algn="ctr"/>
            <a:r>
              <a:rPr lang="en-US" sz="24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Using Evidence to Improve Policy and Program Designs</a:t>
            </a:r>
            <a:endParaRPr lang="en-US" sz="24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pic>
        <p:nvPicPr>
          <p:cNvPr id="9" name="Picture 8"/>
          <p:cNvPicPr/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5791200"/>
            <a:ext cx="4343400" cy="6299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986316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B2630-5847-6F49-837B-0375AFA8FAD0}" type="datetimeFigureOut">
              <a:rPr lang="en-US" smtClean="0"/>
              <a:t>6/14/2016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94C1E-EDAD-C64A-8A92-97891FE4BE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0792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B2630-5847-6F49-837B-0375AFA8FAD0}" type="datetimeFigureOut">
              <a:rPr lang="en-US" smtClean="0"/>
              <a:t>6/14/2016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94C1E-EDAD-C64A-8A92-97891FE4BE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8336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B2630-5847-6F49-837B-0375AFA8FAD0}" type="datetimeFigureOut">
              <a:rPr lang="en-US" smtClean="0"/>
              <a:t>6/14/2016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94C1E-EDAD-C64A-8A92-97891FE4BE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13755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B2630-5847-6F49-837B-0375AFA8FAD0}" type="datetimeFigureOut">
              <a:rPr lang="en-US" smtClean="0"/>
              <a:t>6/14/2016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94C1E-EDAD-C64A-8A92-97891FE4BE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617426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B2630-5847-6F49-837B-0375AFA8FAD0}" type="datetimeFigureOut">
              <a:rPr lang="en-US" smtClean="0"/>
              <a:t>6/14/2016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94C1E-EDAD-C64A-8A92-97891FE4BE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62642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B2630-5847-6F49-837B-0375AFA8FAD0}" type="datetimeFigureOut">
              <a:rPr lang="en-US" smtClean="0"/>
              <a:t>6/14/2016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94C1E-EDAD-C64A-8A92-97891FE4BE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8181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46CBE-FEC1-4D5A-9809-9051E7AEC552}" type="datetimeFigureOut">
              <a:rPr lang="en-US" smtClean="0"/>
              <a:t>6/14/2016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1DF82-BA01-4C13-B55E-4037807502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41522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B2630-5847-6F49-837B-0375AFA8FAD0}" type="datetimeFigureOut">
              <a:rPr lang="en-US" smtClean="0"/>
              <a:t>6/14/2016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94C1E-EDAD-C64A-8A92-97891FE4BE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38355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B2630-5847-6F49-837B-0375AFA8FAD0}" type="datetimeFigureOut">
              <a:rPr lang="en-US" smtClean="0"/>
              <a:t>6/14/2016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94C1E-EDAD-C64A-8A92-97891FE4BE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85912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B2630-5847-6F49-837B-0375AFA8FAD0}" type="datetimeFigureOut">
              <a:rPr lang="en-US" smtClean="0"/>
              <a:t>6/14/2016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94C1E-EDAD-C64A-8A92-97891FE4BE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10417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B2630-5847-6F49-837B-0375AFA8FAD0}" type="datetimeFigureOut">
              <a:rPr lang="en-US" smtClean="0"/>
              <a:t>6/14/2016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94C1E-EDAD-C64A-8A92-97891FE4BE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47769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B2630-5847-6F49-837B-0375AFA8FAD0}" type="datetimeFigureOut">
              <a:rPr lang="en-US" smtClean="0"/>
              <a:t>6/14/2016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94C1E-EDAD-C64A-8A92-97891FE4BE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6198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46CBE-FEC1-4D5A-9809-9051E7AEC552}" type="datetimeFigureOut">
              <a:rPr lang="en-US" smtClean="0"/>
              <a:t>6/14/2016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1DF82-BA01-4C13-B55E-4037807502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267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46CBE-FEC1-4D5A-9809-9051E7AEC552}" type="datetimeFigureOut">
              <a:rPr lang="en-US" smtClean="0"/>
              <a:t>6/14/2016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1DF82-BA01-4C13-B55E-4037807502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075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46CBE-FEC1-4D5A-9809-9051E7AEC552}" type="datetimeFigureOut">
              <a:rPr lang="en-US" smtClean="0"/>
              <a:t>6/14/2016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1DF82-BA01-4C13-B55E-4037807502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8451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46CBE-FEC1-4D5A-9809-9051E7AEC552}" type="datetimeFigureOut">
              <a:rPr lang="en-US" smtClean="0"/>
              <a:t>6/14/2016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1DF82-BA01-4C13-B55E-4037807502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1987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46CBE-FEC1-4D5A-9809-9051E7AEC552}" type="datetimeFigureOut">
              <a:rPr lang="en-US" smtClean="0"/>
              <a:t>6/14/2016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1DF82-BA01-4C13-B55E-4037807502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791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46CBE-FEC1-4D5A-9809-9051E7AEC552}" type="datetimeFigureOut">
              <a:rPr lang="en-US" smtClean="0"/>
              <a:t>6/14/2016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1DF82-BA01-4C13-B55E-4037807502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1686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46CBE-FEC1-4D5A-9809-9051E7AEC552}" type="datetimeFigureOut">
              <a:rPr lang="en-US" smtClean="0"/>
              <a:t>6/14/2016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1DF82-BA01-4C13-B55E-4037807502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407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246CBE-FEC1-4D5A-9809-9051E7AEC552}" type="datetimeFigureOut">
              <a:rPr lang="en-US" smtClean="0"/>
              <a:t>6/14/2016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C1DF82-BA01-4C13-B55E-4037807502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1097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73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AB2630-5847-6F49-837B-0375AFA8FAD0}" type="datetimeFigureOut">
              <a:rPr lang="en-US" smtClean="0"/>
              <a:t>6/14/2016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794C1E-EDAD-C64A-8A92-97891FE4BE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8582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46107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2209800"/>
            <a:ext cx="2438400" cy="198120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Rectangle 3"/>
          <p:cNvSpPr/>
          <p:nvPr/>
        </p:nvSpPr>
        <p:spPr>
          <a:xfrm>
            <a:off x="0" y="5114092"/>
            <a:ext cx="9144000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Kenya Evidence Forum</a:t>
            </a:r>
            <a:r>
              <a:rPr lang="en-US" sz="24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-</a:t>
            </a:r>
            <a:r>
              <a:rPr lang="en-US" sz="24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June 14,</a:t>
            </a:r>
            <a:r>
              <a:rPr lang="en-US" sz="24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2016</a:t>
            </a:r>
            <a:endParaRPr lang="en-US" sz="24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algn="ctr"/>
            <a:r>
              <a:rPr lang="en-US" sz="14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Using Evidence to Improve Policy and Program Designs</a:t>
            </a:r>
            <a:endParaRPr lang="en-US" sz="14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pic>
        <p:nvPicPr>
          <p:cNvPr id="5" name="Picture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5847080"/>
            <a:ext cx="4343400" cy="62992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Rectangle 5"/>
          <p:cNvSpPr/>
          <p:nvPr/>
        </p:nvSpPr>
        <p:spPr>
          <a:xfrm>
            <a:off x="990600" y="304800"/>
            <a:ext cx="69342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en-US" sz="3600" b="1" dirty="0"/>
              <a:t>Maximizing the returns to large scale infrastructure investments</a:t>
            </a:r>
            <a:endParaRPr lang="en-US" sz="3600" dirty="0" smtClean="0"/>
          </a:p>
        </p:txBody>
      </p:sp>
      <p:sp>
        <p:nvSpPr>
          <p:cNvPr id="7" name="Rectangle 6"/>
          <p:cNvSpPr/>
          <p:nvPr/>
        </p:nvSpPr>
        <p:spPr>
          <a:xfrm>
            <a:off x="685800" y="1555350"/>
            <a:ext cx="8077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/>
              <a:t>Example from the </a:t>
            </a:r>
            <a:r>
              <a:rPr lang="en-US" sz="2400" dirty="0" err="1"/>
              <a:t>Nzoia</a:t>
            </a:r>
            <a:r>
              <a:rPr lang="en-US" sz="2400" dirty="0"/>
              <a:t> Irrigation </a:t>
            </a:r>
            <a:r>
              <a:rPr lang="en-US" sz="2400" dirty="0" smtClean="0"/>
              <a:t>Program</a:t>
            </a:r>
          </a:p>
        </p:txBody>
      </p:sp>
      <p:sp>
        <p:nvSpPr>
          <p:cNvPr id="8" name="Rectangle 7"/>
          <p:cNvSpPr/>
          <p:nvPr/>
        </p:nvSpPr>
        <p:spPr>
          <a:xfrm>
            <a:off x="1016876" y="4449294"/>
            <a:ext cx="6400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en-US" dirty="0"/>
              <a:t>Susumu Yoshida (DIME, World Bank)</a:t>
            </a:r>
          </a:p>
          <a:p>
            <a:pPr algn="r">
              <a:defRPr/>
            </a:pPr>
            <a:r>
              <a:rPr lang="en-US" dirty="0"/>
              <a:t>Ezekiel </a:t>
            </a:r>
            <a:r>
              <a:rPr lang="en-US" dirty="0" err="1"/>
              <a:t>Ndunda</a:t>
            </a:r>
            <a:r>
              <a:rPr lang="en-US" dirty="0"/>
              <a:t> (</a:t>
            </a:r>
            <a:r>
              <a:rPr lang="en-US" dirty="0" err="1"/>
              <a:t>Nzoia</a:t>
            </a:r>
            <a:r>
              <a:rPr lang="en-US" dirty="0"/>
              <a:t> Irrigation Program IE Coordinator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3451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en-US" b="1" dirty="0" smtClean="0"/>
              <a:t>Maximizing the returns to large scale infrastructure investments</a:t>
            </a:r>
            <a:endParaRPr lang="en-US" alt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9144" y="2837260"/>
            <a:ext cx="7886700" cy="408384"/>
          </a:xfrm>
        </p:spPr>
        <p:txBody>
          <a:bodyPr>
            <a:normAutofit fontScale="77500" lnSpcReduction="20000"/>
          </a:bodyPr>
          <a:lstStyle/>
          <a:p>
            <a:pPr eaLnBrk="1" hangingPunct="1">
              <a:defRPr/>
            </a:pPr>
            <a:r>
              <a:rPr lang="en-US" b="1" dirty="0" smtClean="0"/>
              <a:t>Sanitation and Electricity investment challenges??</a:t>
            </a:r>
          </a:p>
          <a:p>
            <a:pPr marL="0" indent="0">
              <a:buNone/>
              <a:defRPr/>
            </a:pPr>
            <a:endParaRPr lang="en-US" b="1" dirty="0"/>
          </a:p>
          <a:p>
            <a:pPr marL="0" indent="0">
              <a:buNone/>
              <a:defRPr/>
            </a:pPr>
            <a:endParaRPr lang="en-US" dirty="0"/>
          </a:p>
        </p:txBody>
      </p:sp>
      <p:sp>
        <p:nvSpPr>
          <p:cNvPr id="3076" name="TextBox 1"/>
          <p:cNvSpPr txBox="1">
            <a:spLocks noChangeArrowheads="1"/>
          </p:cNvSpPr>
          <p:nvPr/>
        </p:nvSpPr>
        <p:spPr bwMode="auto">
          <a:xfrm>
            <a:off x="695531" y="2048171"/>
            <a:ext cx="399573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altLang="en-US" sz="2400" b="1" dirty="0"/>
              <a:t>Recap of the previous talks…</a:t>
            </a:r>
          </a:p>
        </p:txBody>
      </p:sp>
      <p:pic>
        <p:nvPicPr>
          <p:cNvPr id="3077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1869" y="4555332"/>
            <a:ext cx="2100263" cy="13787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758429" y="4747022"/>
            <a:ext cx="7886700" cy="4083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defRPr/>
            </a:pPr>
            <a:r>
              <a:rPr lang="en-US" sz="2100" b="1" dirty="0"/>
              <a:t>Irrigation project??</a:t>
            </a:r>
          </a:p>
          <a:p>
            <a:pPr marL="0" indent="0" eaLnBrk="1" hangingPunct="1">
              <a:buNone/>
              <a:defRPr/>
            </a:pPr>
            <a:endParaRPr lang="en-US" sz="2100" dirty="0"/>
          </a:p>
          <a:p>
            <a:pPr marL="0" indent="0" eaLnBrk="1" hangingPunct="1">
              <a:buNone/>
              <a:defRPr/>
            </a:pPr>
            <a:endParaRPr lang="en-US" sz="2100" dirty="0"/>
          </a:p>
        </p:txBody>
      </p:sp>
      <p:pic>
        <p:nvPicPr>
          <p:cNvPr id="3079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0650" y="3288506"/>
            <a:ext cx="1901429" cy="1266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0" name="TextBox 6"/>
          <p:cNvSpPr txBox="1">
            <a:spLocks noChangeArrowheads="1"/>
          </p:cNvSpPr>
          <p:nvPr/>
        </p:nvSpPr>
        <p:spPr bwMode="auto">
          <a:xfrm>
            <a:off x="5918597" y="5120879"/>
            <a:ext cx="2803922" cy="1531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buFontTx/>
              <a:buChar char="-"/>
            </a:pPr>
            <a:r>
              <a:rPr lang="en-US" altLang="en-US" sz="1600" dirty="0"/>
              <a:t>Operation and Maintenance</a:t>
            </a:r>
          </a:p>
          <a:p>
            <a:pPr>
              <a:buFontTx/>
              <a:buChar char="-"/>
            </a:pPr>
            <a:r>
              <a:rPr lang="en-US" altLang="en-US" sz="1600" dirty="0"/>
              <a:t>Water efficiency and productivity</a:t>
            </a:r>
          </a:p>
          <a:p>
            <a:pPr>
              <a:buFontTx/>
              <a:buChar char="-"/>
            </a:pPr>
            <a:r>
              <a:rPr lang="en-US" altLang="en-US" sz="1600" dirty="0"/>
              <a:t>Distribution of resources</a:t>
            </a:r>
          </a:p>
          <a:p>
            <a:pPr>
              <a:buFontTx/>
              <a:buChar char="-"/>
            </a:pPr>
            <a:r>
              <a:rPr lang="en-US" altLang="en-US" sz="1600" dirty="0"/>
              <a:t>Market access, etc. etc.</a:t>
            </a:r>
          </a:p>
          <a:p>
            <a:pPr>
              <a:buFontTx/>
              <a:buChar char="-"/>
            </a:pPr>
            <a:endParaRPr lang="en-US" altLang="en-US" sz="1350" dirty="0"/>
          </a:p>
        </p:txBody>
      </p:sp>
      <p:sp>
        <p:nvSpPr>
          <p:cNvPr id="3081" name="TextBox 7"/>
          <p:cNvSpPr txBox="1">
            <a:spLocks noChangeArrowheads="1"/>
          </p:cNvSpPr>
          <p:nvPr/>
        </p:nvSpPr>
        <p:spPr bwMode="auto">
          <a:xfrm>
            <a:off x="5715000" y="4747022"/>
            <a:ext cx="2670572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altLang="en-US" sz="1600" b="1" dirty="0"/>
              <a:t>Area of improvement…. </a:t>
            </a:r>
          </a:p>
        </p:txBody>
      </p:sp>
    </p:spTree>
    <p:extLst>
      <p:ext uri="{BB962C8B-B14F-4D97-AF65-F5344CB8AC3E}">
        <p14:creationId xmlns:p14="http://schemas.microsoft.com/office/powerpoint/2010/main" val="645228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3080" grpId="0"/>
      <p:bldP spid="308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b="1" dirty="0" smtClean="0"/>
              <a:t>Maximizing the returns to large scale infrastructure investments</a:t>
            </a:r>
            <a:endParaRPr lang="en-US" altLang="en-US" dirty="0" smtClean="0"/>
          </a:p>
        </p:txBody>
      </p:sp>
      <p:pic>
        <p:nvPicPr>
          <p:cNvPr id="4099" name="Picture 2" descr="Ministry of Water and Irrigat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262" y="2621757"/>
            <a:ext cx="3557588" cy="5322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8" descr="https://pbs.twimg.com/profile_images/2579179130/LOGO_EDITED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2440" y="2471491"/>
            <a:ext cx="1656159" cy="8527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Picture 10" descr="http://trackingenergy4all.worldbank.org/~/media/GIAWB/GTF/Images/Misc/logo_WBG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3647" y="4406504"/>
            <a:ext cx="1476375" cy="6691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ounded Rectangle 5"/>
          <p:cNvSpPr/>
          <p:nvPr/>
        </p:nvSpPr>
        <p:spPr>
          <a:xfrm>
            <a:off x="4074319" y="5282804"/>
            <a:ext cx="1076777" cy="5845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DIME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5585222" y="5294710"/>
            <a:ext cx="1196578" cy="57269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Water GP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1077516" y="3303985"/>
            <a:ext cx="1056084" cy="73461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PMU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6477000" y="3399018"/>
            <a:ext cx="1371599" cy="71578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Bunyala </a:t>
            </a:r>
            <a:r>
              <a:rPr lang="en-US" dirty="0" smtClean="0"/>
              <a:t> </a:t>
            </a:r>
            <a:endParaRPr lang="en-US" dirty="0"/>
          </a:p>
          <a:p>
            <a:pPr algn="ctr">
              <a:defRPr/>
            </a:pPr>
            <a:r>
              <a:rPr lang="en-US" dirty="0"/>
              <a:t>scheme</a:t>
            </a:r>
          </a:p>
        </p:txBody>
      </p:sp>
      <p:sp>
        <p:nvSpPr>
          <p:cNvPr id="21" name="Left-Right Arrow 20"/>
          <p:cNvSpPr/>
          <p:nvPr/>
        </p:nvSpPr>
        <p:spPr>
          <a:xfrm rot="3364065">
            <a:off x="4215409" y="3528417"/>
            <a:ext cx="1098947" cy="369094"/>
          </a:xfrm>
          <a:prstGeom prst="leftRightArrow">
            <a:avLst/>
          </a:prstGeom>
          <a:solidFill>
            <a:srgbClr val="FF33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350"/>
          </a:p>
        </p:txBody>
      </p:sp>
      <p:sp>
        <p:nvSpPr>
          <p:cNvPr id="22" name="Left-Right Arrow 21"/>
          <p:cNvSpPr/>
          <p:nvPr/>
        </p:nvSpPr>
        <p:spPr>
          <a:xfrm rot="7316566">
            <a:off x="5049441" y="3523060"/>
            <a:ext cx="1098947" cy="370284"/>
          </a:xfrm>
          <a:prstGeom prst="leftRightArrow">
            <a:avLst/>
          </a:prstGeom>
          <a:solidFill>
            <a:srgbClr val="FF33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350"/>
          </a:p>
        </p:txBody>
      </p:sp>
      <p:sp>
        <p:nvSpPr>
          <p:cNvPr id="23" name="Left-Right Arrow 22"/>
          <p:cNvSpPr/>
          <p:nvPr/>
        </p:nvSpPr>
        <p:spPr>
          <a:xfrm>
            <a:off x="4572001" y="2784873"/>
            <a:ext cx="1098947" cy="369094"/>
          </a:xfrm>
          <a:prstGeom prst="leftRightArrow">
            <a:avLst/>
          </a:prstGeom>
          <a:solidFill>
            <a:srgbClr val="FF33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350"/>
          </a:p>
        </p:txBody>
      </p:sp>
      <p:sp>
        <p:nvSpPr>
          <p:cNvPr id="13" name="TextBox 12"/>
          <p:cNvSpPr txBox="1"/>
          <p:nvPr/>
        </p:nvSpPr>
        <p:spPr>
          <a:xfrm>
            <a:off x="330994" y="1981200"/>
            <a:ext cx="5861447" cy="415498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100" b="1" dirty="0" smtClean="0"/>
              <a:t>KWSCRP Impact Evaluation team</a:t>
            </a:r>
            <a:endParaRPr lang="en-US" sz="2100" b="1" dirty="0"/>
          </a:p>
        </p:txBody>
      </p:sp>
      <p:sp>
        <p:nvSpPr>
          <p:cNvPr id="17" name="Horizontal Scroll 16"/>
          <p:cNvSpPr/>
          <p:nvPr/>
        </p:nvSpPr>
        <p:spPr>
          <a:xfrm>
            <a:off x="502444" y="4399360"/>
            <a:ext cx="3125651" cy="1772840"/>
          </a:xfrm>
          <a:prstGeom prst="horizontalScroll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1500" b="1" dirty="0">
                <a:solidFill>
                  <a:schemeClr val="tx1"/>
                </a:solidFill>
              </a:rPr>
              <a:t>HISTORY</a:t>
            </a:r>
          </a:p>
          <a:p>
            <a:pPr>
              <a:defRPr/>
            </a:pPr>
            <a:r>
              <a:rPr lang="en-US" sz="1500" dirty="0">
                <a:solidFill>
                  <a:schemeClr val="tx1"/>
                </a:solidFill>
              </a:rPr>
              <a:t>- Naivasha </a:t>
            </a:r>
            <a:r>
              <a:rPr lang="en-US" sz="1500" dirty="0" err="1">
                <a:solidFill>
                  <a:schemeClr val="tx1"/>
                </a:solidFill>
              </a:rPr>
              <a:t>Workship</a:t>
            </a:r>
            <a:r>
              <a:rPr lang="en-US" sz="1500" dirty="0">
                <a:solidFill>
                  <a:schemeClr val="tx1"/>
                </a:solidFill>
              </a:rPr>
              <a:t> in April 2012 </a:t>
            </a:r>
          </a:p>
          <a:p>
            <a:pPr>
              <a:defRPr/>
            </a:pPr>
            <a:r>
              <a:rPr lang="en-US" sz="1500" dirty="0">
                <a:solidFill>
                  <a:schemeClr val="tx1"/>
                </a:solidFill>
              </a:rPr>
              <a:t>- Project approval in June 2013</a:t>
            </a:r>
          </a:p>
        </p:txBody>
      </p:sp>
    </p:spTree>
    <p:extLst>
      <p:ext uri="{BB962C8B-B14F-4D97-AF65-F5344CB8AC3E}">
        <p14:creationId xmlns:p14="http://schemas.microsoft.com/office/powerpoint/2010/main" val="1766975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3"/>
          <p:cNvSpPr>
            <a:spLocks noGrp="1"/>
          </p:cNvSpPr>
          <p:nvPr>
            <p:ph type="title"/>
          </p:nvPr>
        </p:nvSpPr>
        <p:spPr>
          <a:xfrm>
            <a:off x="628650" y="1600200"/>
            <a:ext cx="7886700" cy="640556"/>
          </a:xfrm>
        </p:spPr>
        <p:txBody>
          <a:bodyPr/>
          <a:lstStyle/>
          <a:p>
            <a:pPr algn="ctr" eaLnBrk="1" hangingPunct="1"/>
            <a:r>
              <a:rPr lang="en-GB" altLang="en-US" sz="3000" dirty="0">
                <a:latin typeface="Arial" panose="020B0604020202020204" pitchFamily="34" charset="0"/>
                <a:cs typeface="Arial" panose="020B0604020202020204" pitchFamily="34" charset="0"/>
              </a:rPr>
              <a:t>IE STRATEGY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28650" y="2538412"/>
            <a:ext cx="8058150" cy="3509963"/>
          </a:xfrm>
        </p:spPr>
        <p:txBody>
          <a:bodyPr rtlCol="0">
            <a:normAutofit fontScale="85000" lnSpcReduction="10000"/>
          </a:bodyPr>
          <a:lstStyle/>
          <a:p>
            <a:pPr marL="385763" indent="-385763">
              <a:buFont typeface="+mj-lt"/>
              <a:buAutoNum type="arabicParenR"/>
              <a:defRPr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To measure impact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of irrigation in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long-term</a:t>
            </a:r>
          </a:p>
          <a:p>
            <a:pPr marL="0" indent="0">
              <a:buNone/>
              <a:defRPr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   - building new irrigation scheme takes time!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  <a:defRPr/>
            </a:pPr>
            <a:endParaRPr lang="en-GB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From subsistence farming to commercial farming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impact of irrigation on:</a:t>
            </a:r>
          </a:p>
          <a:p>
            <a:pPr lvl="3">
              <a:defRPr/>
            </a:pPr>
            <a:r>
              <a:rPr lang="en-GB" sz="2100" dirty="0">
                <a:latin typeface="Arial" panose="020B0604020202020204" pitchFamily="34" charset="0"/>
                <a:cs typeface="Arial" panose="020B0604020202020204" pitchFamily="34" charset="0"/>
              </a:rPr>
              <a:t>Crop choices</a:t>
            </a:r>
          </a:p>
          <a:p>
            <a:pPr lvl="3">
              <a:defRPr/>
            </a:pPr>
            <a:r>
              <a:rPr lang="en-GB" sz="2100" dirty="0">
                <a:latin typeface="Arial" panose="020B0604020202020204" pitchFamily="34" charset="0"/>
                <a:cs typeface="Arial" panose="020B0604020202020204" pitchFamily="34" charset="0"/>
              </a:rPr>
              <a:t>Yields</a:t>
            </a:r>
          </a:p>
          <a:p>
            <a:pPr lvl="3">
              <a:defRPr/>
            </a:pPr>
            <a:r>
              <a:rPr lang="en-GB" sz="2100" dirty="0">
                <a:latin typeface="Arial" panose="020B0604020202020204" pitchFamily="34" charset="0"/>
                <a:cs typeface="Arial" panose="020B0604020202020204" pitchFamily="34" charset="0"/>
              </a:rPr>
              <a:t>Food security </a:t>
            </a:r>
          </a:p>
          <a:p>
            <a:pPr lvl="3">
              <a:defRPr/>
            </a:pPr>
            <a:r>
              <a:rPr lang="en-GB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Profitability</a:t>
            </a:r>
          </a:p>
          <a:p>
            <a:pPr marL="1371600" lvl="3" indent="0">
              <a:buNone/>
              <a:defRPr/>
            </a:pPr>
            <a:endParaRPr lang="en-GB" sz="2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b="1" smtClean="0"/>
              <a:t>Maximizing the returns to large scale infrastructure investments</a:t>
            </a: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535068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3"/>
          <p:cNvSpPr>
            <a:spLocks noGrp="1"/>
          </p:cNvSpPr>
          <p:nvPr>
            <p:ph type="title"/>
          </p:nvPr>
        </p:nvSpPr>
        <p:spPr>
          <a:xfrm>
            <a:off x="628650" y="1770458"/>
            <a:ext cx="7886700" cy="729854"/>
          </a:xfrm>
        </p:spPr>
        <p:txBody>
          <a:bodyPr/>
          <a:lstStyle/>
          <a:p>
            <a:pPr algn="ctr" eaLnBrk="1" hangingPunct="1"/>
            <a:r>
              <a:rPr lang="en-GB" altLang="en-US" sz="3000">
                <a:latin typeface="Arial" panose="020B0604020202020204" pitchFamily="34" charset="0"/>
                <a:cs typeface="Arial" panose="020B0604020202020204" pitchFamily="34" charset="0"/>
              </a:rPr>
              <a:t>IE STRATEGY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28650" y="2649140"/>
            <a:ext cx="8210550" cy="3599260"/>
          </a:xfrm>
        </p:spPr>
        <p:txBody>
          <a:bodyPr rtlCol="0">
            <a:normAutofit fontScale="92500"/>
          </a:bodyPr>
          <a:lstStyle/>
          <a:p>
            <a:pPr marL="385763" indent="-385763">
              <a:buFont typeface="+mj-lt"/>
              <a:buAutoNum type="arabicParenR" startAt="2"/>
              <a:defRPr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Test how to achieve the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impact of irrigation in the Mid-term</a:t>
            </a:r>
          </a:p>
          <a:p>
            <a:pPr marL="0" indent="0">
              <a:buNone/>
              <a:defRPr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   - learning from the already operating scheme 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85763" indent="-385763">
              <a:buFont typeface="+mj-lt"/>
              <a:buAutoNum type="arabicParenR" startAt="2"/>
              <a:defRPr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The most effective combination of </a:t>
            </a:r>
            <a:r>
              <a:rPr lang="en-GB" u="sng" dirty="0">
                <a:latin typeface="Arial" panose="020B0604020202020204" pitchFamily="34" charset="0"/>
                <a:cs typeface="Arial" panose="020B0604020202020204" pitchFamily="34" charset="0"/>
              </a:rPr>
              <a:t>microcredit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n-GB" u="sng" dirty="0">
                <a:latin typeface="Arial" panose="020B0604020202020204" pitchFamily="34" charset="0"/>
                <a:cs typeface="Arial" panose="020B0604020202020204" pitchFamily="34" charset="0"/>
              </a:rPr>
              <a:t>training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in improving the returns of irrigation.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b="1" smtClean="0"/>
              <a:t>Maximizing the returns to large scale infrastructure investments</a:t>
            </a: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887760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3"/>
          <p:cNvSpPr>
            <a:spLocks noGrp="1"/>
          </p:cNvSpPr>
          <p:nvPr>
            <p:ph type="title"/>
          </p:nvPr>
        </p:nvSpPr>
        <p:spPr>
          <a:xfrm>
            <a:off x="628650" y="1689497"/>
            <a:ext cx="7886700" cy="765572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GB" alt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PROPOSED IE DESIGN</a:t>
            </a:r>
          </a:p>
        </p:txBody>
      </p:sp>
      <p:sp>
        <p:nvSpPr>
          <p:cNvPr id="8195" name="Content Placeholder 4"/>
          <p:cNvSpPr>
            <a:spLocks noGrp="1"/>
          </p:cNvSpPr>
          <p:nvPr>
            <p:ph sz="half" idx="1"/>
          </p:nvPr>
        </p:nvSpPr>
        <p:spPr>
          <a:xfrm>
            <a:off x="317898" y="2683669"/>
            <a:ext cx="4701778" cy="3717131"/>
          </a:xfrm>
        </p:spPr>
        <p:txBody>
          <a:bodyPr>
            <a:normAutofit fontScale="85000" lnSpcReduction="10000"/>
          </a:bodyPr>
          <a:lstStyle/>
          <a:p>
            <a:pPr eaLnBrk="1" hangingPunct="1">
              <a:buFont typeface="Wingdings" panose="05000000000000000000" pitchFamily="2" charset="2"/>
              <a:buChar char="§"/>
            </a:pPr>
            <a:r>
              <a:rPr lang="en-GB" altLang="en-US" smtClean="0">
                <a:latin typeface="Arial" panose="020B0604020202020204" pitchFamily="34" charset="0"/>
                <a:cs typeface="Arial" panose="020B0604020202020204" pitchFamily="34" charset="0"/>
              </a:rPr>
              <a:t>Evaluation 1: Irrigation Infrastructure</a:t>
            </a:r>
          </a:p>
          <a:p>
            <a:pPr eaLnBrk="1" hangingPunct="1"/>
            <a:endParaRPr lang="en-GB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en-GB" altLang="en-US" smtClean="0">
                <a:latin typeface="Arial" panose="020B0604020202020204" pitchFamily="34" charset="0"/>
                <a:cs typeface="Arial" panose="020B0604020202020204" pitchFamily="34" charset="0"/>
              </a:rPr>
              <a:t>What is the impact of irrigation on crop choices, yields, food security and profitability?</a:t>
            </a:r>
          </a:p>
          <a:p>
            <a:pPr eaLnBrk="1" hangingPunct="1"/>
            <a:endParaRPr lang="en-GB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en-GB" altLang="en-US" smtClean="0">
                <a:latin typeface="Arial" panose="020B0604020202020204" pitchFamily="34" charset="0"/>
                <a:cs typeface="Arial" panose="020B0604020202020204" pitchFamily="34" charset="0"/>
              </a:rPr>
              <a:t>To evaluate the impact of overall irrigation project (Phase I).</a:t>
            </a:r>
          </a:p>
        </p:txBody>
      </p:sp>
      <p:pic>
        <p:nvPicPr>
          <p:cNvPr id="8196" name="Content Placeholder 12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019675" y="2683669"/>
            <a:ext cx="3886200" cy="3717131"/>
          </a:xfr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b="1" smtClean="0"/>
              <a:t>Maximizing the returns to large scale infrastructure investments</a:t>
            </a: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94709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3"/>
          <p:cNvSpPr>
            <a:spLocks noGrp="1"/>
          </p:cNvSpPr>
          <p:nvPr>
            <p:ph type="title"/>
          </p:nvPr>
        </p:nvSpPr>
        <p:spPr>
          <a:xfrm>
            <a:off x="628650" y="1768079"/>
            <a:ext cx="7886700" cy="640556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GB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PROPOSED IE DESIGN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28650" y="2487216"/>
            <a:ext cx="7886700" cy="4065984"/>
          </a:xfrm>
        </p:spPr>
        <p:txBody>
          <a:bodyPr rtlCol="0">
            <a:normAutofit fontScale="85000" lnSpcReduction="20000"/>
          </a:bodyPr>
          <a:lstStyle/>
          <a:p>
            <a:pPr algn="just">
              <a:buFont typeface="Wingdings" panose="05000000000000000000" pitchFamily="2" charset="2"/>
              <a:buChar char="§"/>
              <a:defRPr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Evaluation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2: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Farmer Training &amp; Access to Microcredit</a:t>
            </a:r>
          </a:p>
          <a:p>
            <a:pPr algn="just">
              <a:defRPr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defRPr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What combination of training and microcredit is most effective in improving the returns of irrigation?</a:t>
            </a:r>
          </a:p>
          <a:p>
            <a:pPr algn="just">
              <a:defRPr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85763" indent="-385763" algn="just">
              <a:buFont typeface="+mj-lt"/>
              <a:buAutoNum type="arabicParenR"/>
              <a:defRPr/>
            </a:pPr>
            <a:r>
              <a:rPr lang="en-GB" sz="1950" i="1" dirty="0">
                <a:latin typeface="Arial" panose="020B0604020202020204" pitchFamily="34" charset="0"/>
                <a:cs typeface="Arial" panose="020B0604020202020204" pitchFamily="34" charset="0"/>
              </a:rPr>
              <a:t>Treatment Group 1: Farmers who receive both training &amp; access to credit</a:t>
            </a:r>
          </a:p>
          <a:p>
            <a:pPr marL="385763" indent="-385763" algn="just">
              <a:buFont typeface="+mj-lt"/>
              <a:buAutoNum type="arabicParenR"/>
              <a:defRPr/>
            </a:pPr>
            <a:r>
              <a:rPr lang="en-GB" sz="1950" i="1" dirty="0">
                <a:latin typeface="Arial" panose="020B0604020202020204" pitchFamily="34" charset="0"/>
                <a:cs typeface="Arial" panose="020B0604020202020204" pitchFamily="34" charset="0"/>
              </a:rPr>
              <a:t>Treatment Group 2: Farmers who receive only training </a:t>
            </a:r>
          </a:p>
          <a:p>
            <a:pPr marL="385763" indent="-385763" algn="just">
              <a:buFont typeface="+mj-lt"/>
              <a:buAutoNum type="arabicParenR"/>
              <a:defRPr/>
            </a:pPr>
            <a:r>
              <a:rPr lang="en-GB" sz="1950" i="1" dirty="0">
                <a:latin typeface="Arial" panose="020B0604020202020204" pitchFamily="34" charset="0"/>
                <a:cs typeface="Arial" panose="020B0604020202020204" pitchFamily="34" charset="0"/>
              </a:rPr>
              <a:t>Treatment Group 3: Farmers who receive only access to credit</a:t>
            </a:r>
          </a:p>
          <a:p>
            <a:pPr marL="385763" indent="-385763" algn="just">
              <a:buFont typeface="+mj-lt"/>
              <a:buAutoNum type="arabicParenR"/>
              <a:defRPr/>
            </a:pPr>
            <a:r>
              <a:rPr lang="en-GB" sz="1950" i="1" dirty="0">
                <a:latin typeface="Arial" panose="020B0604020202020204" pitchFamily="34" charset="0"/>
                <a:cs typeface="Arial" panose="020B0604020202020204" pitchFamily="34" charset="0"/>
              </a:rPr>
              <a:t>Control: Farmers who receive neither training nor access to credit 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b="1" smtClean="0"/>
              <a:t>Maximizing the returns to large scale infrastructure investments</a:t>
            </a: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4215424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3"/>
          <p:cNvSpPr>
            <a:spLocks noGrp="1"/>
          </p:cNvSpPr>
          <p:nvPr>
            <p:ph type="title"/>
          </p:nvPr>
        </p:nvSpPr>
        <p:spPr>
          <a:xfrm>
            <a:off x="628650" y="1600200"/>
            <a:ext cx="7886700" cy="640556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GB" altLang="en-US" smtClean="0">
                <a:latin typeface="Arial" panose="020B0604020202020204" pitchFamily="34" charset="0"/>
                <a:cs typeface="Arial" panose="020B0604020202020204" pitchFamily="34" charset="0"/>
              </a:rPr>
              <a:t>EXPECTED OUTPUT </a:t>
            </a:r>
          </a:p>
        </p:txBody>
      </p:sp>
      <p:sp>
        <p:nvSpPr>
          <p:cNvPr id="10243" name="Content Placeholder 4"/>
          <p:cNvSpPr>
            <a:spLocks noGrp="1"/>
          </p:cNvSpPr>
          <p:nvPr>
            <p:ph idx="1"/>
          </p:nvPr>
        </p:nvSpPr>
        <p:spPr>
          <a:xfrm>
            <a:off x="628650" y="2422921"/>
            <a:ext cx="7886700" cy="3962400"/>
          </a:xfrm>
        </p:spPr>
        <p:txBody>
          <a:bodyPr>
            <a:normAutofit fontScale="85000" lnSpcReduction="10000"/>
          </a:bodyPr>
          <a:lstStyle/>
          <a:p>
            <a:pPr algn="just" eaLnBrk="1" hangingPunct="1">
              <a:buFont typeface="Wingdings" panose="05000000000000000000" pitchFamily="2" charset="2"/>
              <a:buChar char="§"/>
            </a:pPr>
            <a:r>
              <a:rPr lang="en-GB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To improve the operation in Bunyala Irrigation Scheme</a:t>
            </a:r>
          </a:p>
          <a:p>
            <a:pPr algn="just" eaLnBrk="1" hangingPunct="1">
              <a:buFontTx/>
              <a:buChar char="-"/>
            </a:pPr>
            <a:r>
              <a:rPr lang="en-GB" altLang="en-U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Process of IE helps to think through other operational challenges</a:t>
            </a: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GB" alt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r>
              <a:rPr lang="en-GB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To inform the implementation plans of the broader </a:t>
            </a:r>
            <a:r>
              <a:rPr lang="en-GB" alt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Nzoia</a:t>
            </a:r>
            <a:r>
              <a:rPr lang="en-GB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Irrigation Scheme.</a:t>
            </a:r>
          </a:p>
          <a:p>
            <a:pPr marL="0" indent="0" algn="just" eaLnBrk="1" hangingPunct="1">
              <a:buNone/>
            </a:pPr>
            <a:r>
              <a:rPr lang="en-GB" altLang="en-U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Does not need to wait for the completion of the construction (end of project) to inform policy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b="1" smtClean="0"/>
              <a:t>Maximizing the returns to large scale infrastructure investments</a:t>
            </a: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560399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11577</TotalTime>
  <Words>397</Words>
  <Application>Microsoft Office PowerPoint</Application>
  <PresentationFormat>On-screen Show (4:3)</PresentationFormat>
  <Paragraphs>67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Wingdings</vt:lpstr>
      <vt:lpstr>Office Theme</vt:lpstr>
      <vt:lpstr>Custom Design</vt:lpstr>
      <vt:lpstr>PowerPoint Presentation</vt:lpstr>
      <vt:lpstr>PowerPoint Presentation</vt:lpstr>
      <vt:lpstr>Maximizing the returns to large scale infrastructure investments</vt:lpstr>
      <vt:lpstr>Maximizing the returns to large scale infrastructure investments</vt:lpstr>
      <vt:lpstr>IE STRATEGY</vt:lpstr>
      <vt:lpstr>IE STRATEGY</vt:lpstr>
      <vt:lpstr>PROPOSED IE DESIGN</vt:lpstr>
      <vt:lpstr>PROPOSED IE DESIGN</vt:lpstr>
      <vt:lpstr>EXPECTED OUTPUT </vt:lpstr>
    </vt:vector>
  </TitlesOfParts>
  <Manager/>
  <Company>The World Bank Group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Susumu Yoshida</dc:creator>
  <cp:keywords/>
  <dc:description/>
  <cp:lastModifiedBy>Susumu Yoshida</cp:lastModifiedBy>
  <cp:revision>451</cp:revision>
  <cp:lastPrinted>2013-10-17T15:10:01Z</cp:lastPrinted>
  <dcterms:created xsi:type="dcterms:W3CDTF">2013-02-21T03:08:43Z</dcterms:created>
  <dcterms:modified xsi:type="dcterms:W3CDTF">2016-06-14T09:02:24Z</dcterms:modified>
  <cp:category/>
</cp:coreProperties>
</file>