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381" r:id="rId3"/>
    <p:sldId id="391" r:id="rId4"/>
    <p:sldId id="395" r:id="rId5"/>
    <p:sldId id="393" r:id="rId6"/>
    <p:sldId id="396" r:id="rId7"/>
    <p:sldId id="394" r:id="rId8"/>
    <p:sldId id="397" r:id="rId9"/>
    <p:sldId id="367" r:id="rId10"/>
    <p:sldId id="398" r:id="rId11"/>
    <p:sldId id="387" r:id="rId12"/>
    <p:sldId id="384" r:id="rId13"/>
    <p:sldId id="385" r:id="rId14"/>
    <p:sldId id="386" r:id="rId15"/>
    <p:sldId id="380" r:id="rId16"/>
    <p:sldId id="39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2414" autoAdjust="0"/>
  </p:normalViewPr>
  <p:slideViewPr>
    <p:cSldViewPr>
      <p:cViewPr>
        <p:scale>
          <a:sx n="70" d="100"/>
          <a:sy n="70" d="100"/>
        </p:scale>
        <p:origin x="-2336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my/Desktop/Brief_12Jan2015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my/Dropbox/KENYA/KePSIE/Papers,%20Reports%20and%20Briefs/Papers/PPS_2016/PPS_Figures_Tables_Appendix_30May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Checklist_Figure!$A$3:$A$6</c:f>
              <c:strCache>
                <c:ptCount val="4"/>
                <c:pt idx="0">
                  <c:v>Minimally Compliant _x000d_(11 - 40%)</c:v>
                </c:pt>
                <c:pt idx="1">
                  <c:v>Partially Compliant_x000d_(41 - 60%)</c:v>
                </c:pt>
                <c:pt idx="2">
                  <c:v>Substantially Compliant_x000d_(61 - 75%)</c:v>
                </c:pt>
                <c:pt idx="3">
                  <c:v>Fully Compliant_x000d_(&gt;75%)</c:v>
                </c:pt>
              </c:strCache>
            </c:strRef>
          </c:cat>
          <c:val>
            <c:numRef>
              <c:f>Checklist_Figure!$C$3:$C$6</c:f>
              <c:numCache>
                <c:formatCode>0%</c:formatCode>
                <c:ptCount val="4"/>
                <c:pt idx="0">
                  <c:v>0.6499</c:v>
                </c:pt>
                <c:pt idx="1">
                  <c:v>0.3172</c:v>
                </c:pt>
                <c:pt idx="2">
                  <c:v>0.028</c:v>
                </c:pt>
                <c:pt idx="3">
                  <c:v>0.0048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2122847224"/>
        <c:axId val="2110481896"/>
      </c:barChart>
      <c:catAx>
        <c:axId val="21228472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Risk Category (score/max score)</a:t>
                </a:r>
              </a:p>
            </c:rich>
          </c:tx>
          <c:layout>
            <c:manualLayout>
              <c:xMode val="edge"/>
              <c:yMode val="edge"/>
              <c:x val="0.365405502801852"/>
              <c:y val="0.9038897559075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0481896"/>
        <c:crosses val="autoZero"/>
        <c:auto val="1"/>
        <c:lblAlgn val="ctr"/>
        <c:lblOffset val="100"/>
        <c:noMultiLvlLbl val="0"/>
      </c:catAx>
      <c:valAx>
        <c:axId val="211048189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facilities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crossAx val="2122847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600236707193"/>
          <c:y val="0.0665234123327395"/>
          <c:w val="0.635742220893366"/>
          <c:h val="0.8669531753345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Figure_3!$C$4:$C$6</c:f>
                <c:numCache>
                  <c:formatCode>General</c:formatCode>
                  <c:ptCount val="3"/>
                  <c:pt idx="0">
                    <c:v>0.0058194</c:v>
                  </c:pt>
                  <c:pt idx="1">
                    <c:v>0.0057177</c:v>
                  </c:pt>
                  <c:pt idx="2">
                    <c:v>0.0017786</c:v>
                  </c:pt>
                </c:numCache>
              </c:numRef>
            </c:plus>
            <c:minus>
              <c:numRef>
                <c:f>Figure_3!$C$4:$C$6</c:f>
                <c:numCache>
                  <c:formatCode>General</c:formatCode>
                  <c:ptCount val="3"/>
                  <c:pt idx="0">
                    <c:v>0.0058194</c:v>
                  </c:pt>
                  <c:pt idx="1">
                    <c:v>0.0057177</c:v>
                  </c:pt>
                  <c:pt idx="2">
                    <c:v>0.0017786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C00000"/>
                </a:solidFill>
                <a:round/>
              </a:ln>
              <a:effectLst/>
            </c:spPr>
          </c:errBars>
          <c:cat>
            <c:strRef>
              <c:f>Figure_3!$A$4:$A$6</c:f>
              <c:strCache>
                <c:ptCount val="3"/>
                <c:pt idx="0">
                  <c:v>Knowledge</c:v>
                </c:pt>
                <c:pt idx="1">
                  <c:v>Supplies</c:v>
                </c:pt>
                <c:pt idx="2">
                  <c:v>Practice</c:v>
                </c:pt>
              </c:strCache>
            </c:strRef>
          </c:cat>
          <c:val>
            <c:numRef>
              <c:f>Figure_3!$B$4:$B$6</c:f>
              <c:numCache>
                <c:formatCode>0%</c:formatCode>
                <c:ptCount val="3"/>
                <c:pt idx="0">
                  <c:v>0.6786213</c:v>
                </c:pt>
                <c:pt idx="1">
                  <c:v>0.6986493</c:v>
                </c:pt>
                <c:pt idx="2">
                  <c:v>0.0208042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3772792"/>
        <c:axId val="2133177320"/>
      </c:barChart>
      <c:catAx>
        <c:axId val="2133772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defRPr sz="1600" b="1"/>
            </a:pPr>
            <a:endParaRPr lang="en-US"/>
          </a:p>
        </c:txPr>
        <c:crossAx val="2133177320"/>
        <c:crosses val="autoZero"/>
        <c:auto val="1"/>
        <c:lblAlgn val="ctr"/>
        <c:lblOffset val="100"/>
        <c:noMultiLvlLbl val="0"/>
      </c:catAx>
      <c:valAx>
        <c:axId val="21331773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3772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C2B60-4C9D-FC47-8BD2-5B8BD98B29B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FCA75-2CF5-8E45-9CAF-200717C92E9C}">
      <dgm:prSet phldrT="[Text]" custT="1"/>
      <dgm:spPr/>
      <dgm:t>
        <a:bodyPr/>
        <a:lstStyle/>
        <a:p>
          <a:r>
            <a:rPr lang="en-US" sz="2800" dirty="0" smtClean="0"/>
            <a:t>Rules/Standards</a:t>
          </a:r>
        </a:p>
      </dgm:t>
    </dgm:pt>
    <dgm:pt modelId="{FD0709AB-A1A5-2E41-89DD-8C33A1A74B5B}" type="parTrans" cxnId="{89340194-0A49-8344-9B28-14E9CDFA88E2}">
      <dgm:prSet/>
      <dgm:spPr/>
      <dgm:t>
        <a:bodyPr/>
        <a:lstStyle/>
        <a:p>
          <a:endParaRPr lang="en-US" sz="1400"/>
        </a:p>
      </dgm:t>
    </dgm:pt>
    <dgm:pt modelId="{E9A03042-5700-1A46-8128-727B628D0F7A}" type="sibTrans" cxnId="{89340194-0A49-8344-9B28-14E9CDFA88E2}">
      <dgm:prSet/>
      <dgm:spPr/>
      <dgm:t>
        <a:bodyPr/>
        <a:lstStyle/>
        <a:p>
          <a:endParaRPr lang="en-US" sz="1400"/>
        </a:p>
      </dgm:t>
    </dgm:pt>
    <dgm:pt modelId="{874B8EF7-ADC9-E146-9B1C-21715EEE7C29}">
      <dgm:prSet phldrT="[Text]" custT="1"/>
      <dgm:spPr/>
      <dgm:t>
        <a:bodyPr/>
        <a:lstStyle/>
        <a:p>
          <a:r>
            <a:rPr lang="en-US" sz="1800" dirty="0" smtClean="0"/>
            <a:t>Discretionary</a:t>
          </a:r>
          <a:endParaRPr lang="en-US" sz="1800" dirty="0"/>
        </a:p>
      </dgm:t>
    </dgm:pt>
    <dgm:pt modelId="{8CFF25E3-CC8A-A14B-8692-53634755F461}" type="parTrans" cxnId="{C5AB4142-4E88-6443-A822-45EF4B396FCF}">
      <dgm:prSet/>
      <dgm:spPr/>
      <dgm:t>
        <a:bodyPr/>
        <a:lstStyle/>
        <a:p>
          <a:endParaRPr lang="en-US" sz="1400"/>
        </a:p>
      </dgm:t>
    </dgm:pt>
    <dgm:pt modelId="{996099DE-9012-514D-9F18-66ACC0C8C7A5}" type="sibTrans" cxnId="{C5AB4142-4E88-6443-A822-45EF4B396FCF}">
      <dgm:prSet/>
      <dgm:spPr/>
      <dgm:t>
        <a:bodyPr/>
        <a:lstStyle/>
        <a:p>
          <a:endParaRPr lang="en-US" sz="1400"/>
        </a:p>
      </dgm:t>
    </dgm:pt>
    <dgm:pt modelId="{72D03402-4D8D-F346-B98F-BE158921A6B9}">
      <dgm:prSet phldrT="[Text]" custT="1"/>
      <dgm:spPr/>
      <dgm:t>
        <a:bodyPr/>
        <a:lstStyle/>
        <a:p>
          <a:r>
            <a:rPr lang="en-US" sz="1800" dirty="0" smtClean="0"/>
            <a:t>Not well known</a:t>
          </a:r>
          <a:endParaRPr lang="en-US" sz="1800" dirty="0"/>
        </a:p>
      </dgm:t>
    </dgm:pt>
    <dgm:pt modelId="{DBB27CD2-3D2A-BA45-BD30-C386AC245E3D}" type="parTrans" cxnId="{8485A8C3-F2A4-7147-B3C2-33DF2E349EF2}">
      <dgm:prSet/>
      <dgm:spPr/>
      <dgm:t>
        <a:bodyPr/>
        <a:lstStyle/>
        <a:p>
          <a:endParaRPr lang="en-US" sz="1400"/>
        </a:p>
      </dgm:t>
    </dgm:pt>
    <dgm:pt modelId="{00B232C2-0893-3E41-B17F-D1F8F2A3D2ED}" type="sibTrans" cxnId="{8485A8C3-F2A4-7147-B3C2-33DF2E349EF2}">
      <dgm:prSet/>
      <dgm:spPr/>
      <dgm:t>
        <a:bodyPr/>
        <a:lstStyle/>
        <a:p>
          <a:endParaRPr lang="en-US" sz="1400"/>
        </a:p>
      </dgm:t>
    </dgm:pt>
    <dgm:pt modelId="{19E65FF6-6E07-1F48-A295-637E0496EBE4}" type="pres">
      <dgm:prSet presAssocID="{4E3C2B60-4C9D-FC47-8BD2-5B8BD98B2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70167-2E39-4F4B-9860-828F1BC13B7F}" type="pres">
      <dgm:prSet presAssocID="{6F8FCA75-2CF5-8E45-9CAF-200717C92E9C}" presName="linNode" presStyleCnt="0"/>
      <dgm:spPr/>
    </dgm:pt>
    <dgm:pt modelId="{9594C82F-FFD8-E54F-9BF1-7301AD9E0C2F}" type="pres">
      <dgm:prSet presAssocID="{6F8FCA75-2CF5-8E45-9CAF-200717C92E9C}" presName="parentText" presStyleLbl="node1" presStyleIdx="0" presStyleCnt="1" custScaleX="113809" custScaleY="714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57450-F7BC-4E40-BED9-BD1E6327C102}" type="pres">
      <dgm:prSet presAssocID="{6F8FCA75-2CF5-8E45-9CAF-200717C92E9C}" presName="descendantText" presStyleLbl="alignAccFollowNode1" presStyleIdx="0" presStyleCnt="1" custScaleY="7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40194-0A49-8344-9B28-14E9CDFA88E2}" srcId="{4E3C2B60-4C9D-FC47-8BD2-5B8BD98B29B8}" destId="{6F8FCA75-2CF5-8E45-9CAF-200717C92E9C}" srcOrd="0" destOrd="0" parTransId="{FD0709AB-A1A5-2E41-89DD-8C33A1A74B5B}" sibTransId="{E9A03042-5700-1A46-8128-727B628D0F7A}"/>
    <dgm:cxn modelId="{926C5245-540D-B84F-B5BB-6615B8C3E118}" type="presOf" srcId="{874B8EF7-ADC9-E146-9B1C-21715EEE7C29}" destId="{F4E57450-F7BC-4E40-BED9-BD1E6327C102}" srcOrd="0" destOrd="0" presId="urn:microsoft.com/office/officeart/2005/8/layout/vList5"/>
    <dgm:cxn modelId="{1DD3D349-53C4-6B45-9C7E-EAE16016D39A}" type="presOf" srcId="{72D03402-4D8D-F346-B98F-BE158921A6B9}" destId="{F4E57450-F7BC-4E40-BED9-BD1E6327C102}" srcOrd="0" destOrd="1" presId="urn:microsoft.com/office/officeart/2005/8/layout/vList5"/>
    <dgm:cxn modelId="{C5AB4142-4E88-6443-A822-45EF4B396FCF}" srcId="{6F8FCA75-2CF5-8E45-9CAF-200717C92E9C}" destId="{874B8EF7-ADC9-E146-9B1C-21715EEE7C29}" srcOrd="0" destOrd="0" parTransId="{8CFF25E3-CC8A-A14B-8692-53634755F461}" sibTransId="{996099DE-9012-514D-9F18-66ACC0C8C7A5}"/>
    <dgm:cxn modelId="{8485A8C3-F2A4-7147-B3C2-33DF2E349EF2}" srcId="{6F8FCA75-2CF5-8E45-9CAF-200717C92E9C}" destId="{72D03402-4D8D-F346-B98F-BE158921A6B9}" srcOrd="1" destOrd="0" parTransId="{DBB27CD2-3D2A-BA45-BD30-C386AC245E3D}" sibTransId="{00B232C2-0893-3E41-B17F-D1F8F2A3D2ED}"/>
    <dgm:cxn modelId="{D494DCEA-85FC-014F-855C-A7AF139DD248}" type="presOf" srcId="{4E3C2B60-4C9D-FC47-8BD2-5B8BD98B29B8}" destId="{19E65FF6-6E07-1F48-A295-637E0496EBE4}" srcOrd="0" destOrd="0" presId="urn:microsoft.com/office/officeart/2005/8/layout/vList5"/>
    <dgm:cxn modelId="{71C2CD9B-AA43-994F-9E32-E6655E70BB55}" type="presOf" srcId="{6F8FCA75-2CF5-8E45-9CAF-200717C92E9C}" destId="{9594C82F-FFD8-E54F-9BF1-7301AD9E0C2F}" srcOrd="0" destOrd="0" presId="urn:microsoft.com/office/officeart/2005/8/layout/vList5"/>
    <dgm:cxn modelId="{BDA09BF8-009F-C744-8CF9-DF9D8143407A}" type="presParOf" srcId="{19E65FF6-6E07-1F48-A295-637E0496EBE4}" destId="{C3B70167-2E39-4F4B-9860-828F1BC13B7F}" srcOrd="0" destOrd="0" presId="urn:microsoft.com/office/officeart/2005/8/layout/vList5"/>
    <dgm:cxn modelId="{A824FCE4-B8DA-7943-B08B-156B6F41882B}" type="presParOf" srcId="{C3B70167-2E39-4F4B-9860-828F1BC13B7F}" destId="{9594C82F-FFD8-E54F-9BF1-7301AD9E0C2F}" srcOrd="0" destOrd="0" presId="urn:microsoft.com/office/officeart/2005/8/layout/vList5"/>
    <dgm:cxn modelId="{1E984179-F853-634D-8C49-68F731FC8175}" type="presParOf" srcId="{C3B70167-2E39-4F4B-9860-828F1BC13B7F}" destId="{F4E57450-F7BC-4E40-BED9-BD1E6327C1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C2B60-4C9D-FC47-8BD2-5B8BD98B29B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FCA75-2CF5-8E45-9CAF-200717C92E9C}">
      <dgm:prSet phldrT="[Text]" custT="1"/>
      <dgm:spPr/>
      <dgm:t>
        <a:bodyPr/>
        <a:lstStyle/>
        <a:p>
          <a:r>
            <a:rPr lang="en-US" sz="2800" dirty="0" smtClean="0"/>
            <a:t>Monitoring/information systems</a:t>
          </a:r>
          <a:endParaRPr lang="en-US" sz="2800" dirty="0" smtClean="0"/>
        </a:p>
      </dgm:t>
    </dgm:pt>
    <dgm:pt modelId="{FD0709AB-A1A5-2E41-89DD-8C33A1A74B5B}" type="parTrans" cxnId="{89340194-0A49-8344-9B28-14E9CDFA88E2}">
      <dgm:prSet/>
      <dgm:spPr/>
      <dgm:t>
        <a:bodyPr/>
        <a:lstStyle/>
        <a:p>
          <a:endParaRPr lang="en-US" sz="1600"/>
        </a:p>
      </dgm:t>
    </dgm:pt>
    <dgm:pt modelId="{E9A03042-5700-1A46-8128-727B628D0F7A}" type="sibTrans" cxnId="{89340194-0A49-8344-9B28-14E9CDFA88E2}">
      <dgm:prSet/>
      <dgm:spPr/>
      <dgm:t>
        <a:bodyPr/>
        <a:lstStyle/>
        <a:p>
          <a:endParaRPr lang="en-US" sz="1600"/>
        </a:p>
      </dgm:t>
    </dgm:pt>
    <dgm:pt modelId="{874B8EF7-ADC9-E146-9B1C-21715EEE7C29}">
      <dgm:prSet phldrT="[Text]" custT="1"/>
      <dgm:spPr/>
      <dgm:t>
        <a:bodyPr/>
        <a:lstStyle/>
        <a:p>
          <a:r>
            <a:rPr lang="en-US" sz="1800" dirty="0" smtClean="0"/>
            <a:t>Low probability of inspection (4-8%)</a:t>
          </a:r>
          <a:endParaRPr lang="en-US" sz="1800" dirty="0"/>
        </a:p>
      </dgm:t>
    </dgm:pt>
    <dgm:pt modelId="{8CFF25E3-CC8A-A14B-8692-53634755F461}" type="parTrans" cxnId="{C5AB4142-4E88-6443-A822-45EF4B396FCF}">
      <dgm:prSet/>
      <dgm:spPr/>
      <dgm:t>
        <a:bodyPr/>
        <a:lstStyle/>
        <a:p>
          <a:endParaRPr lang="en-US" sz="1600"/>
        </a:p>
      </dgm:t>
    </dgm:pt>
    <dgm:pt modelId="{996099DE-9012-514D-9F18-66ACC0C8C7A5}" type="sibTrans" cxnId="{C5AB4142-4E88-6443-A822-45EF4B396FCF}">
      <dgm:prSet/>
      <dgm:spPr/>
      <dgm:t>
        <a:bodyPr/>
        <a:lstStyle/>
        <a:p>
          <a:endParaRPr lang="en-US" sz="1600"/>
        </a:p>
      </dgm:t>
    </dgm:pt>
    <dgm:pt modelId="{AF111922-CE20-574D-9D99-EE41AB7CF311}">
      <dgm:prSet custT="1"/>
      <dgm:spPr/>
      <dgm:t>
        <a:bodyPr/>
        <a:lstStyle/>
        <a:p>
          <a:r>
            <a:rPr lang="en-US" sz="1800" dirty="0" smtClean="0"/>
            <a:t>No capacity to follow-</a:t>
          </a:r>
          <a:r>
            <a:rPr lang="en-US" sz="1800" dirty="0" smtClean="0"/>
            <a:t>up</a:t>
          </a:r>
          <a:endParaRPr lang="en-US" sz="1800" dirty="0"/>
        </a:p>
      </dgm:t>
    </dgm:pt>
    <dgm:pt modelId="{5D39EF8D-21D3-6941-A2BC-D68620751BBB}" type="parTrans" cxnId="{C9AA8711-644B-3847-BB14-0D4E957F41FC}">
      <dgm:prSet/>
      <dgm:spPr/>
      <dgm:t>
        <a:bodyPr/>
        <a:lstStyle/>
        <a:p>
          <a:endParaRPr lang="en-US" sz="1600"/>
        </a:p>
      </dgm:t>
    </dgm:pt>
    <dgm:pt modelId="{1D162F4B-C1D5-6142-AE81-FA414D265678}" type="sibTrans" cxnId="{C9AA8711-644B-3847-BB14-0D4E957F41FC}">
      <dgm:prSet/>
      <dgm:spPr/>
      <dgm:t>
        <a:bodyPr/>
        <a:lstStyle/>
        <a:p>
          <a:endParaRPr lang="en-US" sz="1600"/>
        </a:p>
      </dgm:t>
    </dgm:pt>
    <dgm:pt modelId="{FA73DFBB-6FCD-1846-8255-B5EE9746C988}">
      <dgm:prSet custT="1"/>
      <dgm:spPr/>
      <dgm:t>
        <a:bodyPr/>
        <a:lstStyle/>
        <a:p>
          <a:r>
            <a:rPr lang="en-US" sz="1800" dirty="0" smtClean="0"/>
            <a:t>No </a:t>
          </a:r>
          <a:r>
            <a:rPr lang="en-US" sz="1800" dirty="0" smtClean="0"/>
            <a:t>monitoring </a:t>
          </a:r>
          <a:r>
            <a:rPr lang="en-US" sz="1800" dirty="0" smtClean="0"/>
            <a:t>system (paper records)</a:t>
          </a:r>
          <a:endParaRPr lang="en-US" sz="1800" dirty="0"/>
        </a:p>
      </dgm:t>
    </dgm:pt>
    <dgm:pt modelId="{73E2078F-46A6-E54D-B179-C8CE7E887761}" type="parTrans" cxnId="{C73A5202-6269-DD47-9D7E-0BD73B3F534A}">
      <dgm:prSet/>
      <dgm:spPr/>
      <dgm:t>
        <a:bodyPr/>
        <a:lstStyle/>
        <a:p>
          <a:endParaRPr lang="en-US"/>
        </a:p>
      </dgm:t>
    </dgm:pt>
    <dgm:pt modelId="{7CBD62AB-14BB-CB4E-9D89-185B9771EA2B}" type="sibTrans" cxnId="{C73A5202-6269-DD47-9D7E-0BD73B3F534A}">
      <dgm:prSet/>
      <dgm:spPr/>
      <dgm:t>
        <a:bodyPr/>
        <a:lstStyle/>
        <a:p>
          <a:endParaRPr lang="en-US"/>
        </a:p>
      </dgm:t>
    </dgm:pt>
    <dgm:pt modelId="{A352C229-83A1-4943-9F4E-A3598656B9BF}">
      <dgm:prSet custT="1"/>
      <dgm:spPr/>
      <dgm:t>
        <a:bodyPr/>
        <a:lstStyle/>
        <a:p>
          <a:r>
            <a:rPr lang="en-US" sz="1800" dirty="0" smtClean="0"/>
            <a:t>Limited information to HFs</a:t>
          </a:r>
          <a:endParaRPr lang="en-US" sz="1800" dirty="0"/>
        </a:p>
      </dgm:t>
    </dgm:pt>
    <dgm:pt modelId="{42EF4DE3-B0C0-354B-83A3-B9E76294AC19}" type="parTrans" cxnId="{B229ADF8-BA6D-E240-A5E7-16173981082A}">
      <dgm:prSet/>
      <dgm:spPr/>
      <dgm:t>
        <a:bodyPr/>
        <a:lstStyle/>
        <a:p>
          <a:endParaRPr lang="en-US"/>
        </a:p>
      </dgm:t>
    </dgm:pt>
    <dgm:pt modelId="{4B70AC2D-92C7-9D41-97D6-617100CEABAB}" type="sibTrans" cxnId="{B229ADF8-BA6D-E240-A5E7-16173981082A}">
      <dgm:prSet/>
      <dgm:spPr/>
      <dgm:t>
        <a:bodyPr/>
        <a:lstStyle/>
        <a:p>
          <a:endParaRPr lang="en-US"/>
        </a:p>
      </dgm:t>
    </dgm:pt>
    <dgm:pt modelId="{19E65FF6-6E07-1F48-A295-637E0496EBE4}" type="pres">
      <dgm:prSet presAssocID="{4E3C2B60-4C9D-FC47-8BD2-5B8BD98B2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70167-2E39-4F4B-9860-828F1BC13B7F}" type="pres">
      <dgm:prSet presAssocID="{6F8FCA75-2CF5-8E45-9CAF-200717C92E9C}" presName="linNode" presStyleCnt="0"/>
      <dgm:spPr/>
    </dgm:pt>
    <dgm:pt modelId="{9594C82F-FFD8-E54F-9BF1-7301AD9E0C2F}" type="pres">
      <dgm:prSet presAssocID="{6F8FCA75-2CF5-8E45-9CAF-200717C92E9C}" presName="parentText" presStyleLbl="node1" presStyleIdx="0" presStyleCnt="1" custScaleX="112935" custScaleY="726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57450-F7BC-4E40-BED9-BD1E6327C102}" type="pres">
      <dgm:prSet presAssocID="{6F8FCA75-2CF5-8E45-9CAF-200717C92E9C}" presName="descendantText" presStyleLbl="alignAccFollowNode1" presStyleIdx="0" presStyleCnt="1" custScaleY="8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A5202-6269-DD47-9D7E-0BD73B3F534A}" srcId="{6F8FCA75-2CF5-8E45-9CAF-200717C92E9C}" destId="{FA73DFBB-6FCD-1846-8255-B5EE9746C988}" srcOrd="1" destOrd="0" parTransId="{73E2078F-46A6-E54D-B179-C8CE7E887761}" sibTransId="{7CBD62AB-14BB-CB4E-9D89-185B9771EA2B}"/>
    <dgm:cxn modelId="{0499EA4A-4532-104F-A320-CC61B1641ED3}" type="presOf" srcId="{AF111922-CE20-574D-9D99-EE41AB7CF311}" destId="{F4E57450-F7BC-4E40-BED9-BD1E6327C102}" srcOrd="0" destOrd="2" presId="urn:microsoft.com/office/officeart/2005/8/layout/vList5"/>
    <dgm:cxn modelId="{C5AB4142-4E88-6443-A822-45EF4B396FCF}" srcId="{6F8FCA75-2CF5-8E45-9CAF-200717C92E9C}" destId="{874B8EF7-ADC9-E146-9B1C-21715EEE7C29}" srcOrd="0" destOrd="0" parTransId="{8CFF25E3-CC8A-A14B-8692-53634755F461}" sibTransId="{996099DE-9012-514D-9F18-66ACC0C8C7A5}"/>
    <dgm:cxn modelId="{107ED85B-32F9-094B-A46E-170DBF19405A}" type="presOf" srcId="{4E3C2B60-4C9D-FC47-8BD2-5B8BD98B29B8}" destId="{19E65FF6-6E07-1F48-A295-637E0496EBE4}" srcOrd="0" destOrd="0" presId="urn:microsoft.com/office/officeart/2005/8/layout/vList5"/>
    <dgm:cxn modelId="{16EFD470-4647-2F4C-87B0-45846143D46B}" type="presOf" srcId="{FA73DFBB-6FCD-1846-8255-B5EE9746C988}" destId="{F4E57450-F7BC-4E40-BED9-BD1E6327C102}" srcOrd="0" destOrd="1" presId="urn:microsoft.com/office/officeart/2005/8/layout/vList5"/>
    <dgm:cxn modelId="{ADD545C7-B75B-5A45-AC26-D843651BF89B}" type="presOf" srcId="{A352C229-83A1-4943-9F4E-A3598656B9BF}" destId="{F4E57450-F7BC-4E40-BED9-BD1E6327C102}" srcOrd="0" destOrd="3" presId="urn:microsoft.com/office/officeart/2005/8/layout/vList5"/>
    <dgm:cxn modelId="{B229ADF8-BA6D-E240-A5E7-16173981082A}" srcId="{6F8FCA75-2CF5-8E45-9CAF-200717C92E9C}" destId="{A352C229-83A1-4943-9F4E-A3598656B9BF}" srcOrd="3" destOrd="0" parTransId="{42EF4DE3-B0C0-354B-83A3-B9E76294AC19}" sibTransId="{4B70AC2D-92C7-9D41-97D6-617100CEABAB}"/>
    <dgm:cxn modelId="{2EDFB636-FD8D-E74E-91AF-F1EF6B4DE8A3}" type="presOf" srcId="{874B8EF7-ADC9-E146-9B1C-21715EEE7C29}" destId="{F4E57450-F7BC-4E40-BED9-BD1E6327C102}" srcOrd="0" destOrd="0" presId="urn:microsoft.com/office/officeart/2005/8/layout/vList5"/>
    <dgm:cxn modelId="{C9AA8711-644B-3847-BB14-0D4E957F41FC}" srcId="{6F8FCA75-2CF5-8E45-9CAF-200717C92E9C}" destId="{AF111922-CE20-574D-9D99-EE41AB7CF311}" srcOrd="2" destOrd="0" parTransId="{5D39EF8D-21D3-6941-A2BC-D68620751BBB}" sibTransId="{1D162F4B-C1D5-6142-AE81-FA414D265678}"/>
    <dgm:cxn modelId="{BB200C9C-5BD2-C64C-B2BD-86935596EFAF}" type="presOf" srcId="{6F8FCA75-2CF5-8E45-9CAF-200717C92E9C}" destId="{9594C82F-FFD8-E54F-9BF1-7301AD9E0C2F}" srcOrd="0" destOrd="0" presId="urn:microsoft.com/office/officeart/2005/8/layout/vList5"/>
    <dgm:cxn modelId="{89340194-0A49-8344-9B28-14E9CDFA88E2}" srcId="{4E3C2B60-4C9D-FC47-8BD2-5B8BD98B29B8}" destId="{6F8FCA75-2CF5-8E45-9CAF-200717C92E9C}" srcOrd="0" destOrd="0" parTransId="{FD0709AB-A1A5-2E41-89DD-8C33A1A74B5B}" sibTransId="{E9A03042-5700-1A46-8128-727B628D0F7A}"/>
    <dgm:cxn modelId="{FC03997B-14ED-8F45-8CEF-3D7EB23B5989}" type="presParOf" srcId="{19E65FF6-6E07-1F48-A295-637E0496EBE4}" destId="{C3B70167-2E39-4F4B-9860-828F1BC13B7F}" srcOrd="0" destOrd="0" presId="urn:microsoft.com/office/officeart/2005/8/layout/vList5"/>
    <dgm:cxn modelId="{34CB708B-C04B-3942-B1F5-5D5FECDE70B0}" type="presParOf" srcId="{C3B70167-2E39-4F4B-9860-828F1BC13B7F}" destId="{9594C82F-FFD8-E54F-9BF1-7301AD9E0C2F}" srcOrd="0" destOrd="0" presId="urn:microsoft.com/office/officeart/2005/8/layout/vList5"/>
    <dgm:cxn modelId="{A838384F-D087-184C-A50C-5CCEA40552FF}" type="presParOf" srcId="{C3B70167-2E39-4F4B-9860-828F1BC13B7F}" destId="{F4E57450-F7BC-4E40-BED9-BD1E6327C1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C2B60-4C9D-FC47-8BD2-5B8BD98B29B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FCA75-2CF5-8E45-9CAF-200717C92E9C}">
      <dgm:prSet phldrT="[Text]" custT="1"/>
      <dgm:spPr/>
      <dgm:t>
        <a:bodyPr/>
        <a:lstStyle/>
        <a:p>
          <a:r>
            <a:rPr lang="en-US" sz="2800" dirty="0" smtClean="0"/>
            <a:t>Enforced Sanctions and rewards </a:t>
          </a:r>
          <a:endParaRPr lang="en-US" sz="2800" dirty="0" smtClean="0"/>
        </a:p>
      </dgm:t>
    </dgm:pt>
    <dgm:pt modelId="{FD0709AB-A1A5-2E41-89DD-8C33A1A74B5B}" type="parTrans" cxnId="{89340194-0A49-8344-9B28-14E9CDFA88E2}">
      <dgm:prSet/>
      <dgm:spPr/>
      <dgm:t>
        <a:bodyPr/>
        <a:lstStyle/>
        <a:p>
          <a:endParaRPr lang="en-US" sz="1400"/>
        </a:p>
      </dgm:t>
    </dgm:pt>
    <dgm:pt modelId="{E9A03042-5700-1A46-8128-727B628D0F7A}" type="sibTrans" cxnId="{89340194-0A49-8344-9B28-14E9CDFA88E2}">
      <dgm:prSet/>
      <dgm:spPr/>
      <dgm:t>
        <a:bodyPr/>
        <a:lstStyle/>
        <a:p>
          <a:endParaRPr lang="en-US" sz="1400"/>
        </a:p>
      </dgm:t>
    </dgm:pt>
    <dgm:pt modelId="{874B8EF7-ADC9-E146-9B1C-21715EEE7C29}">
      <dgm:prSet phldrT="[Text]" custT="1"/>
      <dgm:spPr/>
      <dgm:t>
        <a:bodyPr/>
        <a:lstStyle/>
        <a:p>
          <a:r>
            <a:rPr lang="en-US" sz="1800" dirty="0" smtClean="0"/>
            <a:t>No warnings or sanctions, but extreme cases</a:t>
          </a:r>
          <a:endParaRPr lang="en-US" sz="1400" dirty="0"/>
        </a:p>
      </dgm:t>
    </dgm:pt>
    <dgm:pt modelId="{8CFF25E3-CC8A-A14B-8692-53634755F461}" type="parTrans" cxnId="{C5AB4142-4E88-6443-A822-45EF4B396FCF}">
      <dgm:prSet/>
      <dgm:spPr/>
      <dgm:t>
        <a:bodyPr/>
        <a:lstStyle/>
        <a:p>
          <a:endParaRPr lang="en-US" sz="1400"/>
        </a:p>
      </dgm:t>
    </dgm:pt>
    <dgm:pt modelId="{996099DE-9012-514D-9F18-66ACC0C8C7A5}" type="sibTrans" cxnId="{C5AB4142-4E88-6443-A822-45EF4B396FCF}">
      <dgm:prSet/>
      <dgm:spPr/>
      <dgm:t>
        <a:bodyPr/>
        <a:lstStyle/>
        <a:p>
          <a:endParaRPr lang="en-US" sz="1400"/>
        </a:p>
      </dgm:t>
    </dgm:pt>
    <dgm:pt modelId="{19E65FF6-6E07-1F48-A295-637E0496EBE4}" type="pres">
      <dgm:prSet presAssocID="{4E3C2B60-4C9D-FC47-8BD2-5B8BD98B2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70167-2E39-4F4B-9860-828F1BC13B7F}" type="pres">
      <dgm:prSet presAssocID="{6F8FCA75-2CF5-8E45-9CAF-200717C92E9C}" presName="linNode" presStyleCnt="0"/>
      <dgm:spPr/>
    </dgm:pt>
    <dgm:pt modelId="{9594C82F-FFD8-E54F-9BF1-7301AD9E0C2F}" type="pres">
      <dgm:prSet presAssocID="{6F8FCA75-2CF5-8E45-9CAF-200717C92E9C}" presName="parentText" presStyleLbl="node1" presStyleIdx="0" presStyleCnt="1" custScaleX="112935" custScaleY="750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57450-F7BC-4E40-BED9-BD1E6327C102}" type="pres">
      <dgm:prSet presAssocID="{6F8FCA75-2CF5-8E45-9CAF-200717C92E9C}" presName="descendantText" presStyleLbl="alignAccFollowNode1" presStyleIdx="0" presStyleCnt="1" custScaleY="78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D02B7-1F5A-9046-ABD7-AC53D4BDA3E9}" type="presOf" srcId="{6F8FCA75-2CF5-8E45-9CAF-200717C92E9C}" destId="{9594C82F-FFD8-E54F-9BF1-7301AD9E0C2F}" srcOrd="0" destOrd="0" presId="urn:microsoft.com/office/officeart/2005/8/layout/vList5"/>
    <dgm:cxn modelId="{C5AB4142-4E88-6443-A822-45EF4B396FCF}" srcId="{6F8FCA75-2CF5-8E45-9CAF-200717C92E9C}" destId="{874B8EF7-ADC9-E146-9B1C-21715EEE7C29}" srcOrd="0" destOrd="0" parTransId="{8CFF25E3-CC8A-A14B-8692-53634755F461}" sibTransId="{996099DE-9012-514D-9F18-66ACC0C8C7A5}"/>
    <dgm:cxn modelId="{89340194-0A49-8344-9B28-14E9CDFA88E2}" srcId="{4E3C2B60-4C9D-FC47-8BD2-5B8BD98B29B8}" destId="{6F8FCA75-2CF5-8E45-9CAF-200717C92E9C}" srcOrd="0" destOrd="0" parTransId="{FD0709AB-A1A5-2E41-89DD-8C33A1A74B5B}" sibTransId="{E9A03042-5700-1A46-8128-727B628D0F7A}"/>
    <dgm:cxn modelId="{6AD16FD2-F1BF-504E-926A-68CEBE902E07}" type="presOf" srcId="{874B8EF7-ADC9-E146-9B1C-21715EEE7C29}" destId="{F4E57450-F7BC-4E40-BED9-BD1E6327C102}" srcOrd="0" destOrd="0" presId="urn:microsoft.com/office/officeart/2005/8/layout/vList5"/>
    <dgm:cxn modelId="{FE09A3B7-756C-4142-9410-DD65AEFBFCAE}" type="presOf" srcId="{4E3C2B60-4C9D-FC47-8BD2-5B8BD98B29B8}" destId="{19E65FF6-6E07-1F48-A295-637E0496EBE4}" srcOrd="0" destOrd="0" presId="urn:microsoft.com/office/officeart/2005/8/layout/vList5"/>
    <dgm:cxn modelId="{530A1A2B-24DD-FC40-8973-6D3494324415}" type="presParOf" srcId="{19E65FF6-6E07-1F48-A295-637E0496EBE4}" destId="{C3B70167-2E39-4F4B-9860-828F1BC13B7F}" srcOrd="0" destOrd="0" presId="urn:microsoft.com/office/officeart/2005/8/layout/vList5"/>
    <dgm:cxn modelId="{B04225A1-4188-F749-B755-5CA05A14E95F}" type="presParOf" srcId="{C3B70167-2E39-4F4B-9860-828F1BC13B7F}" destId="{9594C82F-FFD8-E54F-9BF1-7301AD9E0C2F}" srcOrd="0" destOrd="0" presId="urn:microsoft.com/office/officeart/2005/8/layout/vList5"/>
    <dgm:cxn modelId="{2FC42F6D-FA46-1747-9CDD-CD9E4E31A24E}" type="presParOf" srcId="{C3B70167-2E39-4F4B-9860-828F1BC13B7F}" destId="{F4E57450-F7BC-4E40-BED9-BD1E6327C1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7450-F7BC-4E40-BED9-BD1E6327C102}">
      <dsp:nvSpPr>
        <dsp:cNvPr id="0" name=""/>
        <dsp:cNvSpPr/>
      </dsp:nvSpPr>
      <dsp:spPr>
        <a:xfrm rot="5400000">
          <a:off x="5223261" y="-1804244"/>
          <a:ext cx="740234" cy="4903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Discretionary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Not well known</a:t>
          </a:r>
          <a:endParaRPr lang="en-US" sz="1800" kern="1200" dirty="0"/>
        </a:p>
      </dsp:txBody>
      <dsp:txXfrm rot="-5400000">
        <a:off x="3141435" y="313717"/>
        <a:ext cx="4867753" cy="667964"/>
      </dsp:txXfrm>
    </dsp:sp>
    <dsp:sp modelId="{9594C82F-FFD8-E54F-9BF1-7301AD9E0C2F}">
      <dsp:nvSpPr>
        <dsp:cNvPr id="0" name=""/>
        <dsp:cNvSpPr/>
      </dsp:nvSpPr>
      <dsp:spPr>
        <a:xfrm>
          <a:off x="2084" y="185053"/>
          <a:ext cx="3139349" cy="9252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Rules/Standards</a:t>
          </a:r>
        </a:p>
      </dsp:txBody>
      <dsp:txXfrm>
        <a:off x="47253" y="230222"/>
        <a:ext cx="3049011" cy="834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7450-F7BC-4E40-BED9-BD1E6327C102}">
      <dsp:nvSpPr>
        <dsp:cNvPr id="0" name=""/>
        <dsp:cNvSpPr/>
      </dsp:nvSpPr>
      <dsp:spPr>
        <a:xfrm rot="5400000">
          <a:off x="5035293" y="-1592294"/>
          <a:ext cx="1143008" cy="49371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Low probability of inspection (4-8%)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</a:t>
          </a:r>
          <a:r>
            <a:rPr lang="en-US" sz="1800" kern="1200" dirty="0" smtClean="0"/>
            <a:t>monitoring </a:t>
          </a:r>
          <a:r>
            <a:rPr lang="en-US" sz="1800" kern="1200" dirty="0" smtClean="0"/>
            <a:t>system (paper records)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capacity to follow-</a:t>
          </a:r>
          <a:r>
            <a:rPr lang="en-US" sz="1800" kern="1200" dirty="0" smtClean="0"/>
            <a:t>up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Limited information to HFs</a:t>
          </a:r>
          <a:endParaRPr lang="en-US" sz="1800" kern="1200" dirty="0"/>
        </a:p>
      </dsp:txBody>
      <dsp:txXfrm rot="-5400000">
        <a:off x="3138204" y="360592"/>
        <a:ext cx="4881391" cy="1031414"/>
      </dsp:txXfrm>
    </dsp:sp>
    <dsp:sp modelId="{9594C82F-FFD8-E54F-9BF1-7301AD9E0C2F}">
      <dsp:nvSpPr>
        <dsp:cNvPr id="0" name=""/>
        <dsp:cNvSpPr/>
      </dsp:nvSpPr>
      <dsp:spPr>
        <a:xfrm>
          <a:off x="1808" y="240631"/>
          <a:ext cx="3136395" cy="12713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Monitoring/information systems</a:t>
          </a:r>
          <a:endParaRPr lang="en-US" sz="2800" kern="1200" dirty="0" smtClean="0"/>
        </a:p>
      </dsp:txBody>
      <dsp:txXfrm>
        <a:off x="63870" y="302693"/>
        <a:ext cx="3012271" cy="1147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57450-F7BC-4E40-BED9-BD1E6327C102}">
      <dsp:nvSpPr>
        <dsp:cNvPr id="0" name=""/>
        <dsp:cNvSpPr/>
      </dsp:nvSpPr>
      <dsp:spPr>
        <a:xfrm rot="5400000">
          <a:off x="5225794" y="-1858994"/>
          <a:ext cx="762006" cy="49371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 warnings or sanctions, but extreme cases</a:t>
          </a:r>
          <a:endParaRPr lang="en-US" sz="1400" kern="1200" dirty="0"/>
        </a:p>
      </dsp:txBody>
      <dsp:txXfrm rot="-5400000">
        <a:off x="3138203" y="265795"/>
        <a:ext cx="4899990" cy="687610"/>
      </dsp:txXfrm>
    </dsp:sp>
    <dsp:sp modelId="{9594C82F-FFD8-E54F-9BF1-7301AD9E0C2F}">
      <dsp:nvSpPr>
        <dsp:cNvPr id="0" name=""/>
        <dsp:cNvSpPr/>
      </dsp:nvSpPr>
      <dsp:spPr>
        <a:xfrm>
          <a:off x="1808" y="152401"/>
          <a:ext cx="3136395" cy="914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Enforced Sanctions and rewards </a:t>
          </a:r>
          <a:endParaRPr lang="en-US" sz="2800" kern="1200" dirty="0" smtClean="0"/>
        </a:p>
      </dsp:txBody>
      <dsp:txXfrm>
        <a:off x="46445" y="197038"/>
        <a:ext cx="3047121" cy="82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11123-75CF-4F78-9553-E286A470D26B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61A6A6-3954-46DE-9BA1-822D5306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isn’t the full </a:t>
            </a:r>
            <a:r>
              <a:rPr lang="en-US" dirty="0" err="1" smtClean="0"/>
              <a:t>gazetted</a:t>
            </a:r>
            <a:r>
              <a:rPr lang="en-US" dirty="0" smtClean="0"/>
              <a:t> joint</a:t>
            </a:r>
            <a:r>
              <a:rPr lang="en-US" baseline="0" dirty="0" smtClean="0"/>
              <a:t> inspections checklist.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1A6A6-3954-46DE-9BA1-822D530667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3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3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7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8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9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7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6CBE-FEC1-4D5A-9809-9051E7AEC55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DF82-BA01-4C13-B55E-40378075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2630-5847-6F49-837B-0375AFA8FAD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94C1E-EDAD-C64A-8A92-97891F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384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47244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Kenya Evidence Forum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June 14,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Evidence to Improve Policy and Program Designs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4343400" cy="6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90600" y="3048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600" b="1" dirty="0" smtClean="0"/>
              <a:t>Safety First: </a:t>
            </a:r>
            <a:r>
              <a:rPr lang="en-US" sz="3600" b="1" dirty="0" smtClean="0"/>
              <a:t>Improving </a:t>
            </a:r>
            <a:r>
              <a:rPr lang="en-US" sz="3600" b="1" dirty="0" smtClean="0"/>
              <a:t>Access </a:t>
            </a:r>
            <a:r>
              <a:rPr lang="en-US" sz="3600" b="1" dirty="0"/>
              <a:t>to </a:t>
            </a:r>
            <a:r>
              <a:rPr lang="en-US" sz="3600" b="1" dirty="0" smtClean="0"/>
              <a:t>Quality </a:t>
            </a:r>
            <a:r>
              <a:rPr lang="en-US" sz="3600" b="1" dirty="0"/>
              <a:t>H</a:t>
            </a:r>
            <a:r>
              <a:rPr lang="en-US" sz="3600" b="1" dirty="0" smtClean="0"/>
              <a:t>ealth </a:t>
            </a:r>
            <a:r>
              <a:rPr lang="en-US" sz="3600" b="1" dirty="0"/>
              <a:t>S</a:t>
            </a:r>
            <a:r>
              <a:rPr lang="en-US" sz="3600" b="1" dirty="0" smtClean="0"/>
              <a:t>ervices </a:t>
            </a:r>
            <a:r>
              <a:rPr lang="en-US" sz="3600" b="1" dirty="0"/>
              <a:t>in Kenya</a:t>
            </a:r>
            <a:r>
              <a:rPr lang="en-US" sz="3600" dirty="0"/>
              <a:t> </a:t>
            </a:r>
            <a:endParaRPr lang="en-US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-152400" y="1524000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1200" dirty="0" smtClean="0">
                <a:solidFill>
                  <a:schemeClr val="tx1"/>
                </a:solidFill>
                <a:effectLst/>
              </a:rPr>
              <a:t>Kenya Patient Safety Impact Evaluation (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</a:rPr>
              <a:t>KePSIE</a:t>
            </a:r>
            <a:r>
              <a:rPr lang="en-US" sz="2400" dirty="0"/>
              <a:t>)</a:t>
            </a:r>
            <a:endParaRPr lang="en-US" sz="2400" kern="12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345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51816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private </a:t>
            </a:r>
            <a:r>
              <a:rPr lang="en-US" sz="2800" b="1" dirty="0" smtClean="0">
                <a:solidFill>
                  <a:srgbClr val="FF0000"/>
                </a:solidFill>
              </a:rPr>
              <a:t>and public </a:t>
            </a:r>
            <a:r>
              <a:rPr lang="en-US" sz="2800" b="1" dirty="0" smtClean="0">
                <a:solidFill>
                  <a:srgbClr val="FF0000"/>
                </a:solidFill>
              </a:rPr>
              <a:t>facilities </a:t>
            </a:r>
            <a:r>
              <a:rPr lang="en-US" sz="2400" dirty="0" smtClean="0">
                <a:solidFill>
                  <a:srgbClr val="000000"/>
                </a:solidFill>
              </a:rPr>
              <a:t>(only private facilities were inspected before)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>
          <a:xfrm>
            <a:off x="3090688" y="1752600"/>
            <a:ext cx="6053312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381000"/>
            <a:ext cx="701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1. New </a:t>
            </a:r>
            <a:r>
              <a:rPr lang="en-US" sz="3200" b="1" dirty="0" smtClean="0">
                <a:solidFill>
                  <a:schemeClr val="tx1"/>
                </a:solidFill>
              </a:rPr>
              <a:t>Regulatory </a:t>
            </a:r>
            <a:r>
              <a:rPr lang="en-US" sz="3200" b="1" dirty="0" smtClean="0">
                <a:solidFill>
                  <a:schemeClr val="tx1"/>
                </a:solidFill>
              </a:rPr>
              <a:t>Framework </a:t>
            </a:r>
            <a:r>
              <a:rPr lang="en-US" sz="3200" b="1" dirty="0" err="1" smtClean="0">
                <a:solidFill>
                  <a:schemeClr val="tx1"/>
                </a:solidFill>
              </a:rPr>
              <a:t>Gazetted</a:t>
            </a:r>
            <a:r>
              <a:rPr lang="en-US" sz="3200" b="1" dirty="0" smtClean="0">
                <a:solidFill>
                  <a:schemeClr val="tx1"/>
                </a:solidFill>
              </a:rPr>
              <a:t> in </a:t>
            </a:r>
            <a:r>
              <a:rPr lang="en-US" sz="3200" b="1" dirty="0" smtClean="0">
                <a:solidFill>
                  <a:schemeClr val="tx1"/>
                </a:solidFill>
              </a:rPr>
              <a:t>2016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744" y="1524000"/>
            <a:ext cx="2667000" cy="3429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ü"/>
            </a:pPr>
            <a:r>
              <a:rPr lang="en-US" sz="2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Standardized </a:t>
            </a:r>
            <a:br>
              <a:rPr lang="en-US" sz="2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Checklist</a:t>
            </a:r>
          </a:p>
          <a:p>
            <a:pPr algn="l"/>
            <a:endParaRPr lang="en-US" sz="2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 algn="l">
              <a:buFont typeface="Wingdings" charset="2"/>
              <a:buChar char="ü"/>
            </a:pPr>
            <a:r>
              <a:rPr lang="en-US" sz="2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Warnings &amp; Sanctions</a:t>
            </a:r>
          </a:p>
          <a:p>
            <a:pPr algn="l"/>
            <a:endParaRPr lang="en-US" sz="2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 algn="l">
              <a:buFont typeface="Wingdings" charset="2"/>
              <a:buChar char="ü"/>
            </a:pPr>
            <a:r>
              <a:rPr lang="en-US" sz="2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Risk-based Scoring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33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7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472624"/>
            <a:ext cx="8101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97% </a:t>
            </a:r>
            <a:r>
              <a:rPr lang="en-US" sz="2400" dirty="0" smtClean="0"/>
              <a:t>of facilities need to improve above </a:t>
            </a:r>
            <a:r>
              <a:rPr lang="en-US" sz="3200" dirty="0" smtClean="0">
                <a:solidFill>
                  <a:srgbClr val="FF0000"/>
                </a:solidFill>
              </a:rPr>
              <a:t>minimum score  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2816" y="1524000"/>
            <a:ext cx="724538" cy="670853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9" name="Oval 8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1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3469" y="2286000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Facility Performance on Patient Safety</a:t>
            </a:r>
          </a:p>
          <a:p>
            <a:r>
              <a:rPr lang="en-US" sz="1100" i="1" dirty="0" smtClean="0"/>
              <a:t>(Percentage of Facilities, 3 study counties)</a:t>
            </a:r>
            <a:endParaRPr lang="en-US" sz="1100" i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347594"/>
              </p:ext>
            </p:extLst>
          </p:nvPr>
        </p:nvGraphicFramePr>
        <p:xfrm>
          <a:off x="609600" y="2819400"/>
          <a:ext cx="7848599" cy="185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219200" y="344714"/>
            <a:ext cx="7924800" cy="1026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2. Measuring Patient Safety – select results (I)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Census in all facilities in 3 study counties (</a:t>
            </a:r>
            <a:r>
              <a:rPr lang="en-US" sz="2000" dirty="0" err="1" smtClean="0">
                <a:solidFill>
                  <a:schemeClr val="tx1"/>
                </a:solidFill>
              </a:rPr>
              <a:t>Kakamega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Kilifi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Meru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733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5105400"/>
            <a:ext cx="724538" cy="670853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17" name="Oval 16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2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95400" y="5168205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Public facilities </a:t>
            </a:r>
            <a:r>
              <a:rPr lang="en-US" sz="2400" dirty="0" smtClean="0">
                <a:solidFill>
                  <a:srgbClr val="000000"/>
                </a:solidFill>
              </a:rPr>
              <a:t>score better than private facilities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66</a:t>
            </a:r>
            <a:r>
              <a:rPr lang="en-US" sz="2400" dirty="0" smtClean="0">
                <a:solidFill>
                  <a:srgbClr val="FF0000"/>
                </a:solidFill>
              </a:rPr>
              <a:t>% </a:t>
            </a:r>
            <a:r>
              <a:rPr lang="en-US" dirty="0" smtClean="0"/>
              <a:t>of facilities are </a:t>
            </a:r>
            <a:r>
              <a:rPr lang="en-US" sz="2400" dirty="0" smtClean="0">
                <a:solidFill>
                  <a:srgbClr val="FF0000"/>
                </a:solidFill>
              </a:rPr>
              <a:t>private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but </a:t>
            </a:r>
            <a:r>
              <a:rPr lang="en-US" sz="2400" dirty="0">
                <a:solidFill>
                  <a:srgbClr val="FF0000"/>
                </a:solidFill>
              </a:rPr>
              <a:t>71% of patients </a:t>
            </a:r>
            <a:r>
              <a:rPr lang="en-US" dirty="0"/>
              <a:t>are attended </a:t>
            </a:r>
            <a:r>
              <a:rPr lang="en-US" sz="2400" dirty="0">
                <a:solidFill>
                  <a:srgbClr val="FF0000"/>
                </a:solidFill>
              </a:rPr>
              <a:t>in public </a:t>
            </a:r>
            <a:r>
              <a:rPr lang="en-US" sz="2400" dirty="0" smtClean="0">
                <a:solidFill>
                  <a:srgbClr val="FF0000"/>
                </a:solidFill>
              </a:rPr>
              <a:t>facilities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236220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300+ items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24421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Graphic spid="13" grpId="0">
        <p:bldAsOne/>
      </p:bldGraphic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401787"/>
            <a:ext cx="724538" cy="670853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3" name="Oval 2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62391" y="1312344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Hand hygiene </a:t>
            </a:r>
            <a:r>
              <a:rPr lang="en-US" sz="2000" dirty="0" smtClean="0"/>
              <a:t>is </a:t>
            </a:r>
            <a:r>
              <a:rPr lang="en-US" sz="2000" dirty="0" smtClean="0"/>
              <a:t>only performed </a:t>
            </a:r>
            <a:r>
              <a:rPr lang="en-US" sz="2800" dirty="0" smtClean="0">
                <a:solidFill>
                  <a:srgbClr val="FF0000"/>
                </a:solidFill>
              </a:rPr>
              <a:t>in 2% of the cases </a:t>
            </a:r>
            <a:r>
              <a:rPr lang="en-US" sz="2000" dirty="0" smtClean="0"/>
              <a:t>when it is indicated </a:t>
            </a:r>
            <a:r>
              <a:rPr lang="en-US" sz="2000" dirty="0" smtClean="0"/>
              <a:t>(cornerstone of IPC)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94662" y="2620987"/>
            <a:ext cx="724538" cy="670853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9" name="Oval 8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65439" y="257288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HCW knowledge </a:t>
            </a:r>
            <a:r>
              <a:rPr lang="en-US" sz="2000" dirty="0" smtClean="0"/>
              <a:t>and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ccess to supplies </a:t>
            </a:r>
            <a:r>
              <a:rPr lang="en-US" sz="2000" dirty="0" smtClean="0"/>
              <a:t>do not always help with safety practices (Know-Do Gap)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380613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Hand Hygiene Before Injection or Blood </a:t>
            </a:r>
            <a:r>
              <a:rPr lang="en-US" b="1" dirty="0" smtClean="0"/>
              <a:t>Draw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40407"/>
              </p:ext>
            </p:extLst>
          </p:nvPr>
        </p:nvGraphicFramePr>
        <p:xfrm>
          <a:off x="2514600" y="4130040"/>
          <a:ext cx="4343400" cy="272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143000" y="344714"/>
            <a:ext cx="8382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2. Measuring Patient Safety – select results (II)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Census in all facilities in 3 study counties (</a:t>
            </a:r>
            <a:r>
              <a:rPr lang="en-US" sz="2000" dirty="0" err="1">
                <a:solidFill>
                  <a:schemeClr val="tx1"/>
                </a:solidFill>
              </a:rPr>
              <a:t>Kakamega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Kilifi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Meru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2733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5358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277" y="1422312"/>
            <a:ext cx="15262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Training the </a:t>
            </a:r>
            <a:r>
              <a:rPr lang="en-US" sz="2400" b="1" dirty="0" smtClean="0">
                <a:solidFill>
                  <a:srgbClr val="FF0000"/>
                </a:solidFill>
              </a:rPr>
              <a:t>first cadre of full-time inspectors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950" y="1391833"/>
            <a:ext cx="724538" cy="561074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6" name="Oval 5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1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22105" y="1422313"/>
            <a:ext cx="724538" cy="561074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9" name="Oval 8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3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78389"/>
            <a:ext cx="1887566" cy="323500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22394"/>
            <a:ext cx="2386075" cy="3238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3021267" y="1391017"/>
            <a:ext cx="724538" cy="561074"/>
            <a:chOff x="225084" y="2799471"/>
            <a:chExt cx="724538" cy="675249"/>
          </a:xfrm>
          <a:solidFill>
            <a:srgbClr val="002060"/>
          </a:solidFill>
        </p:grpSpPr>
        <p:sp>
          <p:nvSpPr>
            <p:cNvPr id="14" name="Oval 13"/>
            <p:cNvSpPr/>
            <p:nvPr/>
          </p:nvSpPr>
          <p:spPr>
            <a:xfrm>
              <a:off x="225084" y="2799471"/>
              <a:ext cx="724538" cy="67524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353" y="2897575"/>
              <a:ext cx="611996" cy="43371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97092" y="1354730"/>
            <a:ext cx="18945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Web-based Monitoring </a:t>
            </a:r>
            <a:r>
              <a:rPr lang="en-US" sz="2200" b="1" dirty="0" smtClean="0"/>
              <a:t>System with detailed performance of all facilities</a:t>
            </a:r>
            <a:endParaRPr lang="en-US" sz="22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95499" y="1448404"/>
            <a:ext cx="160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Electronic Inspections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68646" y="3905336"/>
            <a:ext cx="590843" cy="522057"/>
            <a:chOff x="685801" y="3581400"/>
            <a:chExt cx="1066799" cy="1016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65524"/>
            <a:stretch/>
          </p:blipFill>
          <p:spPr>
            <a:xfrm>
              <a:off x="685801" y="3657600"/>
              <a:ext cx="1062318" cy="939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600200" y="3581400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085" y="3559604"/>
            <a:ext cx="618978" cy="5176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r="62672"/>
          <a:stretch/>
        </p:blipFill>
        <p:spPr>
          <a:xfrm>
            <a:off x="2044293" y="4413987"/>
            <a:ext cx="506437" cy="424187"/>
          </a:xfrm>
          <a:prstGeom prst="rect">
            <a:avLst/>
          </a:prstGeom>
        </p:spPr>
      </p:pic>
      <p:pic>
        <p:nvPicPr>
          <p:cNvPr id="25" name="Picture 24" descr="Screen Shot 2015-03-04 at 12.16.15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8" t="25010" r="30136" b="59957"/>
          <a:stretch/>
        </p:blipFill>
        <p:spPr>
          <a:xfrm>
            <a:off x="1225965" y="4754146"/>
            <a:ext cx="457890" cy="3639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792" y="5457749"/>
            <a:ext cx="1125415" cy="329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385" y="6115689"/>
            <a:ext cx="1125415" cy="2870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607" y="6484794"/>
            <a:ext cx="1463040" cy="37320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2873561" y="1600308"/>
            <a:ext cx="0" cy="491368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0161" y="1482511"/>
            <a:ext cx="0" cy="491368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coming </a:t>
            </a:r>
            <a:r>
              <a:rPr lang="en-US" sz="3200" b="1" dirty="0" smtClean="0"/>
              <a:t>next</a:t>
            </a:r>
            <a:r>
              <a:rPr lang="en-US" sz="3200" b="1" dirty="0" smtClean="0">
                <a:sym typeface="Wingdings"/>
              </a:rPr>
              <a:t> </a:t>
            </a:r>
          </a:p>
          <a:p>
            <a:r>
              <a:rPr lang="en-US" sz="3200" b="1" dirty="0" smtClean="0">
                <a:sym typeface="Wingdings"/>
              </a:rPr>
              <a:t>3. Evaluation of intensive inspections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880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1828800"/>
            <a:ext cx="8001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ü"/>
            </a:pP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600200"/>
            <a:ext cx="8001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/>
              <a:t>Intensive inspections</a:t>
            </a:r>
            <a:endParaRPr lang="en-US" sz="28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100% probability of inspections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Enforcement of warnings and sanctions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isclosure of facility performance</a:t>
            </a:r>
          </a:p>
          <a:p>
            <a:pPr marL="571500" indent="-571500" algn="l">
              <a:buFont typeface="Wingdings" charset="2"/>
              <a:buChar char="ü"/>
            </a:pP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99457" y="685800"/>
            <a:ext cx="34290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Implementation</a:t>
            </a:r>
            <a:endParaRPr lang="en-US" sz="3200" dirty="0"/>
          </a:p>
        </p:txBody>
      </p:sp>
      <p:sp>
        <p:nvSpPr>
          <p:cNvPr id="11" name="Striped Right Arrow 10"/>
          <p:cNvSpPr/>
          <p:nvPr/>
        </p:nvSpPr>
        <p:spPr>
          <a:xfrm>
            <a:off x="32657" y="685800"/>
            <a:ext cx="1066800" cy="609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3886200"/>
            <a:ext cx="76962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In context: Kenya is one of the only 5 countries (out of 45 in SSA) that actually conduct inspections in health facilities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6262914"/>
            <a:ext cx="34290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be continued</a:t>
            </a:r>
            <a:endParaRPr lang="en-US" sz="3200" dirty="0"/>
          </a:p>
        </p:txBody>
      </p:sp>
      <p:sp>
        <p:nvSpPr>
          <p:cNvPr id="13" name="Striped Right Arrow 12"/>
          <p:cNvSpPr/>
          <p:nvPr/>
        </p:nvSpPr>
        <p:spPr>
          <a:xfrm>
            <a:off x="4648200" y="6262914"/>
            <a:ext cx="1066800" cy="6096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6934200" cy="6858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KePSIE</a:t>
            </a:r>
            <a:r>
              <a:rPr lang="en-US" sz="4000" dirty="0"/>
              <a:t> </a:t>
            </a:r>
            <a:r>
              <a:rPr lang="en-US" sz="4000" dirty="0" smtClean="0"/>
              <a:t>Team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2971800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Guadalupe Bedoya</a:t>
            </a:r>
          </a:p>
          <a:p>
            <a:r>
              <a:rPr lang="en-US" sz="1800" dirty="0" err="1" smtClean="0"/>
              <a:t>Jishnu</a:t>
            </a:r>
            <a:r>
              <a:rPr lang="en-US" sz="1800" dirty="0" smtClean="0"/>
              <a:t> Das</a:t>
            </a:r>
          </a:p>
          <a:p>
            <a:r>
              <a:rPr lang="en-US" sz="1800" dirty="0" smtClean="0"/>
              <a:t>Jorge </a:t>
            </a:r>
            <a:r>
              <a:rPr lang="en-US" sz="1800" dirty="0" err="1" smtClean="0"/>
              <a:t>Coarasa</a:t>
            </a:r>
            <a:endParaRPr lang="en-US" sz="1800" dirty="0" smtClean="0"/>
          </a:p>
          <a:p>
            <a:r>
              <a:rPr lang="en-US" sz="1800" dirty="0" smtClean="0"/>
              <a:t>Amy </a:t>
            </a:r>
            <a:r>
              <a:rPr lang="en-US" sz="1800" dirty="0" err="1" smtClean="0"/>
              <a:t>Dolinger</a:t>
            </a:r>
            <a:endParaRPr lang="en-US" sz="1800" dirty="0" smtClean="0"/>
          </a:p>
          <a:p>
            <a:r>
              <a:rPr lang="en-US" sz="1800" dirty="0" smtClean="0"/>
              <a:t>Ana </a:t>
            </a:r>
            <a:r>
              <a:rPr lang="en-US" sz="1800" dirty="0" err="1" smtClean="0"/>
              <a:t>Goicoechea</a:t>
            </a:r>
            <a:endParaRPr lang="en-US" sz="1800" dirty="0" smtClean="0"/>
          </a:p>
          <a:p>
            <a:r>
              <a:rPr lang="en-US" sz="1800" dirty="0" err="1" smtClean="0"/>
              <a:t>Njeri</a:t>
            </a:r>
            <a:r>
              <a:rPr lang="en-US" sz="1800" dirty="0" smtClean="0"/>
              <a:t> </a:t>
            </a:r>
            <a:r>
              <a:rPr lang="en-US" sz="1800" dirty="0" err="1" smtClean="0"/>
              <a:t>Mwara</a:t>
            </a:r>
            <a:endParaRPr lang="en-US" sz="1800" dirty="0" smtClean="0"/>
          </a:p>
          <a:p>
            <a:r>
              <a:rPr lang="en-US" sz="1800" dirty="0" err="1" smtClean="0"/>
              <a:t>Khama</a:t>
            </a:r>
            <a:r>
              <a:rPr lang="en-US" sz="1800" dirty="0" smtClean="0"/>
              <a:t> </a:t>
            </a:r>
            <a:r>
              <a:rPr lang="en-US" sz="1800" dirty="0" err="1" smtClean="0"/>
              <a:t>Rogo</a:t>
            </a:r>
            <a:endParaRPr lang="en-US" sz="1800" dirty="0" smtClean="0"/>
          </a:p>
          <a:p>
            <a:r>
              <a:rPr lang="en-US" sz="1800" dirty="0" smtClean="0"/>
              <a:t>Frank </a:t>
            </a:r>
            <a:r>
              <a:rPr lang="en-US" sz="1800" dirty="0" err="1" smtClean="0"/>
              <a:t>Wafula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137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198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905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percentage of health facilities comply with minimum patient safety standards in Kenya as per current regulation?</a:t>
            </a:r>
            <a:endParaRPr lang="en-US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931855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20%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3%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65%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90%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85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295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We do not know…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869829"/>
            <a:ext cx="701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3% </a:t>
            </a:r>
            <a:r>
              <a:rPr lang="en-US" sz="3800" dirty="0" smtClean="0"/>
              <a:t>of facilities comply with minimum patient </a:t>
            </a:r>
            <a:r>
              <a:rPr lang="en-US" sz="3800" dirty="0" smtClean="0"/>
              <a:t>safety standards</a:t>
            </a:r>
            <a:endParaRPr lang="en-US" sz="3800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828800"/>
            <a:ext cx="8153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based on our baseline data collection in all facilities in </a:t>
            </a:r>
            <a:r>
              <a:rPr lang="en-US" sz="3600" dirty="0" err="1" smtClean="0"/>
              <a:t>Kakamega</a:t>
            </a:r>
            <a:r>
              <a:rPr lang="en-US" sz="3600" dirty="0" smtClean="0"/>
              <a:t>, </a:t>
            </a:r>
            <a:r>
              <a:rPr lang="en-US" sz="3600" dirty="0" err="1" smtClean="0"/>
              <a:t>Kilifi</a:t>
            </a:r>
            <a:r>
              <a:rPr lang="en-US" sz="3600" dirty="0" smtClean="0"/>
              <a:t> and </a:t>
            </a:r>
            <a:r>
              <a:rPr lang="en-US" sz="3600" dirty="0" err="1" smtClean="0"/>
              <a:t>Meru</a:t>
            </a:r>
            <a:r>
              <a:rPr lang="en-US" sz="3600" dirty="0" smtClean="0"/>
              <a:t> (~1,100 HFs)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544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981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What percentage of procedures are performed with </a:t>
            </a:r>
            <a:r>
              <a:rPr lang="en-US" sz="3800" b="1" dirty="0" smtClean="0"/>
              <a:t>new </a:t>
            </a:r>
            <a:r>
              <a:rPr lang="en-US" sz="3800" dirty="0"/>
              <a:t>(as opposed to reused</a:t>
            </a:r>
            <a:r>
              <a:rPr lang="en-US" sz="3800" dirty="0" smtClean="0"/>
              <a:t>)</a:t>
            </a:r>
            <a:r>
              <a:rPr lang="en-US" sz="3800" b="1" dirty="0" smtClean="0"/>
              <a:t> needles and syringes</a:t>
            </a:r>
            <a:r>
              <a:rPr lang="en-US" sz="3800" dirty="0" smtClean="0"/>
              <a:t> in Kenya?</a:t>
            </a:r>
            <a:endParaRPr lang="en-US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8194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57%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21%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100%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78%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570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971800"/>
            <a:ext cx="7010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100% </a:t>
            </a:r>
            <a:r>
              <a:rPr lang="en-US" sz="3800" dirty="0" smtClean="0"/>
              <a:t>of procedures were conducted with new syringes and needles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106680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Based on the same baseline </a:t>
            </a:r>
          </a:p>
          <a:p>
            <a:r>
              <a:rPr lang="en-US" sz="2800" dirty="0" smtClean="0"/>
              <a:t>(~19,000 observations of HCW-patient interactions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7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Two important messages to start…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Policy action </a:t>
            </a:r>
            <a:r>
              <a:rPr lang="en-US" sz="4000" dirty="0" smtClean="0"/>
              <a:t>is required to move facilities above </a:t>
            </a:r>
            <a:r>
              <a:rPr lang="en-US" sz="4000" b="1" u="sng" dirty="0" smtClean="0"/>
              <a:t>minimum </a:t>
            </a:r>
            <a:r>
              <a:rPr lang="en-US" sz="4000" b="1" u="sng" dirty="0" smtClean="0"/>
              <a:t>patient safety standards</a:t>
            </a:r>
            <a:endParaRPr lang="en-US" sz="4000" b="1" u="sng" dirty="0" smtClean="0"/>
          </a:p>
          <a:p>
            <a:endParaRPr lang="en-US" sz="4000" b="1" u="sng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Kenya has done a great job in a key area: new needles and syringes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65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914400"/>
            <a:ext cx="32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Can inspections help improve </a:t>
            </a:r>
            <a:r>
              <a:rPr lang="en-US" sz="4800" dirty="0" smtClean="0"/>
              <a:t>patient safety in Kenya?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792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12127934"/>
              </p:ext>
            </p:extLst>
          </p:nvPr>
        </p:nvGraphicFramePr>
        <p:xfrm>
          <a:off x="486993" y="1607670"/>
          <a:ext cx="8047407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7121153"/>
              </p:ext>
            </p:extLst>
          </p:nvPr>
        </p:nvGraphicFramePr>
        <p:xfrm>
          <a:off x="457200" y="2598270"/>
          <a:ext cx="807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97974271"/>
              </p:ext>
            </p:extLst>
          </p:nvPr>
        </p:nvGraphicFramePr>
        <p:xfrm>
          <a:off x="457200" y="4114800"/>
          <a:ext cx="8077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Down Arrow 14"/>
          <p:cNvSpPr/>
          <p:nvPr/>
        </p:nvSpPr>
        <p:spPr>
          <a:xfrm>
            <a:off x="4038600" y="5334000"/>
            <a:ext cx="9906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5953780"/>
            <a:ext cx="8534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Weak </a:t>
            </a:r>
            <a:r>
              <a:rPr lang="en-US" sz="2800" dirty="0" smtClean="0"/>
              <a:t>incentives for HFs to improve patient safety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Constraints </a:t>
            </a:r>
            <a:r>
              <a:rPr lang="en-US" dirty="0" smtClean="0"/>
              <a:t>Identified in </a:t>
            </a:r>
            <a:r>
              <a:rPr lang="en-US" dirty="0"/>
              <a:t>the Health  Inspections </a:t>
            </a:r>
            <a:r>
              <a:rPr lang="en-US" dirty="0" smtClean="0"/>
              <a:t>System (Windsor,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  <p:bldGraphic spid="14" grpId="0">
        <p:bldAsOne/>
      </p:bldGraphic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800600" cy="457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“Windsor Agreement,” 2013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4419600" cy="307450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Calibri Light" panose="020F0302020204030204" pitchFamily="34" charset="0"/>
              </a:rPr>
              <a:t>KePSIE</a:t>
            </a:r>
            <a:endParaRPr lang="en-US" sz="3600" b="1" dirty="0">
              <a:latin typeface="Calibri Light" panose="020F0302020204030204" pitchFamily="34" charset="0"/>
            </a:endParaRPr>
          </a:p>
          <a:p>
            <a:r>
              <a:rPr lang="en-US" sz="3200" b="1" dirty="0" smtClean="0">
                <a:latin typeface="Calibri Light" panose="020F0302020204030204" pitchFamily="34" charset="0"/>
              </a:rPr>
              <a:t>A </a:t>
            </a:r>
            <a:r>
              <a:rPr lang="en-US" sz="3200" b="1" dirty="0" smtClean="0">
                <a:latin typeface="Calibri Light" panose="020F0302020204030204" pitchFamily="34" charset="0"/>
              </a:rPr>
              <a:t>country-led initiative developed by consensus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1525106"/>
            <a:ext cx="3429000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50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b="1" u="sng" dirty="0" smtClean="0"/>
              <a:t>Support regulatory reform </a:t>
            </a:r>
            <a:r>
              <a:rPr lang="en-US" sz="2000" dirty="0" smtClean="0"/>
              <a:t>of the inspections system</a:t>
            </a:r>
            <a:r>
              <a:rPr lang="en-US" sz="2000" dirty="0" smtClean="0"/>
              <a:t>; </a:t>
            </a:r>
            <a:endParaRPr lang="en-US" sz="2000" dirty="0"/>
          </a:p>
          <a:p>
            <a:pPr marL="457200" indent="-457200">
              <a:spcBef>
                <a:spcPts val="5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b="1" u="sng" dirty="0" smtClean="0"/>
              <a:t>Develop  </a:t>
            </a:r>
            <a:r>
              <a:rPr lang="en-US" sz="2000" b="1" u="sng" dirty="0"/>
              <a:t>instruments </a:t>
            </a:r>
            <a:r>
              <a:rPr lang="en-US" sz="2000" dirty="0"/>
              <a:t>to </a:t>
            </a:r>
            <a:r>
              <a:rPr lang="en-US" sz="2000" dirty="0" smtClean="0"/>
              <a:t>measure and monitor patient safety </a:t>
            </a:r>
          </a:p>
          <a:p>
            <a:pPr marL="457200" indent="-457200">
              <a:spcBef>
                <a:spcPts val="5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b="1" u="sng" dirty="0" smtClean="0"/>
              <a:t>Evaluate </a:t>
            </a:r>
            <a:r>
              <a:rPr lang="en-US" sz="2000" b="1" u="sng" dirty="0"/>
              <a:t>the impact </a:t>
            </a:r>
            <a:r>
              <a:rPr lang="en-US" sz="2000" dirty="0"/>
              <a:t>of accountability mechanisms–through different models of health inspections–on patient </a:t>
            </a:r>
            <a:r>
              <a:rPr lang="en-US" sz="2000" dirty="0" smtClean="0"/>
              <a:t>safety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486400"/>
            <a:ext cx="4495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 smtClean="0"/>
              <a:t>Building </a:t>
            </a:r>
            <a:r>
              <a:rPr lang="en-US" sz="1600" dirty="0"/>
              <a:t>on the long-term Health in Africa </a:t>
            </a:r>
            <a:r>
              <a:rPr lang="en-US" sz="1600" dirty="0" smtClean="0"/>
              <a:t>Initiative work on </a:t>
            </a:r>
            <a:r>
              <a:rPr lang="en-US" sz="1600" dirty="0" smtClean="0"/>
              <a:t>regulatory reform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97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12009</TotalTime>
  <Words>626</Words>
  <Application>Microsoft Macintosh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What percentage of health facilities comply with minimum patient safety standards in Kenya as per current regulation?</vt:lpstr>
      <vt:lpstr>We do not know…</vt:lpstr>
      <vt:lpstr>What percentage of procedures are performed with new (as opposed to reused) needles and syringes in Kenya?</vt:lpstr>
      <vt:lpstr>PowerPoint Presentation</vt:lpstr>
      <vt:lpstr>Two important messages to start…</vt:lpstr>
      <vt:lpstr>PowerPoint Presentation</vt:lpstr>
      <vt:lpstr>Constraints Identified in the Health  Inspections System (Windsor, 2013)</vt:lpstr>
      <vt:lpstr>“Windsor Agreement,”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KePSIE Team</vt:lpstr>
    </vt:vector>
  </TitlesOfParts>
  <Manager/>
  <Company>The World Bank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Guadalupe Bedoya</cp:lastModifiedBy>
  <cp:revision>525</cp:revision>
  <cp:lastPrinted>2013-10-17T15:10:01Z</cp:lastPrinted>
  <dcterms:created xsi:type="dcterms:W3CDTF">2013-02-21T03:08:43Z</dcterms:created>
  <dcterms:modified xsi:type="dcterms:W3CDTF">2016-06-14T05:18:45Z</dcterms:modified>
  <cp:category/>
</cp:coreProperties>
</file>