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365" r:id="rId3"/>
    <p:sldId id="381" r:id="rId4"/>
    <p:sldId id="392" r:id="rId5"/>
    <p:sldId id="401" r:id="rId6"/>
    <p:sldId id="397" r:id="rId7"/>
    <p:sldId id="382" r:id="rId8"/>
    <p:sldId id="383" r:id="rId9"/>
    <p:sldId id="400" r:id="rId10"/>
    <p:sldId id="385" r:id="rId11"/>
    <p:sldId id="387" r:id="rId12"/>
    <p:sldId id="403" r:id="rId13"/>
    <p:sldId id="388" r:id="rId14"/>
    <p:sldId id="395" r:id="rId15"/>
    <p:sldId id="40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2465" autoAdjust="0"/>
  </p:normalViewPr>
  <p:slideViewPr>
    <p:cSldViewPr>
      <p:cViewPr>
        <p:scale>
          <a:sx n="70" d="100"/>
          <a:sy n="70" d="100"/>
        </p:scale>
        <p:origin x="-18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011123-75CF-4F78-9553-E286A470D26B}" type="datetimeFigureOut">
              <a:rPr lang="en-US" smtClean="0"/>
              <a:t>6/14/16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061A6A6-3954-46DE-9BA1-822D530667CC}" type="slidenum">
              <a:rPr lang="en-US" smtClean="0"/>
              <a:t>‹#›</a:t>
            </a:fld>
            <a:endParaRPr lang="en-US"/>
          </a:p>
        </p:txBody>
      </p:sp>
    </p:spTree>
    <p:extLst>
      <p:ext uri="{BB962C8B-B14F-4D97-AF65-F5344CB8AC3E}">
        <p14:creationId xmlns:p14="http://schemas.microsoft.com/office/powerpoint/2010/main" val="213831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E233D-6035-4641-A41A-6F4FEC87B228}" type="slidenum">
              <a:rPr lang="en-US" smtClean="0"/>
              <a:pPr/>
              <a:t>1</a:t>
            </a:fld>
            <a:endParaRPr lang="en-US"/>
          </a:p>
        </p:txBody>
      </p:sp>
    </p:spTree>
    <p:extLst>
      <p:ext uri="{BB962C8B-B14F-4D97-AF65-F5344CB8AC3E}">
        <p14:creationId xmlns:p14="http://schemas.microsoft.com/office/powerpoint/2010/main" val="108115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 hope to convince you of by the end of this presentation</a:t>
            </a:r>
            <a:r>
              <a:rPr lang="is-IS" baseline="0" dirty="0" smtClean="0"/>
              <a:t> is how quality data can empower decision making</a:t>
            </a:r>
          </a:p>
        </p:txBody>
      </p:sp>
      <p:sp>
        <p:nvSpPr>
          <p:cNvPr id="4" name="Slide Number Placeholder 3"/>
          <p:cNvSpPr>
            <a:spLocks noGrp="1"/>
          </p:cNvSpPr>
          <p:nvPr>
            <p:ph type="sldNum" sz="quarter" idx="10"/>
          </p:nvPr>
        </p:nvSpPr>
        <p:spPr/>
        <p:txBody>
          <a:bodyPr/>
          <a:lstStyle/>
          <a:p>
            <a:fld id="{E061A6A6-3954-46DE-9BA1-822D530667CC}" type="slidenum">
              <a:rPr lang="en-US" smtClean="0"/>
              <a:t>2</a:t>
            </a:fld>
            <a:endParaRPr lang="en-US"/>
          </a:p>
        </p:txBody>
      </p:sp>
    </p:spTree>
    <p:extLst>
      <p:ext uri="{BB962C8B-B14F-4D97-AF65-F5344CB8AC3E}">
        <p14:creationId xmlns:p14="http://schemas.microsoft.com/office/powerpoint/2010/main" val="323688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helps us respond to a public relations problem</a:t>
            </a:r>
          </a:p>
          <a:p>
            <a:endParaRPr lang="en-US" dirty="0" smtClean="0"/>
          </a:p>
          <a:p>
            <a:r>
              <a:rPr lang="en-US" dirty="0" smtClean="0"/>
              <a:t>July</a:t>
            </a:r>
            <a:r>
              <a:rPr lang="en-US" baseline="0" dirty="0" smtClean="0"/>
              <a:t> 2015 </a:t>
            </a:r>
            <a:r>
              <a:rPr lang="en-US" dirty="0" smtClean="0"/>
              <a:t>Mombasa lawyers claimed</a:t>
            </a:r>
            <a:r>
              <a:rPr lang="en-US" baseline="0" dirty="0" smtClean="0"/>
              <a:t> that the court was</a:t>
            </a:r>
            <a:r>
              <a:rPr lang="en-US" dirty="0" smtClean="0"/>
              <a:t> being</a:t>
            </a:r>
            <a:r>
              <a:rPr lang="en-US" baseline="0" dirty="0" smtClean="0"/>
              <a:t> marginalized because magistrates are being transferred away, and so they were advocating for the removal of Chief Justice Willy </a:t>
            </a:r>
            <a:r>
              <a:rPr lang="en-US" baseline="0" dirty="0" err="1" smtClean="0"/>
              <a:t>Muttunga</a:t>
            </a:r>
            <a:r>
              <a:rPr lang="en-US" baseline="0" dirty="0" smtClean="0"/>
              <a:t> from power</a:t>
            </a:r>
            <a:endParaRPr lang="en-US" dirty="0"/>
          </a:p>
        </p:txBody>
      </p:sp>
      <p:sp>
        <p:nvSpPr>
          <p:cNvPr id="4" name="Slide Number Placeholder 3"/>
          <p:cNvSpPr>
            <a:spLocks noGrp="1"/>
          </p:cNvSpPr>
          <p:nvPr>
            <p:ph type="sldNum" sz="quarter" idx="10"/>
          </p:nvPr>
        </p:nvSpPr>
        <p:spPr/>
        <p:txBody>
          <a:bodyPr/>
          <a:lstStyle/>
          <a:p>
            <a:fld id="{E061A6A6-3954-46DE-9BA1-822D530667CC}" type="slidenum">
              <a:rPr lang="en-US" smtClean="0"/>
              <a:t>3</a:t>
            </a:fld>
            <a:endParaRPr lang="en-US"/>
          </a:p>
        </p:txBody>
      </p:sp>
    </p:spTree>
    <p:extLst>
      <p:ext uri="{BB962C8B-B14F-4D97-AF65-F5344CB8AC3E}">
        <p14:creationId xmlns:p14="http://schemas.microsoft.com/office/powerpoint/2010/main" val="334492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This is the accumulated pending cases in the courts as of June 2013. We have deliberately removed the  courts names to encourage you to focus on the graph from an elevated perspective, or the national level, of the distribution of cases between courts.  </a:t>
            </a:r>
            <a:endParaRPr lang="en-US" b="1" baseline="0" dirty="0" smtClean="0"/>
          </a:p>
          <a:p>
            <a:endParaRPr lang="en-US" b="0" dirty="0" smtClean="0"/>
          </a:p>
          <a:p>
            <a:endParaRPr lang="en-US" dirty="0" smtClean="0"/>
          </a:p>
          <a:p>
            <a:r>
              <a:rPr lang="en-US" dirty="0" smtClean="0"/>
              <a:t>Notice the extreme discrepancies amongst the courts. The average</a:t>
            </a:r>
            <a:r>
              <a:rPr lang="en-US" baseline="0" dirty="0" smtClean="0"/>
              <a:t> </a:t>
            </a:r>
            <a:r>
              <a:rPr lang="en-US" dirty="0" smtClean="0"/>
              <a:t>caseload per magistrate is 475 but some court have</a:t>
            </a:r>
            <a:r>
              <a:rPr lang="en-US" baseline="0" dirty="0" smtClean="0"/>
              <a:t> a caseload as high as 2322 while in other it’s as low as 12!</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OTHER THAN TYPE OF CASE, WHAT COULD BE THE MAIN REASONS FOR THIS VARIATION?</a:t>
            </a:r>
          </a:p>
          <a:p>
            <a:endParaRPr lang="en-US" baseline="0" dirty="0" smtClean="0"/>
          </a:p>
          <a:p>
            <a:endParaRPr lang="en-US" baseline="0" dirty="0" smtClean="0"/>
          </a:p>
          <a:p>
            <a:r>
              <a:rPr lang="en-US" baseline="0" dirty="0" smtClean="0"/>
              <a:t>Data source: Judiciary Case Audit and Institutional Capacity Survey.  Volume 1. Collected in December 2013 and January 2014.  Data findings were printed August 2014.</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1A6A6-3954-46DE-9BA1-822D530667CC}" type="slidenum">
              <a:rPr lang="en-US" smtClean="0"/>
              <a:t>4</a:t>
            </a:fld>
            <a:endParaRPr lang="en-US"/>
          </a:p>
        </p:txBody>
      </p:sp>
    </p:spTree>
    <p:extLst>
      <p:ext uri="{BB962C8B-B14F-4D97-AF65-F5344CB8AC3E}">
        <p14:creationId xmlns:p14="http://schemas.microsoft.com/office/powerpoint/2010/main" val="253377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8B49D-A210-F846-9CE7-EF1907A5E092}" type="slidenum">
              <a:rPr lang="en-US" smtClean="0"/>
              <a:t>7</a:t>
            </a:fld>
            <a:endParaRPr lang="en-US"/>
          </a:p>
        </p:txBody>
      </p:sp>
    </p:spTree>
    <p:extLst>
      <p:ext uri="{BB962C8B-B14F-4D97-AF65-F5344CB8AC3E}">
        <p14:creationId xmlns:p14="http://schemas.microsoft.com/office/powerpoint/2010/main" val="104810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*Participatory,</a:t>
            </a:r>
            <a:r>
              <a:rPr lang="en-US" baseline="0" dirty="0" smtClean="0"/>
              <a:t> but it was really the commitment of the stakeholders</a:t>
            </a:r>
            <a:endParaRPr lang="en-US" dirty="0"/>
          </a:p>
        </p:txBody>
      </p:sp>
      <p:sp>
        <p:nvSpPr>
          <p:cNvPr id="4" name="Slide Number Placeholder 3"/>
          <p:cNvSpPr>
            <a:spLocks noGrp="1"/>
          </p:cNvSpPr>
          <p:nvPr>
            <p:ph type="sldNum" sz="quarter" idx="10"/>
          </p:nvPr>
        </p:nvSpPr>
        <p:spPr/>
        <p:txBody>
          <a:bodyPr/>
          <a:lstStyle/>
          <a:p>
            <a:fld id="{0F68B49D-A210-F846-9CE7-EF1907A5E092}" type="slidenum">
              <a:rPr lang="en-US" smtClean="0"/>
              <a:t>9</a:t>
            </a:fld>
            <a:endParaRPr lang="en-US"/>
          </a:p>
        </p:txBody>
      </p:sp>
    </p:spTree>
    <p:extLst>
      <p:ext uri="{BB962C8B-B14F-4D97-AF65-F5344CB8AC3E}">
        <p14:creationId xmlns:p14="http://schemas.microsoft.com/office/powerpoint/2010/main" val="910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246CBE-FEC1-4D5A-9809-9051E7AEC552}"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147805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46CBE-FEC1-4D5A-9809-9051E7AEC552}"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333083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46CBE-FEC1-4D5A-9809-9051E7AEC552}"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309714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46CBE-FEC1-4D5A-9809-9051E7AEC552}" type="datetimeFigureOut">
              <a:rPr lang="en-US" smtClean="0"/>
              <a:t>6/14/16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16718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19400" y="2286000"/>
            <a:ext cx="3652837" cy="3048000"/>
          </a:xfrm>
          <a:prstGeom prst="rect">
            <a:avLst/>
          </a:prstGeom>
          <a:noFill/>
          <a:ln>
            <a:noFill/>
          </a:ln>
        </p:spPr>
      </p:pic>
      <p:sp>
        <p:nvSpPr>
          <p:cNvPr id="2" name="Rectangle 1"/>
          <p:cNvSpPr/>
          <p:nvPr userDrawn="1"/>
        </p:nvSpPr>
        <p:spPr>
          <a:xfrm>
            <a:off x="-76200" y="609600"/>
            <a:ext cx="9144000" cy="1077218"/>
          </a:xfrm>
          <a:prstGeom prst="rect">
            <a:avLst/>
          </a:prstGeom>
        </p:spPr>
        <p:txBody>
          <a:bodyPr wrap="square">
            <a:spAutoFit/>
          </a:bodyPr>
          <a:lstStyle/>
          <a:p>
            <a:pPr algn="ctr"/>
            <a:r>
              <a:rPr lang="en-US" sz="4000" b="1" kern="1200" dirty="0" smtClean="0">
                <a:solidFill>
                  <a:schemeClr val="tx1"/>
                </a:solidFill>
                <a:effectLst/>
                <a:latin typeface="+mn-lt"/>
                <a:ea typeface="+mn-ea"/>
                <a:cs typeface="+mn-cs"/>
              </a:rPr>
              <a:t>Kenya Evidence Forum</a:t>
            </a:r>
            <a:r>
              <a:rPr lang="en-US" sz="4000" b="1" kern="1200" baseline="0" dirty="0" smtClean="0">
                <a:solidFill>
                  <a:schemeClr val="tx1"/>
                </a:solidFill>
                <a:effectLst/>
                <a:latin typeface="+mn-lt"/>
                <a:ea typeface="+mn-ea"/>
                <a:cs typeface="+mn-cs"/>
              </a:rPr>
              <a:t> -</a:t>
            </a:r>
            <a:r>
              <a:rPr lang="en-US" sz="4000" b="1" kern="1200" dirty="0" smtClean="0">
                <a:solidFill>
                  <a:schemeClr val="tx1"/>
                </a:solidFill>
                <a:effectLst/>
                <a:latin typeface="+mn-lt"/>
                <a:ea typeface="+mn-ea"/>
                <a:cs typeface="+mn-cs"/>
              </a:rPr>
              <a:t> June 14,</a:t>
            </a:r>
            <a:r>
              <a:rPr lang="en-US" sz="4000" b="1" kern="1200" baseline="0" dirty="0" smtClean="0">
                <a:solidFill>
                  <a:schemeClr val="tx1"/>
                </a:solidFill>
                <a:effectLst/>
                <a:latin typeface="+mn-lt"/>
                <a:ea typeface="+mn-ea"/>
                <a:cs typeface="+mn-cs"/>
              </a:rPr>
              <a:t> 2016</a:t>
            </a:r>
            <a:endParaRPr lang="en-US" sz="4000" b="1" kern="1200" dirty="0" smtClean="0">
              <a:solidFill>
                <a:schemeClr val="tx1"/>
              </a:solidFill>
              <a:effectLst/>
              <a:latin typeface="+mn-lt"/>
              <a:ea typeface="+mn-ea"/>
              <a:cs typeface="+mn-cs"/>
            </a:endParaRPr>
          </a:p>
          <a:p>
            <a:pPr algn="ctr"/>
            <a:r>
              <a:rPr lang="en-US" sz="2400" b="1" kern="1200" dirty="0" smtClean="0">
                <a:solidFill>
                  <a:schemeClr val="tx1"/>
                </a:solidFill>
                <a:effectLst/>
                <a:latin typeface="+mn-lt"/>
                <a:ea typeface="+mn-ea"/>
                <a:cs typeface="+mn-cs"/>
              </a:rPr>
              <a:t>Using Evidence to Improve Policy and Program Designs</a:t>
            </a:r>
            <a:endParaRPr lang="en-US" sz="2400" kern="1200" dirty="0">
              <a:solidFill>
                <a:schemeClr val="tx1"/>
              </a:solidFill>
              <a:effectLst/>
              <a:latin typeface="+mn-lt"/>
              <a:ea typeface="+mn-ea"/>
              <a:cs typeface="+mn-cs"/>
            </a:endParaRPr>
          </a:p>
        </p:txBody>
      </p:sp>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5791200"/>
            <a:ext cx="4343400" cy="629920"/>
          </a:xfrm>
          <a:prstGeom prst="rect">
            <a:avLst/>
          </a:prstGeom>
          <a:noFill/>
          <a:ln>
            <a:noFill/>
          </a:ln>
        </p:spPr>
      </p:pic>
    </p:spTree>
    <p:extLst>
      <p:ext uri="{BB962C8B-B14F-4D97-AF65-F5344CB8AC3E}">
        <p14:creationId xmlns:p14="http://schemas.microsoft.com/office/powerpoint/2010/main" val="99863162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B2630-5847-6F49-837B-0375AFA8FAD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43907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B2630-5847-6F49-837B-0375AFA8FAD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1970833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B2630-5847-6F49-837B-0375AFA8FAD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106613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B2630-5847-6F49-837B-0375AFA8FAD0}"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2266174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B2630-5847-6F49-837B-0375AFA8FAD0}" type="datetimeFigureOut">
              <a:rPr lang="en-US" smtClean="0"/>
              <a:t>6/14/16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710626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B2630-5847-6F49-837B-0375AFA8FAD0}" type="datetimeFigureOut">
              <a:rPr lang="en-US" smtClean="0"/>
              <a:t>6/14/16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203481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46CBE-FEC1-4D5A-9809-9051E7AEC552}"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375541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B2630-5847-6F49-837B-0375AFA8FAD0}" type="datetimeFigureOut">
              <a:rPr lang="en-US" smtClean="0"/>
              <a:t>6/14/16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150838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B2630-5847-6F49-837B-0375AFA8FAD0}"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3591859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B2630-5847-6F49-837B-0375AFA8FAD0}"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2492104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B2630-5847-6F49-837B-0375AFA8FAD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2709477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B2630-5847-6F49-837B-0375AFA8FAD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4C1E-EDAD-C64A-8A92-97891FE4BECF}" type="slidenum">
              <a:rPr lang="en-US" smtClean="0"/>
              <a:t>‹#›</a:t>
            </a:fld>
            <a:endParaRPr lang="en-US"/>
          </a:p>
        </p:txBody>
      </p:sp>
    </p:spTree>
    <p:extLst>
      <p:ext uri="{BB962C8B-B14F-4D97-AF65-F5344CB8AC3E}">
        <p14:creationId xmlns:p14="http://schemas.microsoft.com/office/powerpoint/2010/main" val="142161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46CBE-FEC1-4D5A-9809-9051E7AEC552}"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10942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46CBE-FEC1-4D5A-9809-9051E7AEC552}"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200007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46CBE-FEC1-4D5A-9809-9051E7AEC552}" type="datetimeFigureOut">
              <a:rPr lang="en-US" smtClean="0"/>
              <a:t>6/14/16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171984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46CBE-FEC1-4D5A-9809-9051E7AEC552}" type="datetimeFigureOut">
              <a:rPr lang="en-US" smtClean="0"/>
              <a:t>6/14/16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296719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46CBE-FEC1-4D5A-9809-9051E7AEC552}" type="datetimeFigureOut">
              <a:rPr lang="en-US" smtClean="0"/>
              <a:t>6/14/16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251579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46CBE-FEC1-4D5A-9809-9051E7AEC552}"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55316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46CBE-FEC1-4D5A-9809-9051E7AEC552}"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1DF82-BA01-4C13-B55E-403780750230}" type="slidenum">
              <a:rPr lang="en-US" smtClean="0"/>
              <a:t>‹#›</a:t>
            </a:fld>
            <a:endParaRPr lang="en-US"/>
          </a:p>
        </p:txBody>
      </p:sp>
    </p:spTree>
    <p:extLst>
      <p:ext uri="{BB962C8B-B14F-4D97-AF65-F5344CB8AC3E}">
        <p14:creationId xmlns:p14="http://schemas.microsoft.com/office/powerpoint/2010/main" val="692407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46CBE-FEC1-4D5A-9809-9051E7AEC552}" type="datetimeFigureOut">
              <a:rPr lang="en-US" smtClean="0"/>
              <a:t>6/14/16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1DF82-BA01-4C13-B55E-403780750230}" type="slidenum">
              <a:rPr lang="en-US" smtClean="0"/>
              <a:t>‹#›</a:t>
            </a:fld>
            <a:endParaRPr lang="en-US"/>
          </a:p>
        </p:txBody>
      </p:sp>
    </p:spTree>
    <p:extLst>
      <p:ext uri="{BB962C8B-B14F-4D97-AF65-F5344CB8AC3E}">
        <p14:creationId xmlns:p14="http://schemas.microsoft.com/office/powerpoint/2010/main" val="2321097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B2630-5847-6F49-837B-0375AFA8FAD0}" type="datetimeFigureOut">
              <a:rPr lang="en-US" smtClean="0"/>
              <a:t>6/14/16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94C1E-EDAD-C64A-8A92-97891FE4BECF}" type="slidenum">
              <a:rPr lang="en-US" smtClean="0"/>
              <a:t>‹#›</a:t>
            </a:fld>
            <a:endParaRPr lang="en-US"/>
          </a:p>
        </p:txBody>
      </p:sp>
    </p:spTree>
    <p:extLst>
      <p:ext uri="{BB962C8B-B14F-4D97-AF65-F5344CB8AC3E}">
        <p14:creationId xmlns:p14="http://schemas.microsoft.com/office/powerpoint/2010/main" val="1543858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5"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1076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Court Returns Template</a:t>
            </a:r>
            <a:endParaRPr lang="en-US" dirty="0"/>
          </a:p>
        </p:txBody>
      </p:sp>
      <p:pic>
        <p:nvPicPr>
          <p:cNvPr id="4" name="Picture 3"/>
          <p:cNvPicPr/>
          <p:nvPr/>
        </p:nvPicPr>
        <p:blipFill>
          <a:blip r:embed="rId2" cstate="print"/>
          <a:srcRect/>
          <a:stretch>
            <a:fillRect/>
          </a:stretch>
        </p:blipFill>
        <p:spPr bwMode="auto">
          <a:xfrm>
            <a:off x="1143000" y="1600200"/>
            <a:ext cx="6530975" cy="4945380"/>
          </a:xfrm>
          <a:prstGeom prst="rect">
            <a:avLst/>
          </a:prstGeom>
          <a:noFill/>
          <a:ln w="9525">
            <a:noFill/>
            <a:miter lim="800000"/>
            <a:headEnd/>
            <a:tailEnd/>
          </a:ln>
        </p:spPr>
      </p:pic>
    </p:spTree>
    <p:extLst>
      <p:ext uri="{BB962C8B-B14F-4D97-AF65-F5344CB8AC3E}">
        <p14:creationId xmlns:p14="http://schemas.microsoft.com/office/powerpoint/2010/main" val="27124013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lstStyle/>
          <a:p>
            <a:endParaRPr lang="en-US" sz="3600" dirty="0" smtClean="0"/>
          </a:p>
          <a:p>
            <a:r>
              <a:rPr lang="en-US" sz="3600" dirty="0" smtClean="0"/>
              <a:t>Chief </a:t>
            </a:r>
            <a:r>
              <a:rPr lang="en-US" sz="3600" dirty="0"/>
              <a:t>Justice official communication to heads-of-court stations October </a:t>
            </a:r>
            <a:r>
              <a:rPr lang="en-US" sz="3600" dirty="0" smtClean="0"/>
              <a:t>2015</a:t>
            </a:r>
          </a:p>
          <a:p>
            <a:endParaRPr lang="en-US" sz="3600" dirty="0" smtClean="0"/>
          </a:p>
          <a:p>
            <a:r>
              <a:rPr lang="en-US" sz="3600" dirty="0" smtClean="0"/>
              <a:t>94% of courts are regularly reporting their </a:t>
            </a:r>
            <a:r>
              <a:rPr lang="en-US" sz="3600" smtClean="0"/>
              <a:t>DCRT  </a:t>
            </a:r>
            <a:endParaRPr lang="en-US" sz="3600" dirty="0" smtClean="0"/>
          </a:p>
          <a:p>
            <a:endParaRPr lang="en-US" dirty="0"/>
          </a:p>
        </p:txBody>
      </p:sp>
    </p:spTree>
    <p:extLst>
      <p:ext uri="{BB962C8B-B14F-4D97-AF65-F5344CB8AC3E}">
        <p14:creationId xmlns:p14="http://schemas.microsoft.com/office/powerpoint/2010/main" val="3619574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15" y="274638"/>
            <a:ext cx="8413485" cy="1143000"/>
          </a:xfrm>
        </p:spPr>
        <p:txBody>
          <a:bodyPr>
            <a:normAutofit/>
          </a:bodyPr>
          <a:lstStyle/>
          <a:p>
            <a:r>
              <a:rPr lang="en-US" dirty="0" smtClean="0"/>
              <a:t>What </a:t>
            </a:r>
            <a:r>
              <a:rPr lang="en-US" dirty="0" smtClean="0"/>
              <a:t>be </a:t>
            </a:r>
            <a:r>
              <a:rPr lang="en-US" dirty="0" smtClean="0"/>
              <a:t>measured using DCRT:</a:t>
            </a:r>
            <a:endParaRPr lang="en-US" dirty="0"/>
          </a:p>
        </p:txBody>
      </p:sp>
      <p:sp>
        <p:nvSpPr>
          <p:cNvPr id="3" name="Content Placeholder 2"/>
          <p:cNvSpPr>
            <a:spLocks noGrp="1"/>
          </p:cNvSpPr>
          <p:nvPr>
            <p:ph idx="1"/>
          </p:nvPr>
        </p:nvSpPr>
        <p:spPr>
          <a:xfrm>
            <a:off x="457200" y="1600200"/>
            <a:ext cx="8229600" cy="4990553"/>
          </a:xfrm>
        </p:spPr>
        <p:txBody>
          <a:bodyPr>
            <a:normAutofit/>
          </a:bodyPr>
          <a:lstStyle/>
          <a:p>
            <a:pPr marL="0" lvl="1" indent="0">
              <a:spcAft>
                <a:spcPts val="600"/>
              </a:spcAft>
              <a:buNone/>
            </a:pPr>
            <a:r>
              <a:rPr lang="en-US" dirty="0"/>
              <a:t>All analysis can be done at the court or the judicial officer </a:t>
            </a:r>
            <a:r>
              <a:rPr lang="en-US" dirty="0" smtClean="0"/>
              <a:t>level:</a:t>
            </a:r>
          </a:p>
          <a:p>
            <a:pPr lvl="1">
              <a:spcAft>
                <a:spcPts val="600"/>
              </a:spcAft>
              <a:buFont typeface="Arial"/>
              <a:buChar char="•"/>
            </a:pPr>
            <a:r>
              <a:rPr lang="en-US" dirty="0" smtClean="0"/>
              <a:t>Types of matters handled</a:t>
            </a:r>
          </a:p>
          <a:p>
            <a:pPr lvl="1">
              <a:spcAft>
                <a:spcPts val="600"/>
              </a:spcAft>
              <a:buFont typeface="Arial"/>
              <a:buChar char="•"/>
            </a:pPr>
            <a:r>
              <a:rPr lang="en-US" dirty="0" smtClean="0"/>
              <a:t># of cases initiated</a:t>
            </a:r>
          </a:p>
          <a:p>
            <a:pPr lvl="1">
              <a:spcAft>
                <a:spcPts val="600"/>
              </a:spcAft>
              <a:buFont typeface="Arial"/>
              <a:buChar char="•"/>
            </a:pPr>
            <a:r>
              <a:rPr lang="en-US" dirty="0"/>
              <a:t>#</a:t>
            </a:r>
            <a:r>
              <a:rPr lang="en-US" dirty="0" smtClean="0"/>
              <a:t> of cases resolved</a:t>
            </a:r>
          </a:p>
          <a:p>
            <a:pPr lvl="1">
              <a:spcAft>
                <a:spcPts val="600"/>
              </a:spcAft>
              <a:buFont typeface="Arial"/>
              <a:buChar char="•"/>
            </a:pPr>
            <a:r>
              <a:rPr lang="en-US" dirty="0" smtClean="0"/>
              <a:t>Age of cases</a:t>
            </a:r>
          </a:p>
          <a:p>
            <a:pPr lvl="1">
              <a:spcAft>
                <a:spcPts val="600"/>
              </a:spcAft>
              <a:buFont typeface="Arial"/>
              <a:buChar char="•"/>
            </a:pPr>
            <a:r>
              <a:rPr lang="en-US" dirty="0" smtClean="0"/>
              <a:t>Stage case is in the court process</a:t>
            </a:r>
          </a:p>
          <a:p>
            <a:pPr lvl="1">
              <a:spcAft>
                <a:spcPts val="600"/>
              </a:spcAft>
              <a:buFont typeface="Arial"/>
              <a:buChar char="•"/>
            </a:pPr>
            <a:r>
              <a:rPr lang="en-US" dirty="0" smtClean="0"/>
              <a:t>Reasons for adjournment</a:t>
            </a:r>
          </a:p>
          <a:p>
            <a:endParaRPr lang="en-US" dirty="0" smtClean="0"/>
          </a:p>
        </p:txBody>
      </p:sp>
    </p:spTree>
    <p:extLst>
      <p:ext uri="{BB962C8B-B14F-4D97-AF65-F5344CB8AC3E}">
        <p14:creationId xmlns:p14="http://schemas.microsoft.com/office/powerpoint/2010/main" val="20714492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decisions now being made</a:t>
            </a:r>
            <a:endParaRPr lang="en-US" dirty="0"/>
          </a:p>
        </p:txBody>
      </p:sp>
      <p:sp>
        <p:nvSpPr>
          <p:cNvPr id="3" name="Content Placeholder 2"/>
          <p:cNvSpPr>
            <a:spLocks noGrp="1"/>
          </p:cNvSpPr>
          <p:nvPr>
            <p:ph idx="1"/>
          </p:nvPr>
        </p:nvSpPr>
        <p:spPr>
          <a:xfrm>
            <a:off x="381000" y="1600202"/>
            <a:ext cx="8382000" cy="4952998"/>
          </a:xfrm>
        </p:spPr>
        <p:txBody>
          <a:bodyPr>
            <a:normAutofit fontScale="85000" lnSpcReduction="20000"/>
          </a:bodyPr>
          <a:lstStyle/>
          <a:p>
            <a:pPr>
              <a:spcAft>
                <a:spcPts val="1200"/>
              </a:spcAft>
            </a:pPr>
            <a:r>
              <a:rPr lang="en-US" sz="3600" dirty="0" smtClean="0"/>
              <a:t>Performance contracts</a:t>
            </a:r>
          </a:p>
          <a:p>
            <a:pPr>
              <a:spcAft>
                <a:spcPts val="1200"/>
              </a:spcAft>
            </a:pPr>
            <a:r>
              <a:rPr lang="en-US" sz="3600" dirty="0" smtClean="0"/>
              <a:t>Budgetary considerations (e.g. case load)</a:t>
            </a:r>
          </a:p>
          <a:p>
            <a:pPr>
              <a:spcAft>
                <a:spcPts val="1200"/>
              </a:spcAft>
            </a:pPr>
            <a:r>
              <a:rPr lang="en-US" sz="3600" dirty="0" smtClean="0"/>
              <a:t>Planning for court expansion and refurbishment </a:t>
            </a:r>
          </a:p>
          <a:p>
            <a:pPr>
              <a:spcAft>
                <a:spcPts val="1200"/>
              </a:spcAft>
            </a:pPr>
            <a:r>
              <a:rPr lang="en-US" sz="3600" dirty="0"/>
              <a:t>J</a:t>
            </a:r>
            <a:r>
              <a:rPr lang="en-US" sz="3600" dirty="0" smtClean="0"/>
              <a:t>udicial officer and staff transfers</a:t>
            </a:r>
          </a:p>
          <a:p>
            <a:pPr>
              <a:spcAft>
                <a:spcPts val="1200"/>
              </a:spcAft>
            </a:pPr>
            <a:r>
              <a:rPr lang="en-US" sz="3200" i="1" dirty="0" smtClean="0"/>
              <a:t>State </a:t>
            </a:r>
            <a:r>
              <a:rPr lang="en-US" sz="3200" i="1" dirty="0"/>
              <a:t>of the Judiciary and Administration of Justice Report</a:t>
            </a:r>
            <a:r>
              <a:rPr lang="en-US" sz="3200" dirty="0"/>
              <a:t>, </a:t>
            </a:r>
            <a:r>
              <a:rPr lang="en-US" sz="3200" dirty="0" smtClean="0"/>
              <a:t>(</a:t>
            </a:r>
            <a:r>
              <a:rPr lang="en-US" sz="3200" dirty="0" err="1" smtClean="0"/>
              <a:t>SoJAR</a:t>
            </a:r>
            <a:r>
              <a:rPr lang="en-US" sz="3200" dirty="0" smtClean="0"/>
              <a:t>)</a:t>
            </a:r>
            <a:endParaRPr lang="en-US" sz="3600" dirty="0" smtClean="0"/>
          </a:p>
          <a:p>
            <a:pPr>
              <a:spcAft>
                <a:spcPts val="1200"/>
              </a:spcAft>
            </a:pPr>
            <a:r>
              <a:rPr lang="en-US" sz="3600" dirty="0" smtClean="0"/>
              <a:t>Impact evaluation measurable outcome of interest</a:t>
            </a:r>
          </a:p>
          <a:p>
            <a:pPr lvl="1">
              <a:spcAft>
                <a:spcPts val="1200"/>
              </a:spcAft>
            </a:pPr>
            <a:r>
              <a:rPr lang="en-US" dirty="0" smtClean="0"/>
              <a:t>Time to Resolution</a:t>
            </a:r>
            <a:endParaRPr lang="en-US" dirty="0"/>
          </a:p>
        </p:txBody>
      </p:sp>
    </p:spTree>
    <p:extLst>
      <p:ext uri="{BB962C8B-B14F-4D97-AF65-F5344CB8AC3E}">
        <p14:creationId xmlns:p14="http://schemas.microsoft.com/office/powerpoint/2010/main" val="1311303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1143000"/>
          </a:xfrm>
        </p:spPr>
        <p:txBody>
          <a:bodyPr/>
          <a:lstStyle/>
          <a:p>
            <a:r>
              <a:rPr lang="en-US" dirty="0" smtClean="0"/>
              <a:t>Thank you! </a:t>
            </a:r>
            <a:endParaRPr lang="en-US" dirty="0"/>
          </a:p>
        </p:txBody>
      </p:sp>
    </p:spTree>
    <p:extLst>
      <p:ext uri="{BB962C8B-B14F-4D97-AF65-F5344CB8AC3E}">
        <p14:creationId xmlns:p14="http://schemas.microsoft.com/office/powerpoint/2010/main" val="358147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09800"/>
            <a:ext cx="2438400" cy="1981200"/>
          </a:xfrm>
          <a:prstGeom prst="rect">
            <a:avLst/>
          </a:prstGeom>
          <a:noFill/>
          <a:ln>
            <a:noFill/>
          </a:ln>
        </p:spPr>
      </p:pic>
      <p:sp>
        <p:nvSpPr>
          <p:cNvPr id="4" name="Rectangle 3"/>
          <p:cNvSpPr/>
          <p:nvPr/>
        </p:nvSpPr>
        <p:spPr>
          <a:xfrm>
            <a:off x="0" y="4724400"/>
            <a:ext cx="9144000" cy="677108"/>
          </a:xfrm>
          <a:prstGeom prst="rect">
            <a:avLst/>
          </a:prstGeom>
        </p:spPr>
        <p:txBody>
          <a:bodyPr wrap="square">
            <a:spAutoFit/>
          </a:bodyPr>
          <a:lstStyle/>
          <a:p>
            <a:pPr algn="ctr"/>
            <a:r>
              <a:rPr lang="en-US" sz="2400" kern="1200" dirty="0" smtClean="0">
                <a:solidFill>
                  <a:schemeClr val="tx1"/>
                </a:solidFill>
                <a:effectLst/>
                <a:latin typeface="+mn-lt"/>
                <a:ea typeface="+mn-ea"/>
                <a:cs typeface="+mn-cs"/>
              </a:rPr>
              <a:t>Kenya Evidence Forum</a:t>
            </a:r>
            <a:r>
              <a:rPr lang="en-US" sz="2400" kern="1200" baseline="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 June 14,</a:t>
            </a:r>
            <a:r>
              <a:rPr lang="en-US" sz="2400" kern="1200" baseline="0" dirty="0" smtClean="0">
                <a:solidFill>
                  <a:schemeClr val="tx1"/>
                </a:solidFill>
                <a:effectLst/>
                <a:latin typeface="+mn-lt"/>
                <a:ea typeface="+mn-ea"/>
                <a:cs typeface="+mn-cs"/>
              </a:rPr>
              <a:t> 2016</a:t>
            </a:r>
            <a:endParaRPr lang="en-US" sz="2400" kern="1200" dirty="0" smtClean="0">
              <a:solidFill>
                <a:schemeClr val="tx1"/>
              </a:solidFill>
              <a:effectLst/>
              <a:latin typeface="+mn-lt"/>
              <a:ea typeface="+mn-ea"/>
              <a:cs typeface="+mn-cs"/>
            </a:endParaRPr>
          </a:p>
          <a:p>
            <a:pPr algn="ctr"/>
            <a:r>
              <a:rPr lang="en-US" sz="1400" b="1" kern="1200" dirty="0" smtClean="0">
                <a:solidFill>
                  <a:schemeClr val="tx1"/>
                </a:solidFill>
                <a:effectLst/>
                <a:latin typeface="+mn-lt"/>
                <a:ea typeface="+mn-ea"/>
                <a:cs typeface="+mn-cs"/>
              </a:rPr>
              <a:t>Using Evidence to Improve Policy and Program Designs</a:t>
            </a:r>
            <a:endParaRPr lang="en-US" sz="1400" kern="1200" dirty="0">
              <a:solidFill>
                <a:schemeClr val="tx1"/>
              </a:solidFill>
              <a:effectLst/>
              <a:latin typeface="+mn-lt"/>
              <a:ea typeface="+mn-ea"/>
              <a:cs typeface="+mn-cs"/>
            </a:endParaRP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638800"/>
            <a:ext cx="4343400" cy="629920"/>
          </a:xfrm>
          <a:prstGeom prst="rect">
            <a:avLst/>
          </a:prstGeom>
          <a:noFill/>
          <a:ln>
            <a:noFill/>
          </a:ln>
        </p:spPr>
      </p:pic>
      <p:sp>
        <p:nvSpPr>
          <p:cNvPr id="6" name="Rectangle 5"/>
          <p:cNvSpPr/>
          <p:nvPr/>
        </p:nvSpPr>
        <p:spPr>
          <a:xfrm>
            <a:off x="990600" y="304800"/>
            <a:ext cx="6934200" cy="646331"/>
          </a:xfrm>
          <a:prstGeom prst="rect">
            <a:avLst/>
          </a:prstGeom>
        </p:spPr>
        <p:txBody>
          <a:bodyPr wrap="square">
            <a:spAutoFit/>
          </a:bodyPr>
          <a:lstStyle/>
          <a:p>
            <a:pPr algn="ctr"/>
            <a:r>
              <a:rPr lang="en-US" sz="3600" b="1" dirty="0" smtClean="0"/>
              <a:t> Improving Efficiency in Courts</a:t>
            </a:r>
            <a:endParaRPr lang="en-US" sz="3600" dirty="0" smtClean="0"/>
          </a:p>
        </p:txBody>
      </p:sp>
      <p:sp>
        <p:nvSpPr>
          <p:cNvPr id="7" name="Rectangle 6"/>
          <p:cNvSpPr/>
          <p:nvPr/>
        </p:nvSpPr>
        <p:spPr>
          <a:xfrm>
            <a:off x="-152400" y="1524000"/>
            <a:ext cx="9677400" cy="461665"/>
          </a:xfrm>
          <a:prstGeom prst="rect">
            <a:avLst/>
          </a:prstGeom>
        </p:spPr>
        <p:txBody>
          <a:bodyPr wrap="square">
            <a:spAutoFit/>
          </a:bodyPr>
          <a:lstStyle/>
          <a:p>
            <a:pPr algn="ctr"/>
            <a:r>
              <a:rPr lang="en-US" sz="2400" kern="1200" dirty="0" smtClean="0">
                <a:solidFill>
                  <a:schemeClr val="tx1"/>
                </a:solidFill>
                <a:effectLst/>
              </a:rPr>
              <a:t>Judicial Performance Improvement Project</a:t>
            </a:r>
          </a:p>
        </p:txBody>
      </p:sp>
      <p:pic>
        <p:nvPicPr>
          <p:cNvPr id="1025" name="Picture 1" descr="Description: Macintosh HD:Users:johnmuriuki:Desktop:JPIP-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486400"/>
            <a:ext cx="16105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4511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76400" y="0"/>
            <a:ext cx="5693709" cy="6792495"/>
          </a:xfrm>
          <a:prstGeom prst="rect">
            <a:avLst/>
          </a:prstGeom>
        </p:spPr>
      </p:pic>
    </p:spTree>
    <p:extLst>
      <p:ext uri="{BB962C8B-B14F-4D97-AF65-F5344CB8AC3E}">
        <p14:creationId xmlns:p14="http://schemas.microsoft.com/office/powerpoint/2010/main" val="5614207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ses per Magist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62316"/>
          </a:xfrm>
          <a:prstGeom prst="rect">
            <a:avLst/>
          </a:prstGeom>
        </p:spPr>
      </p:pic>
      <p:sp>
        <p:nvSpPr>
          <p:cNvPr id="5" name="Down Arrow 4"/>
          <p:cNvSpPr/>
          <p:nvPr/>
        </p:nvSpPr>
        <p:spPr>
          <a:xfrm>
            <a:off x="2133600" y="3200400"/>
            <a:ext cx="685800" cy="25146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905000" y="2743200"/>
            <a:ext cx="1143000" cy="369332"/>
          </a:xfrm>
          <a:prstGeom prst="rect">
            <a:avLst/>
          </a:prstGeom>
          <a:noFill/>
        </p:spPr>
        <p:txBody>
          <a:bodyPr wrap="square" rtlCol="0">
            <a:spAutoFit/>
          </a:bodyPr>
          <a:lstStyle/>
          <a:p>
            <a:r>
              <a:rPr lang="en-US" b="1" dirty="0" smtClean="0"/>
              <a:t>Mombasa</a:t>
            </a:r>
          </a:p>
        </p:txBody>
      </p:sp>
    </p:spTree>
    <p:extLst>
      <p:ext uri="{BB962C8B-B14F-4D97-AF65-F5344CB8AC3E}">
        <p14:creationId xmlns:p14="http://schemas.microsoft.com/office/powerpoint/2010/main" val="2428125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were other questions</a:t>
            </a:r>
            <a:r>
              <a:rPr lang="is-IS" dirty="0" smtClean="0"/>
              <a:t>…</a:t>
            </a:r>
            <a:endParaRPr lang="en-US" dirty="0"/>
          </a:p>
        </p:txBody>
      </p:sp>
      <p:sp>
        <p:nvSpPr>
          <p:cNvPr id="3" name="Content Placeholder 2"/>
          <p:cNvSpPr>
            <a:spLocks noGrp="1"/>
          </p:cNvSpPr>
          <p:nvPr>
            <p:ph idx="1"/>
          </p:nvPr>
        </p:nvSpPr>
        <p:spPr>
          <a:xfrm>
            <a:off x="457200" y="1600202"/>
            <a:ext cx="8229600" cy="4525963"/>
          </a:xfrm>
        </p:spPr>
        <p:txBody>
          <a:bodyPr>
            <a:normAutofit/>
          </a:bodyPr>
          <a:lstStyle/>
          <a:p>
            <a:r>
              <a:rPr lang="is-IS" sz="3600" dirty="0" smtClean="0"/>
              <a:t>Why do cases take a long time?</a:t>
            </a:r>
          </a:p>
          <a:p>
            <a:endParaRPr lang="is-IS" sz="3600" dirty="0" smtClean="0"/>
          </a:p>
          <a:p>
            <a:r>
              <a:rPr lang="is-IS" sz="3600" dirty="0" smtClean="0"/>
              <a:t>Are judicial officers putting in different levels of effort?</a:t>
            </a:r>
          </a:p>
          <a:p>
            <a:pPr marL="0" indent="0">
              <a:buNone/>
            </a:pPr>
            <a:endParaRPr lang="is-IS" sz="3600" dirty="0" smtClean="0"/>
          </a:p>
          <a:p>
            <a:r>
              <a:rPr lang="is-IS" sz="3600" dirty="0" smtClean="0"/>
              <a:t>What resources do court staff need to improve the delivery of judicial services?</a:t>
            </a:r>
          </a:p>
          <a:p>
            <a:endParaRPr lang="is-IS" dirty="0" smtClean="0"/>
          </a:p>
          <a:p>
            <a:endParaRPr lang="is-IS" dirty="0"/>
          </a:p>
          <a:p>
            <a:endParaRPr lang="en-US" dirty="0"/>
          </a:p>
        </p:txBody>
      </p:sp>
    </p:spTree>
    <p:extLst>
      <p:ext uri="{BB962C8B-B14F-4D97-AF65-F5344CB8AC3E}">
        <p14:creationId xmlns:p14="http://schemas.microsoft.com/office/powerpoint/2010/main" val="1484380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Judicial Performance Improvement Project (JPIP)</a:t>
            </a:r>
            <a:endParaRPr lang="en-US" dirty="0"/>
          </a:p>
        </p:txBody>
      </p:sp>
      <p:sp>
        <p:nvSpPr>
          <p:cNvPr id="3" name="Content Placeholder 2"/>
          <p:cNvSpPr>
            <a:spLocks noGrp="1"/>
          </p:cNvSpPr>
          <p:nvPr>
            <p:ph idx="1"/>
          </p:nvPr>
        </p:nvSpPr>
        <p:spPr>
          <a:xfrm>
            <a:off x="228601" y="1676400"/>
            <a:ext cx="8763000" cy="5029200"/>
          </a:xfrm>
        </p:spPr>
        <p:txBody>
          <a:bodyPr>
            <a:normAutofit fontScale="85000" lnSpcReduction="20000"/>
          </a:bodyPr>
          <a:lstStyle/>
          <a:p>
            <a:pPr>
              <a:spcAft>
                <a:spcPts val="1200"/>
              </a:spcAft>
            </a:pPr>
            <a:r>
              <a:rPr lang="en-US" dirty="0" smtClean="0"/>
              <a:t>Project 2012 – 2018</a:t>
            </a:r>
          </a:p>
          <a:p>
            <a:pPr lvl="1">
              <a:spcAft>
                <a:spcPts val="1200"/>
              </a:spcAft>
            </a:pPr>
            <a:r>
              <a:rPr lang="en-US" dirty="0" smtClean="0"/>
              <a:t>Increasing access to courts</a:t>
            </a:r>
          </a:p>
          <a:p>
            <a:pPr lvl="1">
              <a:spcAft>
                <a:spcPts val="1200"/>
              </a:spcAft>
            </a:pPr>
            <a:r>
              <a:rPr lang="en-US" dirty="0" smtClean="0"/>
              <a:t>Improving timeliness of judicial services</a:t>
            </a:r>
          </a:p>
          <a:p>
            <a:pPr lvl="1">
              <a:spcAft>
                <a:spcPts val="1200"/>
              </a:spcAft>
            </a:pPr>
            <a:r>
              <a:rPr lang="en-US" dirty="0" smtClean="0"/>
              <a:t>Enhancing performance and quality of decision making</a:t>
            </a:r>
          </a:p>
          <a:p>
            <a:pPr>
              <a:spcAft>
                <a:spcPts val="1200"/>
              </a:spcAft>
            </a:pPr>
            <a:r>
              <a:rPr lang="en-US" dirty="0" smtClean="0"/>
              <a:t>IE discussions began 2013</a:t>
            </a:r>
          </a:p>
          <a:p>
            <a:pPr>
              <a:spcAft>
                <a:spcPts val="1200"/>
              </a:spcAft>
            </a:pPr>
            <a:r>
              <a:rPr lang="en-US" dirty="0" smtClean="0"/>
              <a:t>Key targets and outcomes: </a:t>
            </a:r>
          </a:p>
          <a:p>
            <a:pPr lvl="1">
              <a:spcAft>
                <a:spcPts val="1200"/>
              </a:spcAft>
            </a:pPr>
            <a:r>
              <a:rPr lang="en-US" dirty="0" smtClean="0"/>
              <a:t>Improving times to resolution and thereby reducing case backlog</a:t>
            </a:r>
          </a:p>
          <a:p>
            <a:pPr lvl="1">
              <a:spcAft>
                <a:spcPts val="1200"/>
              </a:spcAft>
            </a:pPr>
            <a:r>
              <a:rPr lang="en-US" dirty="0" smtClean="0"/>
              <a:t>Monitoring and ensuring quality of service </a:t>
            </a:r>
          </a:p>
          <a:p>
            <a:pPr marL="857250" lvl="2" indent="0">
              <a:spcAft>
                <a:spcPts val="600"/>
              </a:spcAft>
              <a:buNone/>
            </a:pPr>
            <a:r>
              <a:rPr lang="en-US" i="1" dirty="0" smtClean="0"/>
              <a:t>				</a:t>
            </a:r>
            <a:endParaRPr lang="en-US" dirty="0"/>
          </a:p>
        </p:txBody>
      </p:sp>
    </p:spTree>
    <p:extLst>
      <p:ext uri="{BB962C8B-B14F-4D97-AF65-F5344CB8AC3E}">
        <p14:creationId xmlns:p14="http://schemas.microsoft.com/office/powerpoint/2010/main" val="31278573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73162"/>
          </a:xfrm>
        </p:spPr>
        <p:txBody>
          <a:bodyPr>
            <a:normAutofit fontScale="90000"/>
          </a:bodyPr>
          <a:lstStyle/>
          <a:p>
            <a:r>
              <a:rPr lang="en-US" dirty="0" smtClean="0"/>
              <a:t>The process of building a better data system</a:t>
            </a:r>
            <a:endParaRPr lang="en-US" dirty="0"/>
          </a:p>
        </p:txBody>
      </p:sp>
      <p:sp>
        <p:nvSpPr>
          <p:cNvPr id="3" name="Content Placeholder 2"/>
          <p:cNvSpPr>
            <a:spLocks noGrp="1"/>
          </p:cNvSpPr>
          <p:nvPr>
            <p:ph idx="1"/>
          </p:nvPr>
        </p:nvSpPr>
        <p:spPr>
          <a:xfrm>
            <a:off x="457199" y="1600199"/>
            <a:ext cx="8401427" cy="4894103"/>
          </a:xfrm>
        </p:spPr>
        <p:txBody>
          <a:bodyPr>
            <a:normAutofit fontScale="92500" lnSpcReduction="10000"/>
          </a:bodyPr>
          <a:lstStyle/>
          <a:p>
            <a:pPr>
              <a:spcAft>
                <a:spcPts val="1200"/>
              </a:spcAft>
            </a:pPr>
            <a:r>
              <a:rPr lang="en-US" sz="3600" dirty="0" smtClean="0"/>
              <a:t>Improve tools </a:t>
            </a:r>
          </a:p>
          <a:p>
            <a:pPr lvl="1">
              <a:spcAft>
                <a:spcPts val="1200"/>
              </a:spcAft>
            </a:pPr>
            <a:r>
              <a:rPr lang="en-US" dirty="0" smtClean="0"/>
              <a:t>Simple and easy to use</a:t>
            </a:r>
            <a:endParaRPr lang="en-US" dirty="0"/>
          </a:p>
          <a:p>
            <a:pPr lvl="1">
              <a:spcAft>
                <a:spcPts val="1200"/>
              </a:spcAft>
            </a:pPr>
            <a:r>
              <a:rPr lang="en-US" dirty="0"/>
              <a:t>C</a:t>
            </a:r>
            <a:r>
              <a:rPr lang="en-US" dirty="0" smtClean="0"/>
              <a:t>omprehensive </a:t>
            </a:r>
          </a:p>
          <a:p>
            <a:pPr lvl="1">
              <a:spcAft>
                <a:spcPts val="1200"/>
              </a:spcAft>
            </a:pPr>
            <a:r>
              <a:rPr lang="en-US" dirty="0" smtClean="0"/>
              <a:t>Update and standardize indicators</a:t>
            </a:r>
          </a:p>
          <a:p>
            <a:pPr>
              <a:spcAft>
                <a:spcPts val="1200"/>
              </a:spcAft>
            </a:pPr>
            <a:r>
              <a:rPr lang="en-US" sz="3600" dirty="0" smtClean="0"/>
              <a:t>Implement nationwide and improve compliance</a:t>
            </a:r>
          </a:p>
          <a:p>
            <a:pPr lvl="1">
              <a:spcAft>
                <a:spcPts val="1200"/>
              </a:spcAft>
            </a:pPr>
            <a:r>
              <a:rPr lang="en-US" dirty="0" smtClean="0"/>
              <a:t>Ensure accurate and consistent reporting</a:t>
            </a:r>
          </a:p>
          <a:p>
            <a:pPr lvl="1">
              <a:spcAft>
                <a:spcPts val="1200"/>
              </a:spcAft>
            </a:pPr>
            <a:r>
              <a:rPr lang="en-US" dirty="0" smtClean="0"/>
              <a:t>Assure sustainability</a:t>
            </a:r>
          </a:p>
          <a:p>
            <a:pPr lvl="1">
              <a:spcAft>
                <a:spcPts val="1200"/>
              </a:spcAft>
            </a:pPr>
            <a:endParaRPr lang="en-US" dirty="0" smtClean="0"/>
          </a:p>
          <a:p>
            <a:pPr marL="0" indent="0">
              <a:buNone/>
            </a:pPr>
            <a:endParaRPr lang="en-US" dirty="0" smtClean="0"/>
          </a:p>
        </p:txBody>
      </p:sp>
    </p:spTree>
    <p:extLst>
      <p:ext uri="{BB962C8B-B14F-4D97-AF65-F5344CB8AC3E}">
        <p14:creationId xmlns:p14="http://schemas.microsoft.com/office/powerpoint/2010/main" val="37213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better data systems</a:t>
            </a:r>
            <a:endParaRPr lang="en-US" dirty="0"/>
          </a:p>
        </p:txBody>
      </p:sp>
      <p:sp>
        <p:nvSpPr>
          <p:cNvPr id="3" name="Content Placeholder 2"/>
          <p:cNvSpPr>
            <a:spLocks noGrp="1"/>
          </p:cNvSpPr>
          <p:nvPr>
            <p:ph idx="1"/>
          </p:nvPr>
        </p:nvSpPr>
        <p:spPr>
          <a:xfrm>
            <a:off x="381000" y="1371600"/>
            <a:ext cx="8305800" cy="4945878"/>
          </a:xfrm>
        </p:spPr>
        <p:txBody>
          <a:bodyPr>
            <a:normAutofit fontScale="92500" lnSpcReduction="10000"/>
          </a:bodyPr>
          <a:lstStyle/>
          <a:p>
            <a:pPr>
              <a:lnSpc>
                <a:spcPct val="110000"/>
              </a:lnSpc>
            </a:pPr>
            <a:r>
              <a:rPr lang="en-US" dirty="0" smtClean="0"/>
              <a:t>Case tracking tool</a:t>
            </a:r>
          </a:p>
          <a:p>
            <a:pPr lvl="1">
              <a:lnSpc>
                <a:spcPct val="110000"/>
              </a:lnSpc>
            </a:pPr>
            <a:r>
              <a:rPr lang="en-US" dirty="0" smtClean="0"/>
              <a:t>Daily Court Returns Template</a:t>
            </a:r>
          </a:p>
          <a:p>
            <a:pPr>
              <a:lnSpc>
                <a:spcPct val="110000"/>
              </a:lnSpc>
            </a:pPr>
            <a:r>
              <a:rPr lang="en-US" dirty="0" smtClean="0"/>
              <a:t>DCRT Committee:</a:t>
            </a:r>
          </a:p>
          <a:p>
            <a:pPr lvl="1">
              <a:lnSpc>
                <a:spcPct val="110000"/>
              </a:lnSpc>
            </a:pPr>
            <a:r>
              <a:rPr lang="en-US" dirty="0" smtClean="0"/>
              <a:t>Office of the Chief Justice</a:t>
            </a:r>
          </a:p>
          <a:p>
            <a:pPr lvl="1">
              <a:lnSpc>
                <a:spcPct val="110000"/>
              </a:lnSpc>
            </a:pPr>
            <a:r>
              <a:rPr lang="en-US" dirty="0" smtClean="0"/>
              <a:t>Performance Management Directorate</a:t>
            </a:r>
          </a:p>
          <a:p>
            <a:pPr lvl="1">
              <a:lnSpc>
                <a:spcPct val="110000"/>
              </a:lnSpc>
            </a:pPr>
            <a:r>
              <a:rPr lang="en-US" dirty="0" smtClean="0"/>
              <a:t>Information and Communication Technology Directorate</a:t>
            </a:r>
          </a:p>
          <a:p>
            <a:pPr lvl="1">
              <a:lnSpc>
                <a:spcPct val="110000"/>
              </a:lnSpc>
            </a:pPr>
            <a:r>
              <a:rPr lang="en-US" dirty="0" smtClean="0"/>
              <a:t>Registrars (High Court and Magistrate Court)</a:t>
            </a:r>
          </a:p>
          <a:p>
            <a:pPr lvl="1">
              <a:lnSpc>
                <a:spcPct val="110000"/>
              </a:lnSpc>
            </a:pPr>
            <a:r>
              <a:rPr lang="en-US" dirty="0" smtClean="0"/>
              <a:t>IE Research Team (World Bank and Center for Global Development)</a:t>
            </a:r>
            <a:endParaRPr lang="en-US" dirty="0"/>
          </a:p>
        </p:txBody>
      </p:sp>
    </p:spTree>
    <p:extLst>
      <p:ext uri="{BB962C8B-B14F-4D97-AF65-F5344CB8AC3E}">
        <p14:creationId xmlns:p14="http://schemas.microsoft.com/office/powerpoint/2010/main" val="13900234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a:t>
            </a:r>
            <a:r>
              <a:rPr lang="is-IS" dirty="0" smtClean="0"/>
              <a:t>…</a:t>
            </a:r>
            <a:endParaRPr lang="en-US" dirty="0"/>
          </a:p>
        </p:txBody>
      </p:sp>
      <p:sp>
        <p:nvSpPr>
          <p:cNvPr id="3" name="Content Placeholder 2"/>
          <p:cNvSpPr>
            <a:spLocks noGrp="1"/>
          </p:cNvSpPr>
          <p:nvPr>
            <p:ph idx="1"/>
          </p:nvPr>
        </p:nvSpPr>
        <p:spPr>
          <a:xfrm>
            <a:off x="457200" y="1687876"/>
            <a:ext cx="8433582" cy="4758202"/>
          </a:xfrm>
        </p:spPr>
        <p:txBody>
          <a:bodyPr>
            <a:normAutofit lnSpcReduction="10000"/>
          </a:bodyPr>
          <a:lstStyle/>
          <a:p>
            <a:pPr>
              <a:spcAft>
                <a:spcPts val="1800"/>
              </a:spcAft>
            </a:pPr>
            <a:r>
              <a:rPr lang="en-US" dirty="0"/>
              <a:t>S</a:t>
            </a:r>
            <a:r>
              <a:rPr lang="en-US" dirty="0" smtClean="0"/>
              <a:t>takeholder meetings</a:t>
            </a:r>
          </a:p>
          <a:p>
            <a:pPr>
              <a:spcAft>
                <a:spcPts val="1800"/>
              </a:spcAft>
            </a:pPr>
            <a:r>
              <a:rPr lang="en-US" dirty="0" smtClean="0"/>
              <a:t>Weekly committee meetings</a:t>
            </a:r>
          </a:p>
          <a:p>
            <a:pPr>
              <a:spcAft>
                <a:spcPts val="1800"/>
              </a:spcAft>
            </a:pPr>
            <a:r>
              <a:rPr lang="en-US" dirty="0" smtClean="0"/>
              <a:t>Fully embedded with PMD</a:t>
            </a:r>
          </a:p>
          <a:p>
            <a:pPr>
              <a:spcAft>
                <a:spcPts val="1800"/>
              </a:spcAft>
            </a:pPr>
            <a:r>
              <a:rPr lang="en-US" dirty="0" smtClean="0"/>
              <a:t>Regularly communicate with IE Research Team:</a:t>
            </a:r>
          </a:p>
          <a:p>
            <a:pPr lvl="1">
              <a:spcAft>
                <a:spcPts val="600"/>
              </a:spcAft>
            </a:pPr>
            <a:r>
              <a:rPr lang="en-US" dirty="0" smtClean="0"/>
              <a:t>Consider international best practice</a:t>
            </a:r>
          </a:p>
          <a:p>
            <a:pPr lvl="1">
              <a:spcAft>
                <a:spcPts val="600"/>
              </a:spcAft>
            </a:pPr>
            <a:r>
              <a:rPr lang="en-US" dirty="0" smtClean="0"/>
              <a:t>Incorporate data validation techniques</a:t>
            </a:r>
          </a:p>
          <a:p>
            <a:pPr lvl="1">
              <a:spcAft>
                <a:spcPts val="600"/>
              </a:spcAft>
            </a:pPr>
            <a:r>
              <a:rPr lang="en-US" dirty="0" smtClean="0"/>
              <a:t>Build capacity for analysis</a:t>
            </a:r>
          </a:p>
        </p:txBody>
      </p:sp>
    </p:spTree>
    <p:extLst>
      <p:ext uri="{BB962C8B-B14F-4D97-AF65-F5344CB8AC3E}">
        <p14:creationId xmlns:p14="http://schemas.microsoft.com/office/powerpoint/2010/main" val="25391607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11505</TotalTime>
  <Words>556</Words>
  <Application>Microsoft Macintosh PowerPoint</Application>
  <PresentationFormat>On-screen Show (4:3)</PresentationFormat>
  <Paragraphs>90</Paragraphs>
  <Slides>14</Slides>
  <Notes>6</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PowerPoint Presentation</vt:lpstr>
      <vt:lpstr>PowerPoint Presentation</vt:lpstr>
      <vt:lpstr>PowerPoint Presentation</vt:lpstr>
      <vt:lpstr>PowerPoint Presentation</vt:lpstr>
      <vt:lpstr>There were other questions…</vt:lpstr>
      <vt:lpstr>Judicial Performance Improvement Project (JPIP)</vt:lpstr>
      <vt:lpstr>The process of building a better data system</vt:lpstr>
      <vt:lpstr>Building better data systems</vt:lpstr>
      <vt:lpstr>Working Together…</vt:lpstr>
      <vt:lpstr>Daily Court Returns Template</vt:lpstr>
      <vt:lpstr>Compliance</vt:lpstr>
      <vt:lpstr>What be measured using DCRT:</vt:lpstr>
      <vt:lpstr>Kinds of decisions now being made</vt:lpstr>
      <vt:lpstr>Thank you! </vt:lpstr>
    </vt:vector>
  </TitlesOfParts>
  <Manager/>
  <Company>The World Bank Group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Lacey Ramirez</cp:lastModifiedBy>
  <cp:revision>452</cp:revision>
  <cp:lastPrinted>2013-10-17T15:10:01Z</cp:lastPrinted>
  <dcterms:created xsi:type="dcterms:W3CDTF">2013-02-21T03:08:43Z</dcterms:created>
  <dcterms:modified xsi:type="dcterms:W3CDTF">2016-06-14T04:32:32Z</dcterms:modified>
  <cp:category/>
</cp:coreProperties>
</file>