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66" r:id="rId4"/>
    <p:sldId id="257" r:id="rId5"/>
    <p:sldId id="270" r:id="rId6"/>
    <p:sldId id="271" r:id="rId7"/>
    <p:sldId id="272" r:id="rId8"/>
    <p:sldId id="264" r:id="rId9"/>
    <p:sldId id="269" r:id="rId10"/>
    <p:sldId id="260" r:id="rId11"/>
  </p:sldIdLst>
  <p:sldSz cx="12192000" cy="6858000"/>
  <p:notesSz cx="6858000" cy="9144000"/>
  <p:custDataLst>
    <p:tags r:id="rId1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D7D30"/>
    <a:srgbClr val="ED7D3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94660"/>
  </p:normalViewPr>
  <p:slideViewPr>
    <p:cSldViewPr snapToGrid="0">
      <p:cViewPr varScale="1">
        <p:scale>
          <a:sx n="68" d="100"/>
          <a:sy n="68" d="100"/>
        </p:scale>
        <p:origin x="-690" y="-96"/>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8FC41-E74B-4E7D-A687-E3FC377FB87E}" type="doc">
      <dgm:prSet loTypeId="urn:microsoft.com/office/officeart/2005/8/layout/pyramid1" loCatId="pyramid" qsTypeId="urn:microsoft.com/office/officeart/2005/8/quickstyle/simple1" qsCatId="simple" csTypeId="urn:microsoft.com/office/officeart/2005/8/colors/accent1_1" csCatId="accent1" phldr="1"/>
      <dgm:spPr/>
    </dgm:pt>
    <dgm:pt modelId="{E198E5B8-0179-4BEB-9530-764DC8DA36A1}">
      <dgm:prSet phldrT="[Text]"/>
      <dgm:spPr/>
      <dgm:t>
        <a:bodyPr/>
        <a:lstStyle/>
        <a:p>
          <a:endParaRPr lang="en-US" dirty="0" smtClean="0"/>
        </a:p>
        <a:p>
          <a:endParaRPr lang="en-US" dirty="0" smtClean="0"/>
        </a:p>
        <a:p>
          <a:endParaRPr lang="en-US" dirty="0" smtClean="0"/>
        </a:p>
        <a:p>
          <a:endParaRPr lang="en-US" dirty="0" smtClean="0"/>
        </a:p>
        <a:p>
          <a:r>
            <a:rPr lang="en-US" dirty="0" smtClean="0"/>
            <a:t>Kenya</a:t>
          </a:r>
          <a:endParaRPr lang="en-US" dirty="0"/>
        </a:p>
      </dgm:t>
    </dgm:pt>
    <dgm:pt modelId="{EC0CD92A-5D90-4E55-9537-E2E5D1FAA600}" type="parTrans" cxnId="{9D2B3686-C293-46DC-BFD7-A95D41128640}">
      <dgm:prSet/>
      <dgm:spPr/>
      <dgm:t>
        <a:bodyPr/>
        <a:lstStyle/>
        <a:p>
          <a:endParaRPr lang="en-US"/>
        </a:p>
      </dgm:t>
    </dgm:pt>
    <dgm:pt modelId="{2041F8BC-805E-4A26-B9CD-B890E9B4D781}" type="sibTrans" cxnId="{9D2B3686-C293-46DC-BFD7-A95D41128640}">
      <dgm:prSet/>
      <dgm:spPr/>
      <dgm:t>
        <a:bodyPr/>
        <a:lstStyle/>
        <a:p>
          <a:endParaRPr lang="en-US"/>
        </a:p>
      </dgm:t>
    </dgm:pt>
    <dgm:pt modelId="{8F75C2FC-4997-4155-A05B-34146AC3EF7B}">
      <dgm:prSet phldrT="[Text]"/>
      <dgm:spPr/>
      <dgm:t>
        <a:bodyPr/>
        <a:lstStyle/>
        <a:p>
          <a:endParaRPr lang="en-US" dirty="0" smtClean="0"/>
        </a:p>
        <a:p>
          <a:endParaRPr lang="en-US" dirty="0" smtClean="0"/>
        </a:p>
        <a:p>
          <a:endParaRPr lang="en-US" dirty="0" smtClean="0"/>
        </a:p>
        <a:p>
          <a:endParaRPr lang="en-US" dirty="0" smtClean="0"/>
        </a:p>
        <a:p>
          <a:r>
            <a:rPr lang="en-US" dirty="0" smtClean="0"/>
            <a:t>Africa</a:t>
          </a:r>
          <a:endParaRPr lang="en-US" dirty="0"/>
        </a:p>
      </dgm:t>
    </dgm:pt>
    <dgm:pt modelId="{B09A73ED-9A06-433F-A3D3-D3E738CFF25E}" type="parTrans" cxnId="{864D7B06-7638-45E9-8410-9DE64D1AD87A}">
      <dgm:prSet/>
      <dgm:spPr/>
      <dgm:t>
        <a:bodyPr/>
        <a:lstStyle/>
        <a:p>
          <a:endParaRPr lang="en-US"/>
        </a:p>
      </dgm:t>
    </dgm:pt>
    <dgm:pt modelId="{C099F08C-A74B-45CE-9026-113F9FF8BBDC}" type="sibTrans" cxnId="{864D7B06-7638-45E9-8410-9DE64D1AD87A}">
      <dgm:prSet/>
      <dgm:spPr/>
      <dgm:t>
        <a:bodyPr/>
        <a:lstStyle/>
        <a:p>
          <a:endParaRPr lang="en-US"/>
        </a:p>
      </dgm:t>
    </dgm:pt>
    <dgm:pt modelId="{BE20C0C4-1409-46D9-9118-5E781F1B9548}">
      <dgm:prSet phldrT="[Text]"/>
      <dgm:spPr/>
      <dgm:t>
        <a:bodyPr/>
        <a:lstStyle/>
        <a:p>
          <a:endParaRPr lang="en-US" dirty="0" smtClean="0"/>
        </a:p>
        <a:p>
          <a:endParaRPr lang="en-US" dirty="0" smtClean="0"/>
        </a:p>
        <a:p>
          <a:endParaRPr lang="en-US" dirty="0" smtClean="0"/>
        </a:p>
        <a:p>
          <a:endParaRPr lang="en-US" dirty="0" smtClean="0"/>
        </a:p>
        <a:p>
          <a:r>
            <a:rPr lang="en-US" dirty="0" smtClean="0"/>
            <a:t>World</a:t>
          </a:r>
          <a:endParaRPr lang="en-US" dirty="0"/>
        </a:p>
      </dgm:t>
    </dgm:pt>
    <dgm:pt modelId="{043508FD-EC24-4510-933C-8C6E876E2170}" type="parTrans" cxnId="{21933F0A-A8F3-463A-8BF8-155524EC1B5F}">
      <dgm:prSet/>
      <dgm:spPr/>
      <dgm:t>
        <a:bodyPr/>
        <a:lstStyle/>
        <a:p>
          <a:endParaRPr lang="en-US"/>
        </a:p>
      </dgm:t>
    </dgm:pt>
    <dgm:pt modelId="{CBB85C1F-6DB9-4457-9125-54EBEF1D8191}" type="sibTrans" cxnId="{21933F0A-A8F3-463A-8BF8-155524EC1B5F}">
      <dgm:prSet/>
      <dgm:spPr/>
      <dgm:t>
        <a:bodyPr/>
        <a:lstStyle/>
        <a:p>
          <a:endParaRPr lang="en-US"/>
        </a:p>
      </dgm:t>
    </dgm:pt>
    <dgm:pt modelId="{05E1AD85-8A27-48FF-95EE-A5379FD1E8CE}" type="pres">
      <dgm:prSet presAssocID="{6F58FC41-E74B-4E7D-A687-E3FC377FB87E}" presName="Name0" presStyleCnt="0">
        <dgm:presLayoutVars>
          <dgm:dir/>
          <dgm:animLvl val="lvl"/>
          <dgm:resizeHandles val="exact"/>
        </dgm:presLayoutVars>
      </dgm:prSet>
      <dgm:spPr/>
    </dgm:pt>
    <dgm:pt modelId="{C507620B-32C7-4366-86CD-93114B4E0D99}" type="pres">
      <dgm:prSet presAssocID="{E198E5B8-0179-4BEB-9530-764DC8DA36A1}" presName="Name8" presStyleCnt="0"/>
      <dgm:spPr/>
    </dgm:pt>
    <dgm:pt modelId="{7D141161-25F0-47A7-9520-9453A250DB61}" type="pres">
      <dgm:prSet presAssocID="{E198E5B8-0179-4BEB-9530-764DC8DA36A1}" presName="level" presStyleLbl="node1" presStyleIdx="0" presStyleCnt="3">
        <dgm:presLayoutVars>
          <dgm:chMax val="1"/>
          <dgm:bulletEnabled val="1"/>
        </dgm:presLayoutVars>
      </dgm:prSet>
      <dgm:spPr/>
      <dgm:t>
        <a:bodyPr/>
        <a:lstStyle/>
        <a:p>
          <a:endParaRPr lang="en-US"/>
        </a:p>
      </dgm:t>
    </dgm:pt>
    <dgm:pt modelId="{AE726365-041D-4FCE-9FB8-619A8B3E6BEE}" type="pres">
      <dgm:prSet presAssocID="{E198E5B8-0179-4BEB-9530-764DC8DA36A1}" presName="levelTx" presStyleLbl="revTx" presStyleIdx="0" presStyleCnt="0">
        <dgm:presLayoutVars>
          <dgm:chMax val="1"/>
          <dgm:bulletEnabled val="1"/>
        </dgm:presLayoutVars>
      </dgm:prSet>
      <dgm:spPr/>
      <dgm:t>
        <a:bodyPr/>
        <a:lstStyle/>
        <a:p>
          <a:endParaRPr lang="en-US"/>
        </a:p>
      </dgm:t>
    </dgm:pt>
    <dgm:pt modelId="{887066B4-A015-422B-9F5E-816BF5A9FC1C}" type="pres">
      <dgm:prSet presAssocID="{8F75C2FC-4997-4155-A05B-34146AC3EF7B}" presName="Name8" presStyleCnt="0"/>
      <dgm:spPr/>
    </dgm:pt>
    <dgm:pt modelId="{7AE6318F-0BCF-431D-842E-C347C39C622D}" type="pres">
      <dgm:prSet presAssocID="{8F75C2FC-4997-4155-A05B-34146AC3EF7B}" presName="level" presStyleLbl="node1" presStyleIdx="1" presStyleCnt="3">
        <dgm:presLayoutVars>
          <dgm:chMax val="1"/>
          <dgm:bulletEnabled val="1"/>
        </dgm:presLayoutVars>
      </dgm:prSet>
      <dgm:spPr/>
      <dgm:t>
        <a:bodyPr/>
        <a:lstStyle/>
        <a:p>
          <a:endParaRPr lang="en-US"/>
        </a:p>
      </dgm:t>
    </dgm:pt>
    <dgm:pt modelId="{FAC21F68-6A3A-4A38-92FE-DF96621E4172}" type="pres">
      <dgm:prSet presAssocID="{8F75C2FC-4997-4155-A05B-34146AC3EF7B}" presName="levelTx" presStyleLbl="revTx" presStyleIdx="0" presStyleCnt="0">
        <dgm:presLayoutVars>
          <dgm:chMax val="1"/>
          <dgm:bulletEnabled val="1"/>
        </dgm:presLayoutVars>
      </dgm:prSet>
      <dgm:spPr/>
      <dgm:t>
        <a:bodyPr/>
        <a:lstStyle/>
        <a:p>
          <a:endParaRPr lang="en-US"/>
        </a:p>
      </dgm:t>
    </dgm:pt>
    <dgm:pt modelId="{6A684EC3-17DA-49E4-AA00-ECE66CC3CB10}" type="pres">
      <dgm:prSet presAssocID="{BE20C0C4-1409-46D9-9118-5E781F1B9548}" presName="Name8" presStyleCnt="0"/>
      <dgm:spPr/>
    </dgm:pt>
    <dgm:pt modelId="{8C00AD62-76BD-4B28-85A9-C05891A798CD}" type="pres">
      <dgm:prSet presAssocID="{BE20C0C4-1409-46D9-9118-5E781F1B9548}" presName="level" presStyleLbl="node1" presStyleIdx="2" presStyleCnt="3" custLinFactNeighborX="62561">
        <dgm:presLayoutVars>
          <dgm:chMax val="1"/>
          <dgm:bulletEnabled val="1"/>
        </dgm:presLayoutVars>
      </dgm:prSet>
      <dgm:spPr/>
      <dgm:t>
        <a:bodyPr/>
        <a:lstStyle/>
        <a:p>
          <a:endParaRPr lang="en-US"/>
        </a:p>
      </dgm:t>
    </dgm:pt>
    <dgm:pt modelId="{F7289D79-C3A0-44C5-BB12-BF6FA4EDF383}" type="pres">
      <dgm:prSet presAssocID="{BE20C0C4-1409-46D9-9118-5E781F1B9548}" presName="levelTx" presStyleLbl="revTx" presStyleIdx="0" presStyleCnt="0">
        <dgm:presLayoutVars>
          <dgm:chMax val="1"/>
          <dgm:bulletEnabled val="1"/>
        </dgm:presLayoutVars>
      </dgm:prSet>
      <dgm:spPr/>
      <dgm:t>
        <a:bodyPr/>
        <a:lstStyle/>
        <a:p>
          <a:endParaRPr lang="en-US"/>
        </a:p>
      </dgm:t>
    </dgm:pt>
  </dgm:ptLst>
  <dgm:cxnLst>
    <dgm:cxn modelId="{9D2B3686-C293-46DC-BFD7-A95D41128640}" srcId="{6F58FC41-E74B-4E7D-A687-E3FC377FB87E}" destId="{E198E5B8-0179-4BEB-9530-764DC8DA36A1}" srcOrd="0" destOrd="0" parTransId="{EC0CD92A-5D90-4E55-9537-E2E5D1FAA600}" sibTransId="{2041F8BC-805E-4A26-B9CD-B890E9B4D781}"/>
    <dgm:cxn modelId="{F946080B-1AD0-4C08-85ED-85F9258AB879}" type="presOf" srcId="{8F75C2FC-4997-4155-A05B-34146AC3EF7B}" destId="{7AE6318F-0BCF-431D-842E-C347C39C622D}" srcOrd="0" destOrd="0" presId="urn:microsoft.com/office/officeart/2005/8/layout/pyramid1"/>
    <dgm:cxn modelId="{D3E669CC-FB60-4F34-9FB9-B2E9F9D17191}" type="presOf" srcId="{BE20C0C4-1409-46D9-9118-5E781F1B9548}" destId="{F7289D79-C3A0-44C5-BB12-BF6FA4EDF383}" srcOrd="1" destOrd="0" presId="urn:microsoft.com/office/officeart/2005/8/layout/pyramid1"/>
    <dgm:cxn modelId="{E36DF68E-D864-4290-BEB5-90F2300A160B}" type="presOf" srcId="{E198E5B8-0179-4BEB-9530-764DC8DA36A1}" destId="{7D141161-25F0-47A7-9520-9453A250DB61}" srcOrd="0" destOrd="0" presId="urn:microsoft.com/office/officeart/2005/8/layout/pyramid1"/>
    <dgm:cxn modelId="{E358E8EE-BBB5-4988-9A74-3EB4306B39F8}" type="presOf" srcId="{BE20C0C4-1409-46D9-9118-5E781F1B9548}" destId="{8C00AD62-76BD-4B28-85A9-C05891A798CD}" srcOrd="0" destOrd="0" presId="urn:microsoft.com/office/officeart/2005/8/layout/pyramid1"/>
    <dgm:cxn modelId="{864D7B06-7638-45E9-8410-9DE64D1AD87A}" srcId="{6F58FC41-E74B-4E7D-A687-E3FC377FB87E}" destId="{8F75C2FC-4997-4155-A05B-34146AC3EF7B}" srcOrd="1" destOrd="0" parTransId="{B09A73ED-9A06-433F-A3D3-D3E738CFF25E}" sibTransId="{C099F08C-A74B-45CE-9026-113F9FF8BBDC}"/>
    <dgm:cxn modelId="{9639948E-1F30-44F2-A295-E8A6045E4F88}" type="presOf" srcId="{E198E5B8-0179-4BEB-9530-764DC8DA36A1}" destId="{AE726365-041D-4FCE-9FB8-619A8B3E6BEE}" srcOrd="1" destOrd="0" presId="urn:microsoft.com/office/officeart/2005/8/layout/pyramid1"/>
    <dgm:cxn modelId="{21933F0A-A8F3-463A-8BF8-155524EC1B5F}" srcId="{6F58FC41-E74B-4E7D-A687-E3FC377FB87E}" destId="{BE20C0C4-1409-46D9-9118-5E781F1B9548}" srcOrd="2" destOrd="0" parTransId="{043508FD-EC24-4510-933C-8C6E876E2170}" sibTransId="{CBB85C1F-6DB9-4457-9125-54EBEF1D8191}"/>
    <dgm:cxn modelId="{194820BD-B906-4A7A-B583-D8BD113531A7}" type="presOf" srcId="{6F58FC41-E74B-4E7D-A687-E3FC377FB87E}" destId="{05E1AD85-8A27-48FF-95EE-A5379FD1E8CE}" srcOrd="0" destOrd="0" presId="urn:microsoft.com/office/officeart/2005/8/layout/pyramid1"/>
    <dgm:cxn modelId="{50921B36-76A6-4C90-98FB-DE76F6914F8C}" type="presOf" srcId="{8F75C2FC-4997-4155-A05B-34146AC3EF7B}" destId="{FAC21F68-6A3A-4A38-92FE-DF96621E4172}" srcOrd="1" destOrd="0" presId="urn:microsoft.com/office/officeart/2005/8/layout/pyramid1"/>
    <dgm:cxn modelId="{897D7277-BDDE-4D9F-B350-EC328E6B9DBA}" type="presParOf" srcId="{05E1AD85-8A27-48FF-95EE-A5379FD1E8CE}" destId="{C507620B-32C7-4366-86CD-93114B4E0D99}" srcOrd="0" destOrd="0" presId="urn:microsoft.com/office/officeart/2005/8/layout/pyramid1"/>
    <dgm:cxn modelId="{5FE977A8-CD8F-4CB5-AEFA-F3DBCD0884B2}" type="presParOf" srcId="{C507620B-32C7-4366-86CD-93114B4E0D99}" destId="{7D141161-25F0-47A7-9520-9453A250DB61}" srcOrd="0" destOrd="0" presId="urn:microsoft.com/office/officeart/2005/8/layout/pyramid1"/>
    <dgm:cxn modelId="{2A9F6C26-E02F-447A-B31B-85C4179726EA}" type="presParOf" srcId="{C507620B-32C7-4366-86CD-93114B4E0D99}" destId="{AE726365-041D-4FCE-9FB8-619A8B3E6BEE}" srcOrd="1" destOrd="0" presId="urn:microsoft.com/office/officeart/2005/8/layout/pyramid1"/>
    <dgm:cxn modelId="{946A7982-E28B-4DCA-B256-CE4D91CC9B62}" type="presParOf" srcId="{05E1AD85-8A27-48FF-95EE-A5379FD1E8CE}" destId="{887066B4-A015-422B-9F5E-816BF5A9FC1C}" srcOrd="1" destOrd="0" presId="urn:microsoft.com/office/officeart/2005/8/layout/pyramid1"/>
    <dgm:cxn modelId="{68757998-F400-4C85-8225-3F626599DB85}" type="presParOf" srcId="{887066B4-A015-422B-9F5E-816BF5A9FC1C}" destId="{7AE6318F-0BCF-431D-842E-C347C39C622D}" srcOrd="0" destOrd="0" presId="urn:microsoft.com/office/officeart/2005/8/layout/pyramid1"/>
    <dgm:cxn modelId="{221FC058-20B4-417D-82D8-2FB1EB57267A}" type="presParOf" srcId="{887066B4-A015-422B-9F5E-816BF5A9FC1C}" destId="{FAC21F68-6A3A-4A38-92FE-DF96621E4172}" srcOrd="1" destOrd="0" presId="urn:microsoft.com/office/officeart/2005/8/layout/pyramid1"/>
    <dgm:cxn modelId="{9C45407F-0D4A-4092-845D-91D2BC8AB758}" type="presParOf" srcId="{05E1AD85-8A27-48FF-95EE-A5379FD1E8CE}" destId="{6A684EC3-17DA-49E4-AA00-ECE66CC3CB10}" srcOrd="2" destOrd="0" presId="urn:microsoft.com/office/officeart/2005/8/layout/pyramid1"/>
    <dgm:cxn modelId="{AAE3044A-50AE-428E-8E99-278146E54863}" type="presParOf" srcId="{6A684EC3-17DA-49E4-AA00-ECE66CC3CB10}" destId="{8C00AD62-76BD-4B28-85A9-C05891A798CD}" srcOrd="0" destOrd="0" presId="urn:microsoft.com/office/officeart/2005/8/layout/pyramid1"/>
    <dgm:cxn modelId="{5604073C-E304-4D48-955A-8E8961543263}" type="presParOf" srcId="{6A684EC3-17DA-49E4-AA00-ECE66CC3CB10}" destId="{F7289D79-C3A0-44C5-BB12-BF6FA4EDF383}" srcOrd="1" destOrd="0" presId="urn:microsoft.com/office/officeart/2005/8/layout/pyramid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141161-25F0-47A7-9520-9453A250DB61}">
      <dsp:nvSpPr>
        <dsp:cNvPr id="0" name=""/>
        <dsp:cNvSpPr/>
      </dsp:nvSpPr>
      <dsp:spPr>
        <a:xfrm>
          <a:off x="651787" y="0"/>
          <a:ext cx="651788" cy="1751339"/>
        </a:xfrm>
        <a:prstGeom prst="trapezoid">
          <a:avLst>
            <a:gd name="adj" fmla="val 5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Kenya</a:t>
          </a:r>
          <a:endParaRPr lang="en-US" sz="1800" kern="1200" dirty="0"/>
        </a:p>
      </dsp:txBody>
      <dsp:txXfrm>
        <a:off x="651787" y="0"/>
        <a:ext cx="651788" cy="1751339"/>
      </dsp:txXfrm>
    </dsp:sp>
    <dsp:sp modelId="{7AE6318F-0BCF-431D-842E-C347C39C622D}">
      <dsp:nvSpPr>
        <dsp:cNvPr id="0" name=""/>
        <dsp:cNvSpPr/>
      </dsp:nvSpPr>
      <dsp:spPr>
        <a:xfrm>
          <a:off x="325893" y="1751339"/>
          <a:ext cx="1303576" cy="1751339"/>
        </a:xfrm>
        <a:prstGeom prst="trapezoid">
          <a:avLst>
            <a:gd name="adj" fmla="val 25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Africa</a:t>
          </a:r>
          <a:endParaRPr lang="en-US" sz="1800" kern="1200" dirty="0"/>
        </a:p>
      </dsp:txBody>
      <dsp:txXfrm>
        <a:off x="554019" y="1751339"/>
        <a:ext cx="847324" cy="1751339"/>
      </dsp:txXfrm>
    </dsp:sp>
    <dsp:sp modelId="{8C00AD62-76BD-4B28-85A9-C05891A798CD}">
      <dsp:nvSpPr>
        <dsp:cNvPr id="0" name=""/>
        <dsp:cNvSpPr/>
      </dsp:nvSpPr>
      <dsp:spPr>
        <a:xfrm>
          <a:off x="0" y="3502678"/>
          <a:ext cx="1955364" cy="1751339"/>
        </a:xfrm>
        <a:prstGeom prst="trapezoid">
          <a:avLst>
            <a:gd name="adj" fmla="val 18608"/>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World</a:t>
          </a:r>
          <a:endParaRPr lang="en-US" sz="1800" kern="1200" dirty="0"/>
        </a:p>
      </dsp:txBody>
      <dsp:txXfrm>
        <a:off x="342188" y="3502678"/>
        <a:ext cx="1270986" cy="175133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571D711-44A1-4FA5-8F88-0B36AFBE2AD2}"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3975823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1D711-44A1-4FA5-8F88-0B36AFBE2AD2}"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1460236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1D711-44A1-4FA5-8F88-0B36AFBE2AD2}"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2809309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571D711-44A1-4FA5-8F88-0B36AFBE2AD2}"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1496919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571D711-44A1-4FA5-8F88-0B36AFBE2AD2}" type="datetimeFigureOut">
              <a:rPr lang="en-US" smtClean="0"/>
              <a:pPr/>
              <a:t>6/14/2016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3519384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571D711-44A1-4FA5-8F88-0B36AFBE2AD2}"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28814280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571D711-44A1-4FA5-8F88-0B36AFBE2AD2}" type="datetimeFigureOut">
              <a:rPr lang="en-US" smtClean="0"/>
              <a:pPr/>
              <a:t>6/14/2016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3692647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571D711-44A1-4FA5-8F88-0B36AFBE2AD2}" type="datetimeFigureOut">
              <a:rPr lang="en-US" smtClean="0"/>
              <a:pPr/>
              <a:t>6/14/2016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3525785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71D711-44A1-4FA5-8F88-0B36AFBE2AD2}" type="datetimeFigureOut">
              <a:rPr lang="en-US" smtClean="0"/>
              <a:pPr/>
              <a:t>6/14/2016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2291833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1D711-44A1-4FA5-8F88-0B36AFBE2AD2}"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1847303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571D711-44A1-4FA5-8F88-0B36AFBE2AD2}" type="datetimeFigureOut">
              <a:rPr lang="en-US" smtClean="0"/>
              <a:pPr/>
              <a:t>6/14/2016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1743874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71D711-44A1-4FA5-8F88-0B36AFBE2AD2}" type="datetimeFigureOut">
              <a:rPr lang="en-US" smtClean="0"/>
              <a:pPr/>
              <a:t>6/14/2016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EE9FDB-6BB8-41B1-B638-7E15B0903500}" type="slidenum">
              <a:rPr lang="en-US" smtClean="0"/>
              <a:pPr/>
              <a:t>‹#›</a:t>
            </a:fld>
            <a:endParaRPr lang="en-US"/>
          </a:p>
        </p:txBody>
      </p:sp>
    </p:spTree>
    <p:extLst>
      <p:ext uri="{BB962C8B-B14F-4D97-AF65-F5344CB8AC3E}">
        <p14:creationId xmlns:p14="http://schemas.microsoft.com/office/powerpoint/2010/main" xmlns="" val="36121211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url?sa=i&amp;rct=j&amp;q=&amp;esrc=s&amp;source=images&amp;cd=&amp;cad=rja&amp;uact=8&amp;ved=0ahUKEwj4tYKo65jMAhUE2D4KHb4gBXAQjRwIBw&amp;url=http://www.capitalfm.co.ke/news/2015/08/one-dead-15-injured-in-kiambu-road-accident/&amp;psig=AFQjCNG5fw9dGNpB1jGzGsn0j10EEFKKpA&amp;ust=146109122339383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9.jpeg"/><Relationship Id="rId7" Type="http://schemas.openxmlformats.org/officeDocument/2006/relationships/diagramQuickStyle" Target="../diagrams/quickStyle1.xml"/><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0.jpeg"/><Relationship Id="rId9" Type="http://schemas.microsoft.com/office/2007/relationships/diagramDrawing" Target="../diagrams/drawing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2"/>
            <a:ext cx="9144000" cy="4215991"/>
          </a:xfrm>
        </p:spPr>
        <p:txBody>
          <a:bodyPr>
            <a:normAutofit/>
          </a:bodyPr>
          <a:lstStyle/>
          <a:p>
            <a:r>
              <a:rPr lang="en-US" dirty="0" smtClean="0"/>
              <a:t>B</a:t>
            </a:r>
            <a:r>
              <a:rPr lang="en-US" dirty="0" smtClean="0"/>
              <a:t>ig </a:t>
            </a:r>
            <a:r>
              <a:rPr lang="en-US" dirty="0" smtClean="0"/>
              <a:t>D</a:t>
            </a:r>
            <a:r>
              <a:rPr lang="en-US" dirty="0" smtClean="0"/>
              <a:t>ata</a:t>
            </a:r>
            <a:r>
              <a:rPr lang="en-US" dirty="0" smtClean="0"/>
              <a:t/>
            </a:r>
            <a:br>
              <a:rPr lang="en-US" dirty="0" smtClean="0"/>
            </a:br>
            <a:r>
              <a:rPr lang="en-US" dirty="0" smtClean="0"/>
              <a:t> </a:t>
            </a:r>
            <a:br>
              <a:rPr lang="en-US" dirty="0" smtClean="0"/>
            </a:br>
            <a:r>
              <a:rPr lang="en-US" dirty="0" smtClean="0"/>
              <a:t>&amp;</a:t>
            </a:r>
            <a:br>
              <a:rPr lang="en-US" dirty="0" smtClean="0"/>
            </a:br>
            <a:r>
              <a:rPr lang="en-US" dirty="0" smtClean="0"/>
              <a:t/>
            </a:r>
            <a:br>
              <a:rPr lang="en-US" dirty="0" smtClean="0"/>
            </a:br>
            <a:r>
              <a:rPr lang="en-US" dirty="0" smtClean="0"/>
              <a:t>The </a:t>
            </a:r>
            <a:r>
              <a:rPr lang="en-US" dirty="0" smtClean="0"/>
              <a:t>R</a:t>
            </a:r>
            <a:r>
              <a:rPr lang="en-US" dirty="0" smtClean="0"/>
              <a:t>oad </a:t>
            </a:r>
            <a:r>
              <a:rPr lang="en-US" dirty="0" smtClean="0"/>
              <a:t>to </a:t>
            </a:r>
            <a:r>
              <a:rPr lang="en-US" dirty="0" smtClean="0"/>
              <a:t>Safety</a:t>
            </a:r>
            <a:endParaRPr lang="en-US" dirty="0"/>
          </a:p>
        </p:txBody>
      </p:sp>
    </p:spTree>
    <p:extLst>
      <p:ext uri="{BB962C8B-B14F-4D97-AF65-F5344CB8AC3E}">
        <p14:creationId xmlns:p14="http://schemas.microsoft.com/office/powerpoint/2010/main" xmlns="" val="2766904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cstate="print">
            <a:extLst>
              <a:ext uri="{28A0092B-C50C-407E-A947-70E740481C1C}">
                <a14:useLocalDpi xmlns:a14="http://schemas.microsoft.com/office/drawing/2010/main" xmlns="" val="0"/>
              </a:ext>
            </a:extLst>
          </a:blip>
          <a:srcRect b="22342"/>
          <a:stretch/>
        </p:blipFill>
        <p:spPr>
          <a:xfrm>
            <a:off x="5977193" y="3500845"/>
            <a:ext cx="5897135" cy="3357155"/>
          </a:xfrm>
          <a:prstGeom prst="rect">
            <a:avLst/>
          </a:prstGeom>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xmlns="" val="0"/>
              </a:ext>
            </a:extLst>
          </a:blip>
          <a:srcRect b="22342"/>
          <a:stretch/>
        </p:blipFill>
        <p:spPr>
          <a:xfrm>
            <a:off x="60951" y="3500845"/>
            <a:ext cx="5897135" cy="3357155"/>
          </a:xfrm>
          <a:prstGeom prst="rect">
            <a:avLst/>
          </a:prstGeom>
        </p:spPr>
      </p:pic>
      <p:pic>
        <p:nvPicPr>
          <p:cNvPr id="8" name="Picture 7"/>
          <p:cNvPicPr>
            <a:picLocks noChangeAspect="1"/>
          </p:cNvPicPr>
          <p:nvPr/>
        </p:nvPicPr>
        <p:blipFill rotWithShape="1">
          <a:blip r:embed="rId2" cstate="print">
            <a:extLst>
              <a:ext uri="{28A0092B-C50C-407E-A947-70E740481C1C}">
                <a14:useLocalDpi xmlns:a14="http://schemas.microsoft.com/office/drawing/2010/main" xmlns="" val="0"/>
              </a:ext>
            </a:extLst>
          </a:blip>
          <a:srcRect b="22342"/>
          <a:stretch/>
        </p:blipFill>
        <p:spPr>
          <a:xfrm>
            <a:off x="5962442" y="482444"/>
            <a:ext cx="5897135" cy="3357155"/>
          </a:xfrm>
          <a:prstGeom prst="rect">
            <a:avLst/>
          </a:prstGeom>
        </p:spPr>
      </p:pic>
      <p:sp>
        <p:nvSpPr>
          <p:cNvPr id="2" name="Title 1"/>
          <p:cNvSpPr>
            <a:spLocks noGrp="1"/>
          </p:cNvSpPr>
          <p:nvPr>
            <p:ph type="title"/>
          </p:nvPr>
        </p:nvSpPr>
        <p:spPr/>
        <p:txBody>
          <a:bodyPr>
            <a:normAutofit fontScale="90000"/>
          </a:bodyPr>
          <a:lstStyle/>
          <a:p>
            <a:pPr lvl="0" fontAlgn="base"/>
            <a:r>
              <a:rPr lang="en-US" dirty="0" smtClean="0"/>
              <a:t>research team</a:t>
            </a:r>
            <a:r>
              <a:rPr lang="en-US" dirty="0"/>
              <a:t/>
            </a:r>
            <a:br>
              <a:rPr lang="en-US" dirty="0"/>
            </a:br>
            <a:r>
              <a:rPr lang="en-US" dirty="0"/>
              <a:t> </a:t>
            </a:r>
            <a:br>
              <a:rPr lang="en-US" dirty="0"/>
            </a:br>
            <a:endParaRPr lang="en-US" dirty="0"/>
          </a:p>
        </p:txBody>
      </p:sp>
      <p:sp>
        <p:nvSpPr>
          <p:cNvPr id="3" name="Content Placeholder 2"/>
          <p:cNvSpPr>
            <a:spLocks noGrp="1"/>
          </p:cNvSpPr>
          <p:nvPr>
            <p:ph idx="1"/>
          </p:nvPr>
        </p:nvSpPr>
        <p:spPr>
          <a:xfrm>
            <a:off x="2298006" y="4369083"/>
            <a:ext cx="3609272" cy="1834596"/>
          </a:xfrm>
        </p:spPr>
        <p:txBody>
          <a:bodyPr>
            <a:normAutofit fontScale="55000" lnSpcReduction="20000"/>
          </a:bodyPr>
          <a:lstStyle/>
          <a:p>
            <a:pPr marL="0" indent="0">
              <a:buNone/>
            </a:pPr>
            <a:r>
              <a:rPr lang="en-US" b="1" dirty="0" smtClean="0">
                <a:latin typeface="+mj-lt"/>
              </a:rPr>
              <a:t>Sarah Williams </a:t>
            </a:r>
          </a:p>
          <a:p>
            <a:pPr marL="0" indent="0">
              <a:buNone/>
            </a:pPr>
            <a:r>
              <a:rPr lang="en-US" b="1" dirty="0" smtClean="0">
                <a:latin typeface="+mj-lt"/>
              </a:rPr>
              <a:t>DRIVING THE </a:t>
            </a:r>
            <a:r>
              <a:rPr lang="en-US" b="1" dirty="0" err="1" smtClean="0">
                <a:latin typeface="+mj-lt"/>
              </a:rPr>
              <a:t>digitalMATATUS</a:t>
            </a:r>
            <a:r>
              <a:rPr lang="en-US" b="1" dirty="0" smtClean="0">
                <a:latin typeface="+mj-lt"/>
              </a:rPr>
              <a:t>!</a:t>
            </a:r>
            <a:r>
              <a:rPr lang="en-US" dirty="0" smtClean="0">
                <a:latin typeface="+mj-lt"/>
              </a:rPr>
              <a:t> </a:t>
            </a:r>
          </a:p>
          <a:p>
            <a:pPr marL="0" indent="0">
              <a:buNone/>
            </a:pPr>
            <a:r>
              <a:rPr lang="en-US" dirty="0" smtClean="0">
                <a:latin typeface="+mj-lt"/>
              </a:rPr>
              <a:t>Assistant </a:t>
            </a:r>
            <a:r>
              <a:rPr lang="en-US" dirty="0">
                <a:latin typeface="+mj-lt"/>
              </a:rPr>
              <a:t>Professor of Urban Planning and Technology and the Director of the Civic Data Design Lab at Massachusetts Institute of Technology (MIT). Williams has been named one of the top 25 planners in technology and 2012 Game Changer by Metropolis Magazine. </a:t>
            </a: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rot="20802609">
            <a:off x="7180564" y="1451716"/>
            <a:ext cx="841842" cy="1497355"/>
          </a:xfrm>
          <a:prstGeom prst="rect">
            <a:avLst/>
          </a:prstGeom>
          <a:effectLst>
            <a:softEdge rad="25400"/>
          </a:effectLst>
        </p:spPr>
      </p:pic>
      <p:pic>
        <p:nvPicPr>
          <p:cNvPr id="6" name="Picture 5"/>
          <p:cNvPicPr>
            <a:picLocks noChangeAspect="1"/>
          </p:cNvPicPr>
          <p:nvPr/>
        </p:nvPicPr>
        <p:blipFill rotWithShape="1">
          <a:blip r:embed="rId2" cstate="print">
            <a:extLst>
              <a:ext uri="{28A0092B-C50C-407E-A947-70E740481C1C}">
                <a14:useLocalDpi xmlns:a14="http://schemas.microsoft.com/office/drawing/2010/main" xmlns="" val="0"/>
              </a:ext>
            </a:extLst>
          </a:blip>
          <a:srcRect b="22342"/>
          <a:stretch/>
        </p:blipFill>
        <p:spPr>
          <a:xfrm>
            <a:off x="52253" y="705394"/>
            <a:ext cx="5897135" cy="3357155"/>
          </a:xfrm>
          <a:prstGeom prst="rect">
            <a:avLst/>
          </a:prstGeom>
        </p:spPr>
      </p:pic>
      <p:sp>
        <p:nvSpPr>
          <p:cNvPr id="7" name="Content Placeholder 2"/>
          <p:cNvSpPr txBox="1">
            <a:spLocks/>
          </p:cNvSpPr>
          <p:nvPr/>
        </p:nvSpPr>
        <p:spPr>
          <a:xfrm>
            <a:off x="2233751" y="1533417"/>
            <a:ext cx="3673527" cy="1992670"/>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latin typeface="+mj-lt"/>
              </a:rPr>
              <a:t>Arianna Legovini</a:t>
            </a:r>
            <a:r>
              <a:rPr lang="en-US" dirty="0" smtClean="0">
                <a:latin typeface="+mj-lt"/>
              </a:rPr>
              <a:t> </a:t>
            </a:r>
          </a:p>
          <a:p>
            <a:pPr marL="0" indent="0">
              <a:buNone/>
            </a:pPr>
            <a:r>
              <a:rPr lang="en-US" b="1" dirty="0" smtClean="0">
                <a:latin typeface="+mj-lt"/>
              </a:rPr>
              <a:t>IMPACT EVALUATION AT SCALE!</a:t>
            </a:r>
          </a:p>
          <a:p>
            <a:pPr marL="0" indent="0">
              <a:buNone/>
            </a:pPr>
            <a:r>
              <a:rPr lang="en-US" dirty="0" smtClean="0">
                <a:latin typeface="+mj-lt"/>
              </a:rPr>
              <a:t>Head of DIME. $300M in external funding over the past decade. Bridging the gap between policy and research. Triggering policy change on the basis of field experiments. Founded large experimental research programs in new fields.</a:t>
            </a:r>
          </a:p>
        </p:txBody>
      </p:sp>
      <p:sp>
        <p:nvSpPr>
          <p:cNvPr id="9" name="Content Placeholder 2"/>
          <p:cNvSpPr txBox="1">
            <a:spLocks/>
          </p:cNvSpPr>
          <p:nvPr/>
        </p:nvSpPr>
        <p:spPr>
          <a:xfrm>
            <a:off x="8294915" y="1240975"/>
            <a:ext cx="3509500" cy="2090054"/>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latin typeface="+mj-lt"/>
              </a:rPr>
              <a:t>Guadalupe Bedoya</a:t>
            </a:r>
            <a:r>
              <a:rPr lang="en-US" dirty="0" smtClean="0">
                <a:latin typeface="+mj-lt"/>
              </a:rPr>
              <a:t> </a:t>
            </a:r>
          </a:p>
          <a:p>
            <a:pPr marL="0" indent="0">
              <a:buNone/>
            </a:pPr>
            <a:r>
              <a:rPr lang="en-US" b="1" dirty="0" smtClean="0">
                <a:latin typeface="+mj-lt"/>
              </a:rPr>
              <a:t>TAKING</a:t>
            </a:r>
            <a:r>
              <a:rPr lang="en-US" dirty="0" smtClean="0">
                <a:latin typeface="+mj-lt"/>
              </a:rPr>
              <a:t> </a:t>
            </a:r>
            <a:r>
              <a:rPr lang="en-US" b="1" dirty="0" smtClean="0">
                <a:latin typeface="+mj-lt"/>
              </a:rPr>
              <a:t>SAFETY SERIOUSLY!</a:t>
            </a:r>
          </a:p>
          <a:p>
            <a:pPr marL="0" indent="0">
              <a:buNone/>
            </a:pPr>
            <a:r>
              <a:rPr lang="en-US" dirty="0" smtClean="0">
                <a:latin typeface="+mj-lt"/>
              </a:rPr>
              <a:t>Economist in the Development Impact Evaluation team at the World Bank's Research Group. PI of impact evaluation projects in Kenya, Peru, and Afghanistan. Focus on developing and measuring the impact of accountability systems to improve safety (patient safety, building safety, road safety). </a:t>
            </a:r>
          </a:p>
        </p:txBody>
      </p:sp>
      <p:sp>
        <p:nvSpPr>
          <p:cNvPr id="12" name="Content Placeholder 2"/>
          <p:cNvSpPr txBox="1">
            <a:spLocks/>
          </p:cNvSpPr>
          <p:nvPr/>
        </p:nvSpPr>
        <p:spPr>
          <a:xfrm>
            <a:off x="8195141" y="4314662"/>
            <a:ext cx="3609274" cy="2034767"/>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smtClean="0">
                <a:latin typeface="+mj-lt"/>
              </a:rPr>
              <a:t>Syon Bhanot</a:t>
            </a:r>
            <a:r>
              <a:rPr lang="en-US" dirty="0" smtClean="0">
                <a:latin typeface="+mj-lt"/>
              </a:rPr>
              <a:t> </a:t>
            </a:r>
          </a:p>
          <a:p>
            <a:pPr marL="0" indent="0">
              <a:buNone/>
            </a:pPr>
            <a:r>
              <a:rPr lang="en-US" b="1" dirty="0" smtClean="0">
                <a:latin typeface="+mj-lt"/>
              </a:rPr>
              <a:t>IT’S BEHAVIOR STUPID!</a:t>
            </a:r>
          </a:p>
          <a:p>
            <a:pPr marL="0" indent="0">
              <a:buNone/>
            </a:pPr>
            <a:r>
              <a:rPr lang="en-US" dirty="0" smtClean="0">
                <a:latin typeface="+mj-lt"/>
              </a:rPr>
              <a:t>Assistant Professor of Economics at Swarthmore College. Academic Affiliate at the </a:t>
            </a:r>
            <a:r>
              <a:rPr lang="en-US" dirty="0" err="1" smtClean="0">
                <a:latin typeface="+mj-lt"/>
              </a:rPr>
              <a:t>Busara</a:t>
            </a:r>
            <a:r>
              <a:rPr lang="en-US" dirty="0" smtClean="0">
                <a:latin typeface="+mj-lt"/>
              </a:rPr>
              <a:t> Center for Behavioral Economics. Field experiments on decisions where individuals lack sufficient context to make optimal choices. Environmental conservation, financial decisions, cooperation, and decisions by the very poor.</a:t>
            </a:r>
          </a:p>
        </p:txBody>
      </p:sp>
      <p:pic>
        <p:nvPicPr>
          <p:cNvPr id="13" name="Picture 1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rot="20793347">
            <a:off x="1249434" y="1605964"/>
            <a:ext cx="863414" cy="1535726"/>
          </a:xfrm>
          <a:prstGeom prst="rect">
            <a:avLst/>
          </a:prstGeom>
          <a:effectLst>
            <a:softEdge rad="25400"/>
          </a:effectLst>
        </p:spPr>
      </p:pic>
      <p:pic>
        <p:nvPicPr>
          <p:cNvPr id="15" name="Picture 14"/>
          <p:cNvPicPr>
            <a:picLocks noChangeAspect="1"/>
          </p:cNvPicPr>
          <p:nvPr/>
        </p:nvPicPr>
        <p:blipFill rotWithShape="1">
          <a:blip r:embed="rId5" cstate="print">
            <a:duotone>
              <a:prstClr val="black"/>
              <a:schemeClr val="accent6">
                <a:tint val="45000"/>
                <a:satMod val="400000"/>
              </a:schemeClr>
            </a:duotone>
            <a:extLst>
              <a:ext uri="{28A0092B-C50C-407E-A947-70E740481C1C}">
                <a14:useLocalDpi xmlns:a14="http://schemas.microsoft.com/office/drawing/2010/main" xmlns="" val="0"/>
              </a:ext>
            </a:extLst>
          </a:blip>
          <a:srcRect t="16952" r="49154"/>
          <a:stretch/>
        </p:blipFill>
        <p:spPr>
          <a:xfrm rot="20784968">
            <a:off x="7221652" y="4356021"/>
            <a:ext cx="839773" cy="1828800"/>
          </a:xfrm>
          <a:prstGeom prst="rect">
            <a:avLst/>
          </a:prstGeom>
          <a:effectLst>
            <a:softEdge rad="25400"/>
          </a:effectLst>
        </p:spPr>
      </p:pic>
      <p:pic>
        <p:nvPicPr>
          <p:cNvPr id="16" name="Picture 15"/>
          <p:cNvPicPr>
            <a:picLocks noChangeAspect="1"/>
          </p:cNvPicPr>
          <p:nvPr/>
        </p:nvPicPr>
        <p:blipFill rotWithShape="1">
          <a:blip r:embed="rId6" cstate="print">
            <a:extLst>
              <a:ext uri="{28A0092B-C50C-407E-A947-70E740481C1C}">
                <a14:useLocalDpi xmlns:a14="http://schemas.microsoft.com/office/drawing/2010/main" xmlns="" val="0"/>
              </a:ext>
            </a:extLst>
          </a:blip>
          <a:srcRect l="41999" r="14801"/>
          <a:stretch/>
        </p:blipFill>
        <p:spPr>
          <a:xfrm rot="20789228">
            <a:off x="1289943" y="4456298"/>
            <a:ext cx="822960" cy="1524000"/>
          </a:xfrm>
          <a:prstGeom prst="rect">
            <a:avLst/>
          </a:prstGeom>
          <a:effectLst>
            <a:softEdge rad="25400"/>
          </a:effectLst>
        </p:spPr>
      </p:pic>
    </p:spTree>
    <p:extLst>
      <p:ext uri="{BB962C8B-B14F-4D97-AF65-F5344CB8AC3E}">
        <p14:creationId xmlns:p14="http://schemas.microsoft.com/office/powerpoint/2010/main" xmlns="" val="3436461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a:t>t</a:t>
            </a:r>
            <a:r>
              <a:rPr lang="en-US" dirty="0" smtClean="0"/>
              <a:t>he problem</a:t>
            </a:r>
            <a:endParaRPr lang="en-US" dirty="0"/>
          </a:p>
        </p:txBody>
      </p:sp>
      <p:sp>
        <p:nvSpPr>
          <p:cNvPr id="3" name="Content Placeholder 2"/>
          <p:cNvSpPr>
            <a:spLocks noGrp="1"/>
          </p:cNvSpPr>
          <p:nvPr>
            <p:ph idx="1"/>
          </p:nvPr>
        </p:nvSpPr>
        <p:spPr>
          <a:xfrm>
            <a:off x="838199" y="1825625"/>
            <a:ext cx="10813870" cy="4351338"/>
          </a:xfrm>
        </p:spPr>
        <p:txBody>
          <a:bodyPr>
            <a:normAutofit/>
          </a:bodyPr>
          <a:lstStyle/>
          <a:p>
            <a:r>
              <a:rPr lang="en-US" dirty="0">
                <a:latin typeface="+mj-lt"/>
              </a:rPr>
              <a:t>Kenya </a:t>
            </a:r>
            <a:r>
              <a:rPr lang="en-US" dirty="0" smtClean="0">
                <a:latin typeface="+mj-lt"/>
              </a:rPr>
              <a:t>ranks top </a:t>
            </a:r>
            <a:r>
              <a:rPr lang="en-US" dirty="0">
                <a:latin typeface="+mj-lt"/>
              </a:rPr>
              <a:t>10 countries </a:t>
            </a:r>
            <a:r>
              <a:rPr lang="en-US" dirty="0" smtClean="0">
                <a:latin typeface="+mj-lt"/>
              </a:rPr>
              <a:t>for </a:t>
            </a:r>
            <a:r>
              <a:rPr lang="en-US" dirty="0">
                <a:latin typeface="+mj-lt"/>
              </a:rPr>
              <a:t>death rate due to road traffic accidents </a:t>
            </a:r>
            <a:endParaRPr lang="en-US" dirty="0" smtClean="0">
              <a:latin typeface="+mj-lt"/>
            </a:endParaRPr>
          </a:p>
          <a:p>
            <a:r>
              <a:rPr lang="en-US" dirty="0" smtClean="0">
                <a:latin typeface="+mj-lt"/>
              </a:rPr>
              <a:t>Minibuses (</a:t>
            </a:r>
            <a:r>
              <a:rPr lang="en-US" dirty="0" err="1" smtClean="0">
                <a:latin typeface="+mj-lt"/>
              </a:rPr>
              <a:t>matatus</a:t>
            </a:r>
            <a:r>
              <a:rPr lang="en-US" dirty="0" smtClean="0">
                <a:latin typeface="+mj-lt"/>
              </a:rPr>
              <a:t>) transport 70% of the labor force</a:t>
            </a:r>
            <a:endParaRPr lang="en-US" dirty="0">
              <a:latin typeface="+mj-lt"/>
            </a:endParaRPr>
          </a:p>
          <a:p>
            <a:r>
              <a:rPr lang="en-US" dirty="0" smtClean="0">
                <a:latin typeface="+mj-lt"/>
              </a:rPr>
              <a:t>28% of </a:t>
            </a:r>
            <a:r>
              <a:rPr lang="en-US" dirty="0" err="1" smtClean="0">
                <a:latin typeface="+mj-lt"/>
              </a:rPr>
              <a:t>matatus</a:t>
            </a:r>
            <a:r>
              <a:rPr lang="en-US" dirty="0" smtClean="0">
                <a:latin typeface="+mj-lt"/>
              </a:rPr>
              <a:t> will be in an accident in any given year</a:t>
            </a:r>
          </a:p>
          <a:p>
            <a:r>
              <a:rPr lang="en-US" dirty="0" smtClean="0">
                <a:latin typeface="+mj-lt"/>
              </a:rPr>
              <a:t>Economic costs 1-5% of GDP</a:t>
            </a:r>
            <a:endParaRPr lang="en-US" dirty="0">
              <a:latin typeface="+mj-lt"/>
            </a:endParaRPr>
          </a:p>
        </p:txBody>
      </p:sp>
      <p:pic>
        <p:nvPicPr>
          <p:cNvPr id="1026" name="Picture 2" descr="http://www.capitalfm.co.ke/news/files/2014/01/ACCIDENT-THIKA-ROAD.jpg">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79475" y="3746862"/>
            <a:ext cx="5172892" cy="2873829"/>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838199" y="3746861"/>
            <a:ext cx="5841276" cy="2793276"/>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smtClean="0">
              <a:latin typeface="+mj-lt"/>
            </a:endParaRPr>
          </a:p>
          <a:p>
            <a:r>
              <a:rPr lang="en-US" dirty="0" smtClean="0">
                <a:latin typeface="+mj-lt"/>
              </a:rPr>
              <a:t>Lack of accountability in the public transport system</a:t>
            </a:r>
            <a:r>
              <a:rPr lang="en-US" dirty="0" smtClean="0">
                <a:latin typeface="+mj-lt"/>
                <a:sym typeface="Wingdings" panose="05000000000000000000" pitchFamily="2" charset="2"/>
              </a:rPr>
              <a:t> moral hazard, adverse selection</a:t>
            </a:r>
            <a:endParaRPr lang="en-US" dirty="0" smtClean="0">
              <a:latin typeface="+mj-lt"/>
            </a:endParaRPr>
          </a:p>
          <a:p>
            <a:pPr lvl="1"/>
            <a:r>
              <a:rPr lang="en-US" dirty="0" smtClean="0">
                <a:latin typeface="+mj-lt"/>
              </a:rPr>
              <a:t>No information</a:t>
            </a:r>
          </a:p>
          <a:p>
            <a:pPr lvl="1"/>
            <a:r>
              <a:rPr lang="en-US" dirty="0" smtClean="0">
                <a:latin typeface="+mj-lt"/>
              </a:rPr>
              <a:t>Perverse incentives</a:t>
            </a:r>
          </a:p>
          <a:p>
            <a:pPr lvl="1"/>
            <a:r>
              <a:rPr lang="en-US" dirty="0" smtClean="0">
                <a:latin typeface="+mj-lt"/>
              </a:rPr>
              <a:t>Inadequate rules of the game</a:t>
            </a:r>
          </a:p>
          <a:p>
            <a:endParaRPr lang="en-US" dirty="0">
              <a:latin typeface="+mj-lt"/>
            </a:endParaRPr>
          </a:p>
        </p:txBody>
      </p:sp>
    </p:spTree>
    <p:extLst>
      <p:ext uri="{BB962C8B-B14F-4D97-AF65-F5344CB8AC3E}">
        <p14:creationId xmlns:p14="http://schemas.microsoft.com/office/powerpoint/2010/main" xmlns="" val="7332708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1" algn="l" rtl="0">
              <a:lnSpc>
                <a:spcPct val="90000"/>
              </a:lnSpc>
              <a:spcBef>
                <a:spcPct val="0"/>
              </a:spcBef>
            </a:pPr>
            <a:r>
              <a:rPr lang="en-US" sz="4400" dirty="0">
                <a:latin typeface="+mj-lt"/>
              </a:rPr>
              <a:t>i</a:t>
            </a:r>
            <a:r>
              <a:rPr lang="en-US" sz="4400" dirty="0" smtClean="0">
                <a:latin typeface="+mj-lt"/>
              </a:rPr>
              <a:t>nnovation</a:t>
            </a:r>
            <a:r>
              <a:rPr lang="en-US" sz="2800" dirty="0" smtClean="0">
                <a:latin typeface="+mj-lt"/>
              </a:rPr>
              <a:t/>
            </a:r>
            <a:br>
              <a:rPr lang="en-US" sz="2800" dirty="0" smtClean="0">
                <a:latin typeface="+mj-lt"/>
              </a:rPr>
            </a:br>
            <a:r>
              <a:rPr lang="en-US" sz="2800" dirty="0" smtClean="0">
                <a:latin typeface="+mj-lt"/>
              </a:rPr>
              <a:t>a platform for safety in </a:t>
            </a:r>
            <a:r>
              <a:rPr lang="en-US" sz="2800" dirty="0">
                <a:latin typeface="+mj-lt"/>
              </a:rPr>
              <a:t>r</a:t>
            </a:r>
            <a:r>
              <a:rPr lang="en-US" sz="2800" dirty="0" smtClean="0">
                <a:latin typeface="+mj-lt"/>
              </a:rPr>
              <a:t>apidly growing cities in low-income countries</a:t>
            </a:r>
            <a:br>
              <a:rPr lang="en-US" sz="2800" dirty="0" smtClean="0">
                <a:latin typeface="+mj-lt"/>
              </a:rPr>
            </a:br>
            <a:endParaRPr lang="en-US" sz="2800" dirty="0">
              <a:latin typeface="+mj-lt"/>
            </a:endParaRPr>
          </a:p>
        </p:txBody>
      </p:sp>
      <p:sp>
        <p:nvSpPr>
          <p:cNvPr id="4" name="Content Placeholder 3"/>
          <p:cNvSpPr>
            <a:spLocks noGrp="1"/>
          </p:cNvSpPr>
          <p:nvPr>
            <p:ph idx="1"/>
          </p:nvPr>
        </p:nvSpPr>
        <p:spPr/>
        <p:txBody>
          <a:bodyPr/>
          <a:lstStyle/>
          <a:p>
            <a:pPr marL="514350" indent="-514350">
              <a:buFont typeface="+mj-lt"/>
              <a:buAutoNum type="arabicPeriod"/>
            </a:pPr>
            <a:r>
              <a:rPr lang="en-US" dirty="0" smtClean="0"/>
              <a:t>Empirically validated measurement system</a:t>
            </a:r>
          </a:p>
          <a:p>
            <a:pPr marL="514350" indent="-514350">
              <a:buFont typeface="+mj-lt"/>
              <a:buAutoNum type="arabicPeriod"/>
            </a:pPr>
            <a:r>
              <a:rPr lang="en-US" dirty="0" smtClean="0"/>
              <a:t>Big data system</a:t>
            </a:r>
          </a:p>
          <a:p>
            <a:pPr marL="514350" indent="-514350">
              <a:buFont typeface="+mj-lt"/>
              <a:buAutoNum type="arabicPeriod"/>
            </a:pPr>
            <a:r>
              <a:rPr lang="en-US" dirty="0" smtClean="0"/>
              <a:t>Adaptive experimentation to solve development problems</a:t>
            </a:r>
            <a:endParaRPr lang="en-US" dirty="0"/>
          </a:p>
        </p:txBody>
      </p:sp>
    </p:spTree>
    <p:extLst>
      <p:ext uri="{BB962C8B-B14F-4D97-AF65-F5344CB8AC3E}">
        <p14:creationId xmlns:p14="http://schemas.microsoft.com/office/powerpoint/2010/main" xmlns="" val="1180694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xmlns="" val="0"/>
              </a:ext>
            </a:extLst>
          </a:blip>
          <a:srcRect l="10809" t="8127" r="10489" b="56012"/>
          <a:stretch/>
        </p:blipFill>
        <p:spPr>
          <a:xfrm>
            <a:off x="-52252" y="-464664"/>
            <a:ext cx="12252961" cy="7544733"/>
          </a:xfrm>
          <a:prstGeom prst="rect">
            <a:avLst/>
          </a:prstGeom>
        </p:spPr>
      </p:pic>
      <p:sp>
        <p:nvSpPr>
          <p:cNvPr id="16" name="Rectangle 15"/>
          <p:cNvSpPr/>
          <p:nvPr/>
        </p:nvSpPr>
        <p:spPr>
          <a:xfrm>
            <a:off x="3196046" y="458511"/>
            <a:ext cx="8689313" cy="4445564"/>
          </a:xfrm>
          <a:prstGeom prst="rect">
            <a:avLst/>
          </a:prstGeom>
          <a:effectLst>
            <a:softEdge rad="38100"/>
          </a:effectLst>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2880696" y="-39459"/>
            <a:ext cx="7178120" cy="1049115"/>
          </a:xfrm>
        </p:spPr>
        <p:txBody>
          <a:bodyPr>
            <a:normAutofit fontScale="90000"/>
          </a:bodyPr>
          <a:lstStyle/>
          <a:p>
            <a:pPr lvl="0" fontAlgn="base"/>
            <a:r>
              <a:rPr lang="en-US" dirty="0"/>
              <a:t>b</a:t>
            </a:r>
            <a:r>
              <a:rPr lang="en-US" dirty="0" smtClean="0"/>
              <a:t>reak from the past</a:t>
            </a:r>
            <a:r>
              <a:rPr lang="en-US" b="1" dirty="0"/>
              <a:t> </a:t>
            </a:r>
            <a:br>
              <a:rPr lang="en-US" b="1" dirty="0"/>
            </a:br>
            <a:endParaRPr lang="en-US" b="1" dirty="0"/>
          </a:p>
        </p:txBody>
      </p:sp>
      <p:sp>
        <p:nvSpPr>
          <p:cNvPr id="3" name="Content Placeholder 2"/>
          <p:cNvSpPr>
            <a:spLocks noGrp="1"/>
          </p:cNvSpPr>
          <p:nvPr>
            <p:ph idx="1"/>
          </p:nvPr>
        </p:nvSpPr>
        <p:spPr>
          <a:xfrm>
            <a:off x="161925" y="0"/>
            <a:ext cx="2686050" cy="2903717"/>
          </a:xfrm>
        </p:spPr>
        <p:txBody>
          <a:bodyPr>
            <a:noAutofit/>
          </a:bodyPr>
          <a:lstStyle/>
          <a:p>
            <a:pPr marL="0" indent="0">
              <a:buNone/>
            </a:pPr>
            <a:r>
              <a:rPr lang="en-US" sz="1600" dirty="0" smtClean="0">
                <a:solidFill>
                  <a:schemeClr val="bg1">
                    <a:lumMod val="65000"/>
                  </a:schemeClr>
                </a:solidFill>
                <a:latin typeface="+mj-lt"/>
              </a:rPr>
              <a:t>TODAY</a:t>
            </a:r>
          </a:p>
          <a:p>
            <a:r>
              <a:rPr lang="en-US" sz="1600" dirty="0" smtClean="0">
                <a:solidFill>
                  <a:schemeClr val="bg1">
                    <a:lumMod val="65000"/>
                  </a:schemeClr>
                </a:solidFill>
                <a:latin typeface="+mj-lt"/>
              </a:rPr>
              <a:t>Speed cameras</a:t>
            </a:r>
          </a:p>
          <a:p>
            <a:r>
              <a:rPr lang="en-US" sz="1600" dirty="0" smtClean="0">
                <a:solidFill>
                  <a:schemeClr val="bg1">
                    <a:lumMod val="65000"/>
                  </a:schemeClr>
                </a:solidFill>
                <a:latin typeface="+mj-lt"/>
              </a:rPr>
              <a:t>Speed governors</a:t>
            </a:r>
          </a:p>
          <a:p>
            <a:r>
              <a:rPr lang="en-US" sz="1600" dirty="0" smtClean="0">
                <a:solidFill>
                  <a:schemeClr val="bg1">
                    <a:lumMod val="65000"/>
                  </a:schemeClr>
                </a:solidFill>
                <a:latin typeface="+mj-lt"/>
              </a:rPr>
              <a:t>Seat belts</a:t>
            </a:r>
          </a:p>
          <a:p>
            <a:r>
              <a:rPr lang="en-US" sz="1600" dirty="0" smtClean="0">
                <a:solidFill>
                  <a:schemeClr val="bg1">
                    <a:lumMod val="65000"/>
                  </a:schemeClr>
                </a:solidFill>
                <a:latin typeface="+mj-lt"/>
              </a:rPr>
              <a:t>Stickers</a:t>
            </a:r>
          </a:p>
          <a:p>
            <a:r>
              <a:rPr lang="en-US" sz="1600" dirty="0" smtClean="0">
                <a:solidFill>
                  <a:srgbClr val="ED7D31"/>
                </a:solidFill>
                <a:latin typeface="+mj-lt"/>
              </a:rPr>
              <a:t>Poor information on accidents and casualties</a:t>
            </a:r>
          </a:p>
          <a:p>
            <a:r>
              <a:rPr lang="en-US" sz="1600" dirty="0" smtClean="0">
                <a:solidFill>
                  <a:srgbClr val="ED7D31"/>
                </a:solidFill>
                <a:latin typeface="+mj-lt"/>
              </a:rPr>
              <a:t>No clear reduction in fatalities</a:t>
            </a:r>
            <a:endParaRPr lang="en-US" sz="1600" dirty="0">
              <a:solidFill>
                <a:srgbClr val="ED7D31"/>
              </a:solidFill>
              <a:latin typeface="+mj-lt"/>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91742" y="2967252"/>
            <a:ext cx="2580433" cy="1935324"/>
          </a:xfrm>
          <a:prstGeom prst="rect">
            <a:avLst/>
          </a:prstGeom>
        </p:spPr>
      </p:pic>
      <p:sp>
        <p:nvSpPr>
          <p:cNvPr id="6" name="Content Placeholder 2"/>
          <p:cNvSpPr txBox="1">
            <a:spLocks/>
          </p:cNvSpPr>
          <p:nvPr/>
        </p:nvSpPr>
        <p:spPr>
          <a:xfrm>
            <a:off x="5408958" y="4982935"/>
            <a:ext cx="6476401" cy="16700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2000" dirty="0" smtClean="0">
                <a:latin typeface="+mj-lt"/>
              </a:rPr>
              <a:t>TOMORROW</a:t>
            </a:r>
          </a:p>
          <a:p>
            <a:pPr algn="r"/>
            <a:r>
              <a:rPr lang="en-US" sz="2000" dirty="0">
                <a:latin typeface="+mj-lt"/>
              </a:rPr>
              <a:t>Big data and </a:t>
            </a:r>
            <a:r>
              <a:rPr lang="en-US" sz="2000" dirty="0" smtClean="0">
                <a:latin typeface="+mj-lt"/>
              </a:rPr>
              <a:t>functioning accountability system will be the </a:t>
            </a:r>
            <a:r>
              <a:rPr lang="en-US" sz="2000" dirty="0">
                <a:latin typeface="+mj-lt"/>
              </a:rPr>
              <a:t>road to safety for millions of people in </a:t>
            </a:r>
            <a:r>
              <a:rPr lang="en-US" sz="2000" dirty="0" smtClean="0">
                <a:latin typeface="+mj-lt"/>
              </a:rPr>
              <a:t>low-income countries</a:t>
            </a:r>
          </a:p>
          <a:p>
            <a:pPr lvl="1" algn="r"/>
            <a:r>
              <a:rPr lang="en-US" sz="2000" dirty="0" smtClean="0">
                <a:solidFill>
                  <a:srgbClr val="ED7D30"/>
                </a:solidFill>
                <a:latin typeface="+mj-lt"/>
              </a:rPr>
              <a:t>Saving lives!</a:t>
            </a:r>
            <a:endParaRPr lang="en-US" sz="2000" dirty="0">
              <a:solidFill>
                <a:srgbClr val="ED7D30"/>
              </a:solidFill>
              <a:latin typeface="+mj-lt"/>
            </a:endParaRPr>
          </a:p>
        </p:txBody>
      </p:sp>
      <p:pic>
        <p:nvPicPr>
          <p:cNvPr id="9" name="Picture 8"/>
          <p:cNvPicPr>
            <a:picLocks noChangeAspect="1"/>
          </p:cNvPicPr>
          <p:nvPr/>
        </p:nvPicPr>
        <p:blipFill>
          <a:blip r:embed="rId4" cstate="print"/>
          <a:stretch>
            <a:fillRect/>
          </a:stretch>
        </p:blipFill>
        <p:spPr>
          <a:xfrm>
            <a:off x="174707" y="4942013"/>
            <a:ext cx="3798102" cy="175739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871877" y="522576"/>
            <a:ext cx="7499717" cy="4355371"/>
          </a:xfrm>
          <a:prstGeom prst="rect">
            <a:avLst/>
          </a:prstGeom>
        </p:spPr>
      </p:pic>
    </p:spTree>
    <p:extLst>
      <p:ext uri="{BB962C8B-B14F-4D97-AF65-F5344CB8AC3E}">
        <p14:creationId xmlns:p14="http://schemas.microsoft.com/office/powerpoint/2010/main" xmlns="" val="3969491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1: EMPIRICALLY-VALIDATED MEASUREMENT SYSTEM</a:t>
            </a:r>
            <a:endParaRPr lang="en-US" dirty="0"/>
          </a:p>
        </p:txBody>
      </p:sp>
      <p:sp>
        <p:nvSpPr>
          <p:cNvPr id="3" name="Content Placeholder 2"/>
          <p:cNvSpPr>
            <a:spLocks noGrp="1"/>
          </p:cNvSpPr>
          <p:nvPr>
            <p:ph idx="1"/>
          </p:nvPr>
        </p:nvSpPr>
        <p:spPr/>
        <p:txBody>
          <a:bodyPr/>
          <a:lstStyle/>
          <a:p>
            <a:r>
              <a:rPr lang="en-US" dirty="0" smtClean="0"/>
              <a:t>WHAT FACTORS PREDICT ROAD TRAFFIC ACCIDENTS?</a:t>
            </a:r>
          </a:p>
          <a:p>
            <a:pPr lvl="1"/>
            <a:r>
              <a:rPr lang="en-US" dirty="0" smtClean="0"/>
              <a:t>Physical characteristics of the road</a:t>
            </a:r>
          </a:p>
          <a:p>
            <a:pPr lvl="1"/>
            <a:r>
              <a:rPr lang="en-US" dirty="0" smtClean="0"/>
              <a:t>Traffic patterns</a:t>
            </a:r>
          </a:p>
          <a:p>
            <a:pPr lvl="1"/>
            <a:r>
              <a:rPr lang="en-US" dirty="0" smtClean="0"/>
              <a:t>Driver behavior</a:t>
            </a:r>
          </a:p>
          <a:p>
            <a:pPr lvl="1"/>
            <a:endParaRPr lang="en-US" dirty="0"/>
          </a:p>
          <a:p>
            <a:r>
              <a:rPr lang="en-US" dirty="0" smtClean="0"/>
              <a:t>HOW DO WE COLLECT DATA IN A COST-EFFICIENT WAY?</a:t>
            </a:r>
          </a:p>
          <a:p>
            <a:pPr lvl="1"/>
            <a:r>
              <a:rPr lang="en-US" dirty="0" smtClean="0"/>
              <a:t>Testing technology-based data generation</a:t>
            </a:r>
          </a:p>
          <a:p>
            <a:pPr lvl="1"/>
            <a:r>
              <a:rPr lang="en-US" dirty="0" smtClean="0"/>
              <a:t>Crowd-source rider-generated data</a:t>
            </a:r>
          </a:p>
          <a:p>
            <a:pPr lvl="1"/>
            <a:r>
              <a:rPr lang="en-US" dirty="0" err="1" smtClean="0"/>
              <a:t>Triagulate</a:t>
            </a:r>
            <a:r>
              <a:rPr lang="en-US" dirty="0" smtClean="0"/>
              <a:t> with observation-intensive data</a:t>
            </a:r>
          </a:p>
          <a:p>
            <a:pPr lvl="1"/>
            <a:r>
              <a:rPr lang="en-US" dirty="0" smtClean="0"/>
              <a:t>Evaluate trade-offs and select cost-efficient sustainable data collection path</a:t>
            </a:r>
          </a:p>
          <a:p>
            <a:pPr lvl="1"/>
            <a:endParaRPr lang="en-US" dirty="0"/>
          </a:p>
        </p:txBody>
      </p:sp>
    </p:spTree>
    <p:extLst>
      <p:ext uri="{BB962C8B-B14F-4D97-AF65-F5344CB8AC3E}">
        <p14:creationId xmlns:p14="http://schemas.microsoft.com/office/powerpoint/2010/main" xmlns="" val="6281537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 2: CONSTRUCT BIG DATA SYSTEM</a:t>
            </a:r>
            <a:endParaRPr lang="en-US" dirty="0"/>
          </a:p>
        </p:txBody>
      </p:sp>
      <p:sp>
        <p:nvSpPr>
          <p:cNvPr id="3" name="Content Placeholder 2"/>
          <p:cNvSpPr>
            <a:spLocks noGrp="1"/>
          </p:cNvSpPr>
          <p:nvPr>
            <p:ph idx="1"/>
          </p:nvPr>
        </p:nvSpPr>
        <p:spPr>
          <a:xfrm>
            <a:off x="838200" y="1825625"/>
            <a:ext cx="8221854" cy="4351338"/>
          </a:xfrm>
        </p:spPr>
        <p:txBody>
          <a:bodyPr/>
          <a:lstStyle/>
          <a:p>
            <a:pPr marL="0" indent="-457200"/>
            <a:r>
              <a:rPr lang="en-US" dirty="0" smtClean="0"/>
              <a:t>Collect </a:t>
            </a:r>
            <a:r>
              <a:rPr lang="en-US" dirty="0"/>
              <a:t>essential </a:t>
            </a:r>
            <a:r>
              <a:rPr lang="en-US" dirty="0" smtClean="0"/>
              <a:t>data</a:t>
            </a:r>
          </a:p>
          <a:p>
            <a:pPr marL="0" indent="-457200"/>
            <a:r>
              <a:rPr lang="en-US" dirty="0"/>
              <a:t>Create essential piece of infrastructure that can be replicated across the world</a:t>
            </a:r>
          </a:p>
          <a:p>
            <a:pPr marL="0" indent="-457200"/>
            <a:r>
              <a:rPr lang="en-US" dirty="0"/>
              <a:t>D</a:t>
            </a:r>
            <a:r>
              <a:rPr lang="en-US" dirty="0" smtClean="0"/>
              <a:t>evelop </a:t>
            </a:r>
            <a:r>
              <a:rPr lang="en-US" dirty="0"/>
              <a:t>analytics strategies to make informed decisions about the needs of transport in developing countries</a:t>
            </a:r>
          </a:p>
          <a:p>
            <a:r>
              <a:rPr lang="en-US" dirty="0" smtClean="0"/>
              <a:t> Show </a:t>
            </a:r>
            <a:r>
              <a:rPr lang="en-US" dirty="0"/>
              <a:t>how Big Data can impact everyday lives</a:t>
            </a:r>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564593" y="235647"/>
            <a:ext cx="2352674" cy="4179611"/>
          </a:xfrm>
          <a:prstGeom prst="rect">
            <a:avLst/>
          </a:prstGeom>
        </p:spPr>
      </p:pic>
      <p:pic>
        <p:nvPicPr>
          <p:cNvPr id="5" name="Picture 4"/>
          <p:cNvPicPr>
            <a:picLocks noChangeAspect="1"/>
          </p:cNvPicPr>
          <p:nvPr/>
        </p:nvPicPr>
        <p:blipFill rotWithShape="1">
          <a:blip r:embed="rId3" cstate="print"/>
          <a:srcRect l="40493" t="46440" r="33745" b="18638"/>
          <a:stretch/>
        </p:blipFill>
        <p:spPr>
          <a:xfrm>
            <a:off x="9004505" y="4427610"/>
            <a:ext cx="3187495" cy="2430390"/>
          </a:xfrm>
          <a:prstGeom prst="rect">
            <a:avLst/>
          </a:prstGeom>
        </p:spPr>
      </p:pic>
    </p:spTree>
    <p:extLst>
      <p:ext uri="{BB962C8B-B14F-4D97-AF65-F5344CB8AC3E}">
        <p14:creationId xmlns:p14="http://schemas.microsoft.com/office/powerpoint/2010/main" xmlns="" val="1908997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IDEA 3: EXPERIMENTALLY TEST DIFFERENT RULES OF THE GAME TO INFORM ACCOUNTABILITY RELATIONSHIPS</a:t>
            </a:r>
            <a:endParaRPr lang="en-US" dirty="0"/>
          </a:p>
        </p:txBody>
      </p:sp>
      <p:sp>
        <p:nvSpPr>
          <p:cNvPr id="3" name="Content Placeholder 2"/>
          <p:cNvSpPr>
            <a:spLocks noGrp="1"/>
          </p:cNvSpPr>
          <p:nvPr>
            <p:ph idx="1"/>
          </p:nvPr>
        </p:nvSpPr>
        <p:spPr/>
        <p:txBody>
          <a:bodyPr/>
          <a:lstStyle/>
          <a:p>
            <a:r>
              <a:rPr lang="en-US" dirty="0"/>
              <a:t>partner with regulator-insurer-owners-drivers-riders</a:t>
            </a:r>
          </a:p>
          <a:p>
            <a:r>
              <a:rPr lang="en-US" dirty="0"/>
              <a:t>generate knowledge on the factors that define a well-functioning accountability structure in weak-capacity contexts</a:t>
            </a:r>
          </a:p>
          <a:p>
            <a:r>
              <a:rPr lang="en-US" dirty="0"/>
              <a:t>conduct structured set of field experiments </a:t>
            </a:r>
            <a:r>
              <a:rPr lang="en-US" dirty="0" smtClean="0"/>
              <a:t>to test</a:t>
            </a:r>
            <a:r>
              <a:rPr lang="en-US" sz="3200" dirty="0" smtClean="0"/>
              <a:t> </a:t>
            </a:r>
            <a:r>
              <a:rPr lang="en-US" dirty="0" smtClean="0"/>
              <a:t>provision of information and incentives to </a:t>
            </a:r>
            <a:r>
              <a:rPr lang="en-US" dirty="0" err="1" smtClean="0"/>
              <a:t>matatu</a:t>
            </a:r>
            <a:r>
              <a:rPr lang="en-US" dirty="0" smtClean="0"/>
              <a:t> owners, drivers and riders</a:t>
            </a:r>
          </a:p>
          <a:p>
            <a:r>
              <a:rPr lang="en-US" dirty="0" smtClean="0"/>
              <a:t>use early findings to build new set of experiments</a:t>
            </a:r>
          </a:p>
          <a:p>
            <a:r>
              <a:rPr lang="en-US" dirty="0"/>
              <a:t>f</a:t>
            </a:r>
            <a:r>
              <a:rPr lang="en-US" dirty="0" smtClean="0"/>
              <a:t>ind combination of interventions that is most effective in reducing Road Traffic Accidents</a:t>
            </a:r>
          </a:p>
          <a:p>
            <a:endParaRPr lang="en-US" dirty="0"/>
          </a:p>
        </p:txBody>
      </p:sp>
    </p:spTree>
    <p:extLst>
      <p:ext uri="{BB962C8B-B14F-4D97-AF65-F5344CB8AC3E}">
        <p14:creationId xmlns:p14="http://schemas.microsoft.com/office/powerpoint/2010/main" xmlns="" val="4009764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6"/>
          <p:cNvPicPr>
            <a:picLocks noChangeAspect="1"/>
          </p:cNvPicPr>
          <p:nvPr/>
        </p:nvPicPr>
        <p:blipFill rotWithShape="1">
          <a:blip r:embed="rId2" cstate="print">
            <a:extLst>
              <a:ext uri="{28A0092B-C50C-407E-A947-70E740481C1C}">
                <a14:useLocalDpi xmlns:a14="http://schemas.microsoft.com/office/drawing/2010/main" xmlns="" val="0"/>
              </a:ext>
            </a:extLst>
          </a:blip>
          <a:srcRect t="67995" r="82253"/>
          <a:stretch/>
        </p:blipFill>
        <p:spPr>
          <a:xfrm rot="20207982">
            <a:off x="3409411" y="1921304"/>
            <a:ext cx="1332413" cy="1922463"/>
          </a:xfrm>
          <a:prstGeom prst="rect">
            <a:avLst/>
          </a:prstGeom>
        </p:spPr>
      </p:pic>
      <p:pic>
        <p:nvPicPr>
          <p:cNvPr id="9" name="Content Placeholder 6"/>
          <p:cNvPicPr>
            <a:picLocks noChangeAspect="1"/>
          </p:cNvPicPr>
          <p:nvPr/>
        </p:nvPicPr>
        <p:blipFill rotWithShape="1">
          <a:blip r:embed="rId2" cstate="print">
            <a:extLst>
              <a:ext uri="{28A0092B-C50C-407E-A947-70E740481C1C}">
                <a14:useLocalDpi xmlns:a14="http://schemas.microsoft.com/office/drawing/2010/main" xmlns="" val="0"/>
              </a:ext>
            </a:extLst>
          </a:blip>
          <a:srcRect t="33925" r="82369" b="33889"/>
          <a:stretch/>
        </p:blipFill>
        <p:spPr>
          <a:xfrm>
            <a:off x="4499443" y="1567538"/>
            <a:ext cx="1323704" cy="1933303"/>
          </a:xfrm>
          <a:prstGeom prst="rect">
            <a:avLst/>
          </a:prstGeom>
        </p:spPr>
      </p:pic>
      <p:pic>
        <p:nvPicPr>
          <p:cNvPr id="12" name="Content Placeholder 6"/>
          <p:cNvPicPr>
            <a:picLocks noChangeAspect="1"/>
          </p:cNvPicPr>
          <p:nvPr/>
        </p:nvPicPr>
        <p:blipFill rotWithShape="1">
          <a:blip r:embed="rId2" cstate="print">
            <a:extLst>
              <a:ext uri="{28A0092B-C50C-407E-A947-70E740481C1C}">
                <a14:useLocalDpi xmlns:a14="http://schemas.microsoft.com/office/drawing/2010/main" xmlns="" val="0"/>
              </a:ext>
            </a:extLst>
          </a:blip>
          <a:srcRect l="27374" t="68140" r="54763" b="109"/>
          <a:stretch/>
        </p:blipFill>
        <p:spPr>
          <a:xfrm rot="20097908">
            <a:off x="3280940" y="3695013"/>
            <a:ext cx="1341120" cy="1907177"/>
          </a:xfrm>
          <a:prstGeom prst="rect">
            <a:avLst/>
          </a:prstGeom>
        </p:spPr>
      </p:pic>
      <p:pic>
        <p:nvPicPr>
          <p:cNvPr id="11" name="Content Placeholder 6"/>
          <p:cNvPicPr>
            <a:picLocks noChangeAspect="1"/>
          </p:cNvPicPr>
          <p:nvPr/>
        </p:nvPicPr>
        <p:blipFill rotWithShape="1">
          <a:blip r:embed="rId2" cstate="print">
            <a:extLst>
              <a:ext uri="{28A0092B-C50C-407E-A947-70E740481C1C}">
                <a14:useLocalDpi xmlns:a14="http://schemas.microsoft.com/office/drawing/2010/main" xmlns="" val="0"/>
              </a:ext>
            </a:extLst>
          </a:blip>
          <a:srcRect l="27490" t="33925" r="54763" b="34034"/>
          <a:stretch/>
        </p:blipFill>
        <p:spPr>
          <a:xfrm>
            <a:off x="4490736" y="3500841"/>
            <a:ext cx="1332411" cy="1924594"/>
          </a:xfrm>
          <a:prstGeom prst="rect">
            <a:avLst/>
          </a:prstGeom>
        </p:spPr>
      </p:pic>
      <p:pic>
        <p:nvPicPr>
          <p:cNvPr id="10" name="Content Placeholder 6"/>
          <p:cNvPicPr>
            <a:picLocks noChangeAspect="1"/>
          </p:cNvPicPr>
          <p:nvPr/>
        </p:nvPicPr>
        <p:blipFill rotWithShape="1">
          <a:blip r:embed="rId2" cstate="print">
            <a:extLst>
              <a:ext uri="{28A0092B-C50C-407E-A947-70E740481C1C}">
                <a14:useLocalDpi xmlns:a14="http://schemas.microsoft.com/office/drawing/2010/main" xmlns="" val="0"/>
              </a:ext>
            </a:extLst>
          </a:blip>
          <a:srcRect l="27374" t="-145" r="54763" b="68249"/>
          <a:stretch/>
        </p:blipFill>
        <p:spPr>
          <a:xfrm rot="1185351">
            <a:off x="5558857" y="3710202"/>
            <a:ext cx="1341120" cy="1915885"/>
          </a:xfrm>
          <a:prstGeom prst="rect">
            <a:avLst/>
          </a:prstGeom>
        </p:spPr>
      </p:pic>
      <p:sp>
        <p:nvSpPr>
          <p:cNvPr id="13" name="Title 1"/>
          <p:cNvSpPr txBox="1">
            <a:spLocks/>
          </p:cNvSpPr>
          <p:nvPr/>
        </p:nvSpPr>
        <p:spPr>
          <a:xfrm>
            <a:off x="69670" y="243699"/>
            <a:ext cx="11966314" cy="1062779"/>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smtClean="0"/>
              <a:t>Align partners incentives to develop scalable strategies</a:t>
            </a:r>
            <a:endParaRPr lang="en-US" sz="4000" dirty="0"/>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xmlns="" val="0"/>
              </a:ext>
            </a:extLst>
          </a:blip>
          <a:srcRect r="50266"/>
          <a:stretch/>
        </p:blipFill>
        <p:spPr>
          <a:xfrm rot="20166722">
            <a:off x="3275215" y="3681948"/>
            <a:ext cx="1404281" cy="1972389"/>
          </a:xfrm>
          <a:prstGeom prst="rect">
            <a:avLst/>
          </a:prstGeom>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xmlns="" val="0"/>
              </a:ext>
            </a:extLst>
          </a:blip>
          <a:srcRect l="49645"/>
          <a:stretch/>
        </p:blipFill>
        <p:spPr>
          <a:xfrm>
            <a:off x="4431639" y="3500841"/>
            <a:ext cx="1410009" cy="1956013"/>
          </a:xfrm>
          <a:prstGeom prst="rect">
            <a:avLst/>
          </a:prstGeom>
        </p:spPr>
      </p:pic>
      <p:pic>
        <p:nvPicPr>
          <p:cNvPr id="18" name="Picture 17"/>
          <p:cNvPicPr>
            <a:picLocks noChangeAspect="1"/>
          </p:cNvPicPr>
          <p:nvPr/>
        </p:nvPicPr>
        <p:blipFill rotWithShape="1">
          <a:blip r:embed="rId4" cstate="print">
            <a:extLst>
              <a:ext uri="{28A0092B-C50C-407E-A947-70E740481C1C}">
                <a14:useLocalDpi xmlns:a14="http://schemas.microsoft.com/office/drawing/2010/main" xmlns="" val="0"/>
              </a:ext>
            </a:extLst>
          </a:blip>
          <a:srcRect l="49645"/>
          <a:stretch/>
        </p:blipFill>
        <p:spPr>
          <a:xfrm rot="20157366">
            <a:off x="3382572" y="1904529"/>
            <a:ext cx="1410009" cy="1956013"/>
          </a:xfrm>
          <a:prstGeom prst="rect">
            <a:avLst/>
          </a:prstGeom>
        </p:spPr>
      </p:pic>
      <p:pic>
        <p:nvPicPr>
          <p:cNvPr id="16" name="Picture 15"/>
          <p:cNvPicPr>
            <a:picLocks noChangeAspect="1"/>
          </p:cNvPicPr>
          <p:nvPr/>
        </p:nvPicPr>
        <p:blipFill rotWithShape="1">
          <a:blip r:embed="rId3" cstate="print">
            <a:extLst>
              <a:ext uri="{28A0092B-C50C-407E-A947-70E740481C1C}">
                <a14:useLocalDpi xmlns:a14="http://schemas.microsoft.com/office/drawing/2010/main" xmlns="" val="0"/>
              </a:ext>
            </a:extLst>
          </a:blip>
          <a:srcRect r="50266"/>
          <a:stretch/>
        </p:blipFill>
        <p:spPr>
          <a:xfrm rot="1036654">
            <a:off x="5569834" y="3717160"/>
            <a:ext cx="1404281" cy="1972389"/>
          </a:xfrm>
          <a:prstGeom prst="rect">
            <a:avLst/>
          </a:prstGeom>
        </p:spPr>
      </p:pic>
      <p:sp>
        <p:nvSpPr>
          <p:cNvPr id="21" name="Oval Callout 20"/>
          <p:cNvSpPr/>
          <p:nvPr/>
        </p:nvSpPr>
        <p:spPr>
          <a:xfrm>
            <a:off x="4168707" y="862149"/>
            <a:ext cx="2238009" cy="886512"/>
          </a:xfrm>
          <a:prstGeom prst="wedgeEllipseCallout">
            <a:avLst>
              <a:gd name="adj1" fmla="val -9893"/>
              <a:gd name="adj2" fmla="val 8612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Wi-Fi hotspot &amp;</a:t>
            </a:r>
          </a:p>
          <a:p>
            <a:pPr algn="ctr"/>
            <a:r>
              <a:rPr lang="en-US" sz="1600" dirty="0" smtClean="0"/>
              <a:t>entertainment</a:t>
            </a:r>
            <a:endParaRPr lang="en-US" sz="1600" dirty="0"/>
          </a:p>
        </p:txBody>
      </p:sp>
      <p:sp>
        <p:nvSpPr>
          <p:cNvPr id="22" name="Oval Callout 21"/>
          <p:cNvSpPr/>
          <p:nvPr/>
        </p:nvSpPr>
        <p:spPr>
          <a:xfrm>
            <a:off x="2175172" y="1025043"/>
            <a:ext cx="1830938" cy="958535"/>
          </a:xfrm>
          <a:prstGeom prst="wedgeEllipseCallout">
            <a:avLst>
              <a:gd name="adj1" fmla="val 33389"/>
              <a:gd name="adj2" fmla="val 69768"/>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Policy &amp; regulation</a:t>
            </a:r>
            <a:endParaRPr lang="en-US" dirty="0"/>
          </a:p>
        </p:txBody>
      </p:sp>
      <p:sp>
        <p:nvSpPr>
          <p:cNvPr id="23" name="Oval Callout 22"/>
          <p:cNvSpPr/>
          <p:nvPr/>
        </p:nvSpPr>
        <p:spPr>
          <a:xfrm>
            <a:off x="1875580" y="5561445"/>
            <a:ext cx="1830938" cy="958535"/>
          </a:xfrm>
          <a:prstGeom prst="wedgeEllipseCallout">
            <a:avLst>
              <a:gd name="adj1" fmla="val 43853"/>
              <a:gd name="adj2" fmla="val -88316"/>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Expand road safety IEs</a:t>
            </a:r>
            <a:endParaRPr lang="en-US" sz="1600" dirty="0"/>
          </a:p>
        </p:txBody>
      </p:sp>
      <p:sp>
        <p:nvSpPr>
          <p:cNvPr id="24" name="Oval Callout 23"/>
          <p:cNvSpPr/>
          <p:nvPr/>
        </p:nvSpPr>
        <p:spPr>
          <a:xfrm>
            <a:off x="3814355" y="5815109"/>
            <a:ext cx="2454482" cy="958535"/>
          </a:xfrm>
          <a:prstGeom prst="wedgeEllipseCallout">
            <a:avLst>
              <a:gd name="adj1" fmla="val 4375"/>
              <a:gd name="adj2" fmla="val -109212"/>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Export to major urban centers in Africa &amp; beyond</a:t>
            </a:r>
            <a:endParaRPr lang="en-US" sz="1600" dirty="0"/>
          </a:p>
        </p:txBody>
      </p:sp>
      <p:sp>
        <p:nvSpPr>
          <p:cNvPr id="25" name="Oval Callout 24"/>
          <p:cNvSpPr/>
          <p:nvPr/>
        </p:nvSpPr>
        <p:spPr>
          <a:xfrm>
            <a:off x="6558743" y="5545444"/>
            <a:ext cx="2271748" cy="958535"/>
          </a:xfrm>
          <a:prstGeom prst="wedgeEllipseCallout">
            <a:avLst>
              <a:gd name="adj1" fmla="val -40335"/>
              <a:gd name="adj2" fmla="val -106486"/>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Take to other low-income contexts</a:t>
            </a:r>
            <a:endParaRPr lang="en-US" sz="1600" dirty="0"/>
          </a:p>
        </p:txBody>
      </p:sp>
      <p:graphicFrame>
        <p:nvGraphicFramePr>
          <p:cNvPr id="26" name="Diagram 25"/>
          <p:cNvGraphicFramePr/>
          <p:nvPr>
            <p:extLst>
              <p:ext uri="{D42A27DB-BD31-4B8C-83A1-F6EECF244321}">
                <p14:modId xmlns:p14="http://schemas.microsoft.com/office/powerpoint/2010/main" xmlns="" val="1906155074"/>
              </p:ext>
            </p:extLst>
          </p:nvPr>
        </p:nvGraphicFramePr>
        <p:xfrm>
          <a:off x="10080619" y="1129365"/>
          <a:ext cx="1955364" cy="52540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Content Placeholder 6"/>
          <p:cNvPicPr>
            <a:picLocks noGrp="1" noChangeAspect="1"/>
          </p:cNvPicPr>
          <p:nvPr>
            <p:ph sz="half" idx="4294967295"/>
          </p:nvPr>
        </p:nvPicPr>
        <p:blipFill rotWithShape="1">
          <a:blip r:embed="rId2" cstate="print">
            <a:extLst>
              <a:ext uri="{28A0092B-C50C-407E-A947-70E740481C1C}">
                <a14:useLocalDpi xmlns:a14="http://schemas.microsoft.com/office/drawing/2010/main" xmlns="" val="0"/>
              </a:ext>
            </a:extLst>
          </a:blip>
          <a:srcRect r="82137" b="67960"/>
          <a:stretch/>
        </p:blipFill>
        <p:spPr>
          <a:xfrm rot="1021362">
            <a:off x="5679472" y="1772504"/>
            <a:ext cx="1341121" cy="1924594"/>
          </a:xfrm>
        </p:spPr>
      </p:pic>
      <p:sp>
        <p:nvSpPr>
          <p:cNvPr id="20" name="Oval Callout 19"/>
          <p:cNvSpPr/>
          <p:nvPr/>
        </p:nvSpPr>
        <p:spPr>
          <a:xfrm>
            <a:off x="6720880" y="957942"/>
            <a:ext cx="1830938" cy="958535"/>
          </a:xfrm>
          <a:prstGeom prst="wedgeEllipseCallout">
            <a:avLst>
              <a:gd name="adj1" fmla="val -46517"/>
              <a:gd name="adj2" fmla="val 70677"/>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600" dirty="0" smtClean="0"/>
              <a:t>GPS &amp; sensors</a:t>
            </a:r>
            <a:endParaRPr lang="en-US" sz="1600" dirty="0"/>
          </a:p>
        </p:txBody>
      </p:sp>
      <p:sp>
        <p:nvSpPr>
          <p:cNvPr id="2" name="TextBox 1"/>
          <p:cNvSpPr txBox="1"/>
          <p:nvPr/>
        </p:nvSpPr>
        <p:spPr>
          <a:xfrm rot="1029508">
            <a:off x="5838889" y="2798564"/>
            <a:ext cx="704126" cy="646331"/>
          </a:xfrm>
          <a:prstGeom prst="rect">
            <a:avLst/>
          </a:prstGeom>
          <a:solidFill>
            <a:schemeClr val="bg1"/>
          </a:solidFill>
        </p:spPr>
        <p:txBody>
          <a:bodyPr wrap="square" rtlCol="0">
            <a:spAutoFit/>
          </a:bodyPr>
          <a:lstStyle/>
          <a:p>
            <a:pPr algn="ctr"/>
            <a:r>
              <a:rPr lang="en-US" sz="900" dirty="0" smtClean="0"/>
              <a:t>50% of </a:t>
            </a:r>
            <a:r>
              <a:rPr lang="en-US" sz="900" dirty="0" err="1" smtClean="0"/>
              <a:t>matatu</a:t>
            </a:r>
            <a:r>
              <a:rPr lang="en-US" sz="900" dirty="0" smtClean="0"/>
              <a:t> insurance market</a:t>
            </a:r>
            <a:endParaRPr lang="en-US" sz="900" dirty="0"/>
          </a:p>
        </p:txBody>
      </p:sp>
      <p:pic>
        <p:nvPicPr>
          <p:cNvPr id="14" name="Picture 13"/>
          <p:cNvPicPr>
            <a:picLocks noChangeAspect="1"/>
          </p:cNvPicPr>
          <p:nvPr/>
        </p:nvPicPr>
        <p:blipFill rotWithShape="1">
          <a:blip r:embed="rId3" cstate="print">
            <a:extLst>
              <a:ext uri="{28A0092B-C50C-407E-A947-70E740481C1C}">
                <a14:useLocalDpi xmlns:a14="http://schemas.microsoft.com/office/drawing/2010/main" xmlns="" val="0"/>
              </a:ext>
            </a:extLst>
          </a:blip>
          <a:srcRect r="50266"/>
          <a:stretch/>
        </p:blipFill>
        <p:spPr>
          <a:xfrm>
            <a:off x="4424701" y="1564146"/>
            <a:ext cx="1404281" cy="1972389"/>
          </a:xfrm>
          <a:prstGeom prst="rect">
            <a:avLst/>
          </a:prstGeom>
        </p:spPr>
      </p:pic>
      <p:pic>
        <p:nvPicPr>
          <p:cNvPr id="19" name="Picture 18"/>
          <p:cNvPicPr>
            <a:picLocks noChangeAspect="1"/>
          </p:cNvPicPr>
          <p:nvPr/>
        </p:nvPicPr>
        <p:blipFill rotWithShape="1">
          <a:blip r:embed="rId4" cstate="print">
            <a:extLst>
              <a:ext uri="{28A0092B-C50C-407E-A947-70E740481C1C}">
                <a14:useLocalDpi xmlns:a14="http://schemas.microsoft.com/office/drawing/2010/main" xmlns="" val="0"/>
              </a:ext>
            </a:extLst>
          </a:blip>
          <a:srcRect l="49645"/>
          <a:stretch/>
        </p:blipFill>
        <p:spPr>
          <a:xfrm rot="1027006">
            <a:off x="5660732" y="1768046"/>
            <a:ext cx="1410009" cy="1956013"/>
          </a:xfrm>
          <a:prstGeom prst="rect">
            <a:avLst/>
          </a:prstGeom>
        </p:spPr>
      </p:pic>
    </p:spTree>
    <p:extLst>
      <p:ext uri="{BB962C8B-B14F-4D97-AF65-F5344CB8AC3E}">
        <p14:creationId xmlns:p14="http://schemas.microsoft.com/office/powerpoint/2010/main" xmlns="" val="313591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8"/>
                                        </p:tgtEl>
                                      </p:cBhvr>
                                    </p:animEffect>
                                    <p:set>
                                      <p:cBhvr>
                                        <p:cTn id="7" dur="1" fill="hold">
                                          <p:stCondLst>
                                            <p:cond delay="499"/>
                                          </p:stCondLst>
                                        </p:cTn>
                                        <p:tgtEl>
                                          <p:spTgt spid="1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9"/>
                                        </p:tgtEl>
                                      </p:cBhvr>
                                    </p:animEffect>
                                    <p:set>
                                      <p:cBhvr>
                                        <p:cTn id="13" dur="1" fill="hold">
                                          <p:stCondLst>
                                            <p:cond delay="499"/>
                                          </p:stCondLst>
                                        </p:cTn>
                                        <p:tgtEl>
                                          <p:spTgt spid="19"/>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25" grpId="0" animBg="1"/>
      <p:bldGraphic spid="26" grpId="0">
        <p:bldAsOne/>
      </p:bldGraphic>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3048000" y="-1714500"/>
            <a:ext cx="18288000" cy="10287000"/>
          </a:xfrm>
          <a:prstGeom prst="rect">
            <a:avLst/>
          </a:prstGeom>
        </p:spPr>
      </p:pic>
    </p:spTree>
    <p:extLst>
      <p:ext uri="{BB962C8B-B14F-4D97-AF65-F5344CB8AC3E}">
        <p14:creationId xmlns:p14="http://schemas.microsoft.com/office/powerpoint/2010/main" xmlns="" val="1828050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2"/>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6799</TotalTime>
  <Words>554</Words>
  <Application>Microsoft Office PowerPoint</Application>
  <PresentationFormat>Custom</PresentationFormat>
  <Paragraphs>85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Big Data   &amp;  The Road to Safety</vt:lpstr>
      <vt:lpstr>the problem</vt:lpstr>
      <vt:lpstr>innovation a platform for safety in rapidly growing cities in low-income countries </vt:lpstr>
      <vt:lpstr>break from the past  </vt:lpstr>
      <vt:lpstr>IDEA 1: EMPIRICALLY-VALIDATED MEASUREMENT SYSTEM</vt:lpstr>
      <vt:lpstr>IDEA 2: CONSTRUCT BIG DATA SYSTEM</vt:lpstr>
      <vt:lpstr>IDEA 3: EXPERIMENTALLY TEST DIFFERENT RULES OF THE GAME TO INFORM ACCOUNTABILITY RELATIONSHIPS</vt:lpstr>
      <vt:lpstr>Slide 8</vt:lpstr>
      <vt:lpstr>Slide 9</vt:lpstr>
      <vt:lpstr>research team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Arianna Legovini</dc:creator>
  <cp:lastModifiedBy>Admin</cp:lastModifiedBy>
  <cp:revision>66</cp:revision>
  <dcterms:created xsi:type="dcterms:W3CDTF">2016-04-12T16:40:20Z</dcterms:created>
  <dcterms:modified xsi:type="dcterms:W3CDTF">2016-06-14T09:44:41Z</dcterms:modified>
</cp:coreProperties>
</file>